
<file path=[Content_Types].xml><?xml version="1.0" encoding="utf-8"?>
<Types xmlns="http://schemas.openxmlformats.org/package/2006/content-types"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66" r:id="rId4"/>
    <p:sldId id="265" r:id="rId5"/>
    <p:sldId id="264" r:id="rId6"/>
    <p:sldId id="263" r:id="rId7"/>
    <p:sldId id="262" r:id="rId8"/>
    <p:sldId id="261" r:id="rId9"/>
    <p:sldId id="267" r:id="rId10"/>
    <p:sldId id="268" r:id="rId11"/>
    <p:sldId id="269" r:id="rId12"/>
    <p:sldId id="270" r:id="rId13"/>
    <p:sldId id="271" r:id="rId14"/>
    <p:sldId id="257" r:id="rId15"/>
    <p:sldId id="259" r:id="rId16"/>
    <p:sldId id="26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07F445-F0D1-4965-9A70-0B01EDCE2719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9449A4-3632-4BA9-BB0A-68746382F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580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3B68A4-D508-4511-A541-D081A90499B2}" type="slidenum">
              <a:rPr lang="cs-CZ" smtClean="0"/>
              <a:pPr eaLnBrk="1" hangingPunct="1"/>
              <a:t>14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634D8A2-EFE0-4DF1-BBD9-D25799718785}" type="slidenum">
              <a:rPr lang="cs-CZ" smtClean="0"/>
              <a:pPr eaLnBrk="1" hangingPunct="1"/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8E8334-5632-4DEE-85FB-3EC0B7BEB723}" type="slidenum">
              <a:rPr lang="cs-CZ" smtClean="0"/>
              <a:pPr eaLnBrk="1" hangingPunct="1"/>
              <a:t>16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9023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7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481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130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980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158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336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410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551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241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20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74990-3F21-4C84-A3D0-E314D2FA052A}" type="datetimeFigureOut">
              <a:rPr lang="cs-CZ" smtClean="0"/>
              <a:t>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7A652-A45E-4133-BBB2-B77AB44DFE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631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cs-CZ" sz="6000" dirty="0">
                <a:solidFill>
                  <a:prstClr val="black"/>
                </a:solidFill>
                <a:ea typeface="+mn-ea"/>
                <a:cs typeface="+mn-cs"/>
              </a:rPr>
              <a:t>Přírodověda</a:t>
            </a:r>
            <a:br>
              <a:rPr lang="cs-CZ" sz="6000" dirty="0">
                <a:solidFill>
                  <a:prstClr val="black"/>
                </a:solidFill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105400"/>
            <a:ext cx="8424936" cy="1752600"/>
          </a:xfrm>
        </p:spPr>
        <p:txBody>
          <a:bodyPr/>
          <a:lstStyle/>
          <a:p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endParaRPr lang="cs-CZ" sz="1600" kern="0" dirty="0">
              <a:solidFill>
                <a:srgbClr val="000000"/>
              </a:solidFill>
              <a:latin typeface="Arial"/>
              <a:ea typeface="+mj-ea"/>
              <a:cs typeface="Arial"/>
            </a:endParaRPr>
          </a:p>
          <a:p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Autorem materiálu a všech jeho částí, není-li uvedeno jinak, je Mgr. Jiřina </a:t>
            </a:r>
            <a:r>
              <a:rPr kumimoji="0" lang="cs-CZ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Jeršovová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720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695822"/>
            <a:ext cx="8229600" cy="1143000"/>
          </a:xfrm>
        </p:spPr>
        <p:txBody>
          <a:bodyPr/>
          <a:lstStyle/>
          <a:p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Autorem materiálu a všech jeho částí, není-li uvedeno jinak, je Mgr. Jiřina </a:t>
            </a:r>
            <a:r>
              <a:rPr kumimoji="0" lang="cs-CZ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Jeršovová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6000" dirty="0" smtClean="0"/>
              <a:t>FORMY A DRUHY ENERGIE</a:t>
            </a:r>
            <a:endParaRPr lang="cs-CZ" sz="60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739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</a:t>
            </a:r>
            <a:r>
              <a:rPr lang="cs-CZ" dirty="0" smtClean="0"/>
              <a:t>nergie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1628800"/>
            <a:ext cx="4040188" cy="44973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Téměř všechna energie na Zemi pochází ze Slunce. Bez sluneční energie by nebyl možný život. Rostliny, které čerpají energii ze slunečního záření, jsou potravou pro lidi </a:t>
            </a:r>
            <a:r>
              <a:rPr lang="cs-CZ" sz="2400" dirty="0"/>
              <a:t> </a:t>
            </a:r>
            <a:r>
              <a:rPr lang="cs-CZ" sz="2400" dirty="0" smtClean="0"/>
              <a:t>i některá zvířata. Energie z rostlinné potravy se ukládá ve svalech zvířat  i člověka a je připravena změnit se např. v pohyb.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3013647"/>
            <a:ext cx="4041775" cy="2273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288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</a:t>
            </a:r>
            <a:r>
              <a:rPr lang="cs-CZ" dirty="0" smtClean="0"/>
              <a:t>nergie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1527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Energie byla i v rostlinách, z nichž se vytvořilo uhlí, a v pravěkých organismech, z nichž se vytvořila ropa. Energie, kterou tyto suroviny v dávných dobách nashromáždily chemickými ději ze Slunce, můžeme spalováním opět uvolnit.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ENERGIE NÁM UMOŽŇUJE VYVINOUT SÍLU A KONAT URČITOU PRÁCI.</a:t>
            </a:r>
            <a:endParaRPr lang="cs-CZ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08720"/>
            <a:ext cx="1982963" cy="2937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77072"/>
            <a:ext cx="36576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22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Druhy energie</a:t>
            </a:r>
            <a:br>
              <a:rPr lang="cs-CZ" dirty="0" smtClean="0"/>
            </a:br>
            <a:r>
              <a:rPr lang="cs-CZ" dirty="0" smtClean="0"/>
              <a:t>- </a:t>
            </a:r>
            <a:r>
              <a:rPr lang="cs-CZ" sz="2700" dirty="0" smtClean="0"/>
              <a:t>energie se vyskytuje v mnoha podobách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152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MECHANICKÁ</a:t>
            </a:r>
          </a:p>
          <a:p>
            <a:pPr marL="0" indent="0">
              <a:buNone/>
            </a:pPr>
            <a:r>
              <a:rPr lang="cs-CZ" dirty="0" smtClean="0"/>
              <a:t>Pokus – </a:t>
            </a:r>
          </a:p>
          <a:p>
            <a:pPr marL="514350" indent="-514350">
              <a:buAutoNum type="alphaLcParenR"/>
            </a:pPr>
            <a:r>
              <a:rPr lang="cs-CZ" dirty="0" smtClean="0"/>
              <a:t>Na podlaze leží míč – vůči podlaze nemá žádnou </a:t>
            </a:r>
            <a:r>
              <a:rPr lang="cs-CZ" dirty="0" smtClean="0">
                <a:solidFill>
                  <a:srgbClr val="FF0000"/>
                </a:solidFill>
              </a:rPr>
              <a:t>mechanickou energii</a:t>
            </a:r>
            <a:r>
              <a:rPr lang="cs-CZ" dirty="0" smtClean="0"/>
              <a:t>.</a:t>
            </a:r>
          </a:p>
          <a:p>
            <a:pPr marL="514350" indent="-514350">
              <a:buAutoNum type="alphaLcParenR"/>
            </a:pPr>
            <a:r>
              <a:rPr lang="cs-CZ" dirty="0" smtClean="0"/>
              <a:t>Zvedni míč – působením energie, kterou jsi vynaložil ke zvednutí míče, získal míč vůči podlaze </a:t>
            </a:r>
            <a:r>
              <a:rPr lang="cs-CZ" dirty="0" smtClean="0">
                <a:solidFill>
                  <a:srgbClr val="FF0000"/>
                </a:solidFill>
              </a:rPr>
              <a:t>polohovou energii</a:t>
            </a:r>
            <a:r>
              <a:rPr lang="cs-CZ" dirty="0" smtClean="0"/>
              <a:t>.</a:t>
            </a:r>
          </a:p>
          <a:p>
            <a:pPr marL="514350" indent="-514350">
              <a:buAutoNum type="alphaLcParenR"/>
            </a:pPr>
            <a:r>
              <a:rPr lang="cs-CZ" dirty="0" smtClean="0"/>
              <a:t>Pusť míč – při pádu se jeho polohová energie mění na </a:t>
            </a:r>
            <a:r>
              <a:rPr lang="cs-CZ" dirty="0" smtClean="0">
                <a:solidFill>
                  <a:srgbClr val="FF0000"/>
                </a:solidFill>
              </a:rPr>
              <a:t>energii pohybovou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651670"/>
            <a:ext cx="4038600" cy="4423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34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7544" y="404664"/>
            <a:ext cx="4546848" cy="5256584"/>
          </a:xfrm>
        </p:spPr>
        <p:txBody>
          <a:bodyPr>
            <a:noAutofit/>
          </a:bodyPr>
          <a:lstStyle/>
          <a:p>
            <a:r>
              <a:rPr lang="cs-CZ" sz="2400" dirty="0" smtClean="0"/>
              <a:t>Při dopadu míče na podlahu se jeho pohybová energie rychle mění v jiné druhy energie, např. v energii elastickou (míč se na chvilku pomačká), v energii zvukovou (slyšíme zvuk) a v další druhy energie.</a:t>
            </a:r>
          </a:p>
          <a:p>
            <a:r>
              <a:rPr lang="cs-CZ" sz="2400" dirty="0" smtClean="0"/>
              <a:t>Součet těchto energií se rovná  energii, kterou jsi vynaložil ke zvednutí míče. To znamená, že míč na podlaze nemá vůči podlaze opět žádnou mechanickou energii.</a:t>
            </a:r>
          </a:p>
          <a:p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84784"/>
            <a:ext cx="3538537" cy="353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27585" y="5661248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ENERGIE MECHANICKÁ MŮŽE BÝT POLOHOVÁ, POHYBOVÁ A U PRUŽNÝCH TĚLES JEŠTĚ ELASTICKÁ.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06410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v"/>
            </a:pPr>
            <a:r>
              <a:rPr lang="cs-CZ" sz="2400" b="1" dirty="0" smtClean="0"/>
              <a:t>TEPELNÁ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4038600" cy="453650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Např. sluneční teplo, teplo, které vzniká při hoření, při svícení apod.,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sz="3400" b="1" dirty="0" smtClean="0"/>
              <a:t>    </a:t>
            </a:r>
            <a:r>
              <a:rPr lang="cs-CZ" sz="2600" b="1" dirty="0" smtClean="0"/>
              <a:t>SVĚTELNÁ</a:t>
            </a:r>
          </a:p>
          <a:p>
            <a:r>
              <a:rPr lang="cs-CZ" dirty="0" smtClean="0"/>
              <a:t>Sluneční světlo, světlo žárovky, světlo ohně apod.,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90072"/>
            <a:ext cx="230425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92696"/>
            <a:ext cx="2242592" cy="2242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59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Wingdings" pitchFamily="2" charset="2"/>
              <a:buChar char="v"/>
            </a:pPr>
            <a:r>
              <a:rPr lang="cs-CZ" sz="2400" b="1" dirty="0" smtClean="0"/>
              <a:t>ZVUKOVÁ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4038600" cy="5400600"/>
          </a:xfrm>
        </p:spPr>
        <p:txBody>
          <a:bodyPr/>
          <a:lstStyle/>
          <a:p>
            <a:r>
              <a:rPr lang="cs-CZ" sz="2400" dirty="0"/>
              <a:t>b</a:t>
            </a:r>
            <a:r>
              <a:rPr lang="cs-CZ" sz="2400" dirty="0" smtClean="0"/>
              <a:t>urácení hromu, zvuk řeči, zvuky, které vydávají hudební nástroje, zvuk rozhlasového přístroje apod.,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sz="2400" b="1" dirty="0" smtClean="0"/>
              <a:t>  ELEKTRICKÁ</a:t>
            </a:r>
          </a:p>
          <a:p>
            <a:r>
              <a:rPr lang="cs-CZ" sz="2400" dirty="0"/>
              <a:t>e</a:t>
            </a:r>
            <a:r>
              <a:rPr lang="cs-CZ" sz="2400" dirty="0" smtClean="0"/>
              <a:t>nergie, která pohání elektrospotřebiče, stroje v továrnách apod.,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92696"/>
            <a:ext cx="273630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73016"/>
            <a:ext cx="2736304" cy="2744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21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4038600" cy="557748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sz="2400" b="1" dirty="0" smtClean="0"/>
              <a:t>CHEMICKÁ</a:t>
            </a:r>
          </a:p>
          <a:p>
            <a:r>
              <a:rPr lang="cs-CZ" dirty="0"/>
              <a:t>e</a:t>
            </a:r>
            <a:r>
              <a:rPr lang="cs-CZ" dirty="0" smtClean="0"/>
              <a:t>nergie uvolněná chemickými ději např. z našich svalů, z uhlí nebo z ropy,</a:t>
            </a:r>
          </a:p>
          <a:p>
            <a:endParaRPr lang="cs-CZ" dirty="0"/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sz="2400" b="1" dirty="0" smtClean="0"/>
              <a:t>JADERNÁ</a:t>
            </a:r>
          </a:p>
          <a:p>
            <a:r>
              <a:rPr lang="cs-CZ" dirty="0"/>
              <a:t>e</a:t>
            </a:r>
            <a:r>
              <a:rPr lang="cs-CZ" dirty="0" smtClean="0"/>
              <a:t>nergie uvolněná jadernými reakcemi např. v elektrárnách.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056" y="836712"/>
            <a:ext cx="3667169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433" y="3645024"/>
            <a:ext cx="3344416" cy="2908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060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ENERGIE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811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Lidstvo ve 21. století spotřebuje mnohem více energie, než se spotřebovalo ve stoletích minulých. Spotřeba energie neustále stoupá.</a:t>
            </a:r>
          </a:p>
          <a:p>
            <a:endParaRPr lang="cs-CZ" dirty="0"/>
          </a:p>
          <a:p>
            <a:r>
              <a:rPr lang="cs-CZ" dirty="0" smtClean="0"/>
              <a:t> Je třeba vyrábět teplo, světlo, zabezpečit, aby mohly pracovat stroje v </a:t>
            </a:r>
            <a:r>
              <a:rPr lang="cs-CZ" sz="2600" dirty="0" smtClean="0"/>
              <a:t>továrnách</a:t>
            </a:r>
            <a:r>
              <a:rPr lang="cs-CZ" dirty="0" smtClean="0"/>
              <a:t>, spotřebiče v domácnostech, aby mohly jezdit dopravní prostředky.</a:t>
            </a:r>
            <a:endParaRPr lang="cs-CZ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8760"/>
            <a:ext cx="4038600" cy="226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05064"/>
            <a:ext cx="2815134" cy="225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103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ZDROJE ENERGIE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4824536" cy="4824536"/>
          </a:xfrm>
        </p:spPr>
        <p:txBody>
          <a:bodyPr>
            <a:noAutofit/>
          </a:bodyPr>
          <a:lstStyle/>
          <a:p>
            <a:r>
              <a:rPr lang="cs-CZ" sz="2400" dirty="0" smtClean="0"/>
              <a:t>Většina energie pochází ze spalování uhlí, ropy, zemního plynu a jaderného paliva. </a:t>
            </a:r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/>
              <a:t>Říkáme, že vyrábíme například elektrickou energii. </a:t>
            </a:r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/>
              <a:t>Ve skutečnosti se pouze přeměňuje energie chemická nashromážděná například v uhlí na další energie a ty nakonec na energii elektrickou.</a:t>
            </a:r>
            <a:endParaRPr lang="cs-CZ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47918"/>
            <a:ext cx="3754760" cy="2495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038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ENERGIE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ENERGII NEMŮŽEME VYTVOŘIT ANI JI NEMŮŽEME ZNIČIT.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ENERGII MŮŽEME POUZE PŘEMĚŇOVAT NA JINÉ DRUHY ENERGIE.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882" y="1600200"/>
            <a:ext cx="278323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662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ENERGIE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518457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Zásoby některých využitelných zdrojů energie se stále zmenšují, neboť  jejich těžba neustále stoupá.</a:t>
            </a:r>
          </a:p>
          <a:p>
            <a:r>
              <a:rPr lang="cs-CZ" sz="2400" dirty="0" smtClean="0"/>
              <a:t>Na Zemi však existují i nevyčerpatelné (stále se obnovující) zdroje energie, jako jsou například vítr, energie  mořských vln, příliv, odliv, sluneční záření. </a:t>
            </a:r>
          </a:p>
          <a:p>
            <a:r>
              <a:rPr lang="cs-CZ" sz="2400" dirty="0" smtClean="0"/>
              <a:t>Tyto zdroje jsou u nás nedostatečné nebo nedostupné.</a:t>
            </a:r>
            <a:endParaRPr lang="cs-CZ" sz="24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019" y="1340768"/>
            <a:ext cx="3657600" cy="244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117" y="4221088"/>
            <a:ext cx="2763404" cy="221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272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813" y="2133600"/>
          <a:ext cx="6264275" cy="1738314"/>
        </p:xfrm>
        <a:graphic>
          <a:graphicData uri="http://schemas.openxmlformats.org/drawingml/2006/table">
            <a:tbl>
              <a:tblPr/>
              <a:tblGrid>
                <a:gridCol w="2006101"/>
                <a:gridCol w="4258174"/>
              </a:tblGrid>
              <a:tr h="6051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0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84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9275"/>
            <a:ext cx="3767137" cy="13287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9" name="TextovéPole 3"/>
          <p:cNvSpPr txBox="1">
            <a:spLocks noChangeArrowheads="1"/>
          </p:cNvSpPr>
          <p:nvPr/>
        </p:nvSpPr>
        <p:spPr bwMode="auto">
          <a:xfrm>
            <a:off x="1187450" y="4508500"/>
            <a:ext cx="712946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/>
              <a:t>Název DUM:  </a:t>
            </a:r>
            <a:r>
              <a:rPr lang="cs-CZ" dirty="0" smtClean="0"/>
              <a:t>VY_32_INOVACE_V_3_08_</a:t>
            </a:r>
            <a:r>
              <a:rPr lang="cs-CZ" dirty="0" smtClean="0"/>
              <a:t>FORMY A DRUHY ENERGIE- prezentace</a:t>
            </a:r>
            <a:endParaRPr lang="cs-CZ" dirty="0"/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/>
              <a:t>Šablona číslo:    V           Sada číslo: 3              Pořadové číslo DUM:   </a:t>
            </a:r>
            <a:r>
              <a:rPr lang="cs-CZ" b="1" dirty="0" smtClean="0"/>
              <a:t>08</a:t>
            </a:r>
            <a:endParaRPr lang="cs-CZ" dirty="0"/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/>
              <a:t>Autor: Mgr. Jiřina </a:t>
            </a:r>
            <a:r>
              <a:rPr lang="cs-CZ" b="1" dirty="0" err="1"/>
              <a:t>Jeršovová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53824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délník 3"/>
          <p:cNvSpPr>
            <a:spLocks noChangeArrowheads="1"/>
          </p:cNvSpPr>
          <p:nvPr/>
        </p:nvSpPr>
        <p:spPr bwMode="auto">
          <a:xfrm>
            <a:off x="827088" y="765175"/>
            <a:ext cx="7273925" cy="566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cs-CZ" sz="1600" b="1" dirty="0"/>
              <a:t>Anotace: </a:t>
            </a:r>
            <a:r>
              <a:rPr lang="cs-CZ" sz="1600" dirty="0"/>
              <a:t>Prezentace slouží k tomu, aby si žáci </a:t>
            </a:r>
            <a:r>
              <a:rPr lang="cs-CZ" sz="1600" dirty="0" smtClean="0"/>
              <a:t>uvědomili</a:t>
            </a:r>
            <a:r>
              <a:rPr lang="cs-CZ" sz="1600" dirty="0"/>
              <a:t> </a:t>
            </a:r>
            <a:r>
              <a:rPr lang="cs-CZ" sz="1600" dirty="0" smtClean="0"/>
              <a:t>jaké jsou druhy  a zdroje energie.</a:t>
            </a:r>
            <a:endParaRPr lang="cs-CZ" sz="1600" dirty="0"/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Očekávaný výstup: </a:t>
            </a:r>
            <a:r>
              <a:rPr lang="cs-CZ" sz="1600" dirty="0"/>
              <a:t>Žáci </a:t>
            </a:r>
            <a:r>
              <a:rPr lang="cs-CZ" sz="1600" dirty="0" smtClean="0"/>
              <a:t>si uvědomí jaké jsou druhy energií a z čeho lze energii čerpat.</a:t>
            </a:r>
          </a:p>
          <a:p>
            <a:pPr algn="just"/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 zpracovaná v programu </a:t>
            </a:r>
            <a:r>
              <a:rPr lang="cs-CZ" sz="1600" dirty="0" err="1" smtClean="0"/>
              <a:t>Powerpoint</a:t>
            </a:r>
            <a:endParaRPr lang="cs-CZ" sz="1600" dirty="0" smtClean="0"/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Typická věková skupina: </a:t>
            </a:r>
            <a:r>
              <a:rPr lang="cs-CZ" sz="1600" dirty="0"/>
              <a:t>10 -</a:t>
            </a:r>
            <a:r>
              <a:rPr lang="cs-CZ" sz="1600" b="1" dirty="0"/>
              <a:t> </a:t>
            </a:r>
            <a:r>
              <a:rPr lang="cs-CZ" sz="1600" dirty="0"/>
              <a:t>11 let</a:t>
            </a:r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Klíčová slova: </a:t>
            </a:r>
            <a:r>
              <a:rPr lang="cs-CZ" sz="1600" dirty="0" smtClean="0"/>
              <a:t>energie, elektřina, zdroje, Slunce, oheň, voda, vítr</a:t>
            </a:r>
            <a:endParaRPr lang="cs-CZ" sz="1600" dirty="0"/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Pomůcky a materiál: </a:t>
            </a:r>
            <a:r>
              <a:rPr lang="cs-CZ" sz="1600" dirty="0"/>
              <a:t>počítač, interaktivní tabule, učebnice </a:t>
            </a:r>
            <a:r>
              <a:rPr lang="cs-CZ" sz="1600" dirty="0" smtClean="0"/>
              <a:t>- </a:t>
            </a:r>
            <a:r>
              <a:rPr lang="cs-CZ" sz="1600" dirty="0" smtClean="0"/>
              <a:t>Bradáč P. et al., (1996): Přírodověda 5 – Člověk a technika. – Alter, Všeň. ISBN 80-85775-58-1</a:t>
            </a:r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Potřebný čas pro výuku DUM: </a:t>
            </a:r>
            <a:r>
              <a:rPr lang="cs-CZ" sz="1600" dirty="0"/>
              <a:t>30 – 35 minut</a:t>
            </a:r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Metodické zhodnocení a popis práce s digitálním učebním materiálem: </a:t>
            </a:r>
            <a:r>
              <a:rPr lang="cs-CZ" sz="1600" dirty="0"/>
              <a:t>Prezentace obsahuje učební texty a obrázky k </a:t>
            </a:r>
            <a:r>
              <a:rPr lang="cs-CZ" sz="1600" dirty="0" smtClean="0"/>
              <a:t>druhům energie.</a:t>
            </a:r>
            <a:r>
              <a:rPr lang="cs-CZ" b="1" dirty="0" smtClean="0"/>
              <a:t>    </a:t>
            </a:r>
            <a:endParaRPr lang="cs-CZ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r>
              <a:rPr lang="cs-CZ" b="1" dirty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79937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112838"/>
            <a:ext cx="8229600" cy="573405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  <a:defRPr/>
            </a:pPr>
            <a:r>
              <a:rPr lang="cs-CZ" sz="1800" dirty="0"/>
              <a:t>FOTODOKUMENTACE</a:t>
            </a:r>
          </a:p>
          <a:p>
            <a:pPr>
              <a:lnSpc>
                <a:spcPct val="80000"/>
              </a:lnSpc>
              <a:defRPr/>
            </a:pPr>
            <a:r>
              <a:rPr lang="cs-CZ" sz="1800" dirty="0"/>
              <a:t>Obrázky čerpány z galerie Microsoft </a:t>
            </a:r>
            <a:r>
              <a:rPr lang="cs-CZ" sz="1800" dirty="0" err="1"/>
              <a:t>office</a:t>
            </a:r>
            <a:endParaRPr lang="cs-CZ" sz="1800" dirty="0"/>
          </a:p>
          <a:p>
            <a:pPr>
              <a:lnSpc>
                <a:spcPct val="80000"/>
              </a:lnSpc>
              <a:defRPr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office.microsoft.com</a:t>
            </a:r>
            <a:endParaRPr lang="cs-CZ" sz="1800" dirty="0" smtClean="0"/>
          </a:p>
          <a:p>
            <a:pPr>
              <a:lnSpc>
                <a:spcPct val="80000"/>
              </a:lnSpc>
              <a:defRPr/>
            </a:pPr>
            <a:endParaRPr lang="cs-CZ" sz="1800" dirty="0"/>
          </a:p>
          <a:p>
            <a:pPr marL="0" indent="0">
              <a:lnSpc>
                <a:spcPct val="80000"/>
              </a:lnSpc>
              <a:buNone/>
              <a:defRPr/>
            </a:pPr>
            <a:endParaRPr lang="cs-CZ" sz="1800" dirty="0"/>
          </a:p>
          <a:p>
            <a:pPr>
              <a:lnSpc>
                <a:spcPct val="80000"/>
              </a:lnSpc>
              <a:buNone/>
              <a:defRPr/>
            </a:pPr>
            <a:r>
              <a:rPr lang="cs-CZ" sz="1800" dirty="0"/>
              <a:t>POUŽITÉ TEXTY</a:t>
            </a:r>
          </a:p>
          <a:p>
            <a:pPr>
              <a:lnSpc>
                <a:spcPct val="80000"/>
              </a:lnSpc>
              <a:defRPr/>
            </a:pPr>
            <a:r>
              <a:rPr lang="cs-CZ" sz="1800" dirty="0"/>
              <a:t>Bradáč P</a:t>
            </a:r>
            <a:r>
              <a:rPr lang="cs-CZ" sz="1800" dirty="0" smtClean="0"/>
              <a:t>. et </a:t>
            </a:r>
            <a:r>
              <a:rPr lang="cs-CZ" sz="1800" dirty="0"/>
              <a:t>al., (1996): Přírodověda 5 – Člověk a technika. – Alter, Všeň. ISBN 80-85775-58-1</a:t>
            </a:r>
          </a:p>
          <a:p>
            <a:pPr eaLnBrk="1" hangingPunct="1">
              <a:defRPr/>
            </a:pPr>
            <a:endParaRPr lang="cs-CZ" sz="18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2800" dirty="0" smtClean="0"/>
          </a:p>
          <a:p>
            <a:pPr eaLnBrk="1" hangingPunct="1">
              <a:defRPr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36729987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622</Words>
  <Application>Microsoft Office PowerPoint</Application>
  <PresentationFormat>Předvádění na obrazovce (4:3)</PresentationFormat>
  <Paragraphs>98</Paragraphs>
  <Slides>16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Přírodověda </vt:lpstr>
      <vt:lpstr>Autorem materiálu a všech jeho částí, není-li uvedeno jinak, je Mgr. Jiřina Jeršovová.</vt:lpstr>
      <vt:lpstr>Energie</vt:lpstr>
      <vt:lpstr>Energie</vt:lpstr>
      <vt:lpstr>Druhy energie - energie se vyskytuje v mnoha podobách</vt:lpstr>
      <vt:lpstr>Prezentace aplikace PowerPoint</vt:lpstr>
      <vt:lpstr>TEPELNÁ</vt:lpstr>
      <vt:lpstr>ZVUKOVÁ</vt:lpstr>
      <vt:lpstr>Prezentace aplikace PowerPoint</vt:lpstr>
      <vt:lpstr>ZDROJE ENERGIE</vt:lpstr>
      <vt:lpstr>ZDROJE ENERGIE</vt:lpstr>
      <vt:lpstr>ZDROJE ENERGIE</vt:lpstr>
      <vt:lpstr>ZDROJE ENERGIE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Jiřina Jersovová</dc:creator>
  <cp:lastModifiedBy>Jiřina Jersovová</cp:lastModifiedBy>
  <cp:revision>19</cp:revision>
  <dcterms:created xsi:type="dcterms:W3CDTF">2012-07-07T14:43:07Z</dcterms:created>
  <dcterms:modified xsi:type="dcterms:W3CDTF">2012-07-07T17:07:41Z</dcterms:modified>
</cp:coreProperties>
</file>