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7" autoAdjust="0"/>
    <p:restoredTop sz="86372" autoAdjust="0"/>
  </p:normalViewPr>
  <p:slideViewPr>
    <p:cSldViewPr>
      <p:cViewPr varScale="1">
        <p:scale>
          <a:sx n="64" d="100"/>
          <a:sy n="64" d="100"/>
        </p:scale>
        <p:origin x="-3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2D815-8C34-4856-BAE6-5F958186E36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2A7390-5951-42A6-874F-022B191D0A72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Myš patří mezi Software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172730F0-366F-47BB-95B7-7072F32C8A93}" type="parTrans" cxnId="{033A9DDA-2C85-4A0F-A985-936A5E3691A8}">
      <dgm:prSet/>
      <dgm:spPr/>
      <dgm:t>
        <a:bodyPr/>
        <a:lstStyle/>
        <a:p>
          <a:endParaRPr lang="cs-CZ"/>
        </a:p>
      </dgm:t>
    </dgm:pt>
    <dgm:pt modelId="{E36A8F50-5D04-4F99-BF43-B02A98EFF942}" type="sibTrans" cxnId="{033A9DDA-2C85-4A0F-A985-936A5E3691A8}">
      <dgm:prSet/>
      <dgm:spPr/>
      <dgm:t>
        <a:bodyPr/>
        <a:lstStyle/>
        <a:p>
          <a:endParaRPr lang="cs-CZ"/>
        </a:p>
      </dgm:t>
    </dgm:pt>
    <dgm:pt modelId="{1D943DC1-F8DE-4638-A5CA-FBCF9708EE86}">
      <dgm:prSet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Myš patří mezi Hardware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266B42DE-7FFB-4F6F-83CE-866F19B59647}" type="parTrans" cxnId="{19A3954F-81BB-4BAA-BD2F-6460202F76FC}">
      <dgm:prSet/>
      <dgm:spPr/>
      <dgm:t>
        <a:bodyPr/>
        <a:lstStyle/>
        <a:p>
          <a:endParaRPr lang="cs-CZ"/>
        </a:p>
      </dgm:t>
    </dgm:pt>
    <dgm:pt modelId="{328870DE-E3C5-4500-937C-90C3C3836501}" type="sibTrans" cxnId="{19A3954F-81BB-4BAA-BD2F-6460202F76FC}">
      <dgm:prSet/>
      <dgm:spPr/>
      <dgm:t>
        <a:bodyPr/>
        <a:lstStyle/>
        <a:p>
          <a:endParaRPr lang="cs-CZ"/>
        </a:p>
      </dgm:t>
    </dgm:pt>
    <dgm:pt modelId="{1EB2AFB3-9708-4D31-9CD2-F01D00B633AE}" type="pres">
      <dgm:prSet presAssocID="{3F82D815-8C34-4856-BAE6-5F958186E36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5767D0-FE22-40C9-93BC-A06187FEF717}" type="pres">
      <dgm:prSet presAssocID="{D02A7390-5951-42A6-874F-022B191D0A72}" presName="parentLin" presStyleCnt="0"/>
      <dgm:spPr/>
    </dgm:pt>
    <dgm:pt modelId="{E75A96AB-B1AF-4CEC-9875-D1EF69B7D9DD}" type="pres">
      <dgm:prSet presAssocID="{D02A7390-5951-42A6-874F-022B191D0A72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1F28D8A1-F7C7-4DB1-8B0B-71096D611B7B}" type="pres">
      <dgm:prSet presAssocID="{D02A7390-5951-42A6-874F-022B191D0A72}" presName="parentText" presStyleLbl="node1" presStyleIdx="0" presStyleCnt="2" custScaleX="164551" custLinFactX="-1493" custLinFactNeighborX="-100000" custLinFactNeighborY="438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6BA62C-BF86-42F6-8EF9-425AB7F83145}" type="pres">
      <dgm:prSet presAssocID="{D02A7390-5951-42A6-874F-022B191D0A72}" presName="negativeSpace" presStyleCnt="0"/>
      <dgm:spPr/>
    </dgm:pt>
    <dgm:pt modelId="{DB3BE643-A52E-4B8D-8E32-B658FF15FE8A}" type="pres">
      <dgm:prSet presAssocID="{D02A7390-5951-42A6-874F-022B191D0A72}" presName="childText" presStyleLbl="conFgAcc1" presStyleIdx="0" presStyleCnt="2">
        <dgm:presLayoutVars>
          <dgm:bulletEnabled val="1"/>
        </dgm:presLayoutVars>
      </dgm:prSet>
      <dgm:spPr/>
    </dgm:pt>
    <dgm:pt modelId="{CDC1336A-FE8D-45F6-815C-CBC25CA2773E}" type="pres">
      <dgm:prSet presAssocID="{E36A8F50-5D04-4F99-BF43-B02A98EFF942}" presName="spaceBetweenRectangles" presStyleCnt="0"/>
      <dgm:spPr/>
    </dgm:pt>
    <dgm:pt modelId="{7E959495-F8FE-42AC-AE99-94093E713095}" type="pres">
      <dgm:prSet presAssocID="{1D943DC1-F8DE-4638-A5CA-FBCF9708EE86}" presName="parentLin" presStyleCnt="0"/>
      <dgm:spPr/>
    </dgm:pt>
    <dgm:pt modelId="{AED70621-6384-4466-B0EE-A26700B53EAA}" type="pres">
      <dgm:prSet presAssocID="{1D943DC1-F8DE-4638-A5CA-FBCF9708EE86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6A03ACBF-AC9C-44D9-B70F-C42CFB0792D0}" type="pres">
      <dgm:prSet presAssocID="{1D943DC1-F8DE-4638-A5CA-FBCF9708EE86}" presName="parentText" presStyleLbl="node1" presStyleIdx="1" presStyleCnt="2" custScaleX="142857" custLinFactNeighborX="-100000" custLinFactNeighborY="351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D086B-655B-44B3-851B-941A5D1A3D8C}" type="pres">
      <dgm:prSet presAssocID="{1D943DC1-F8DE-4638-A5CA-FBCF9708EE86}" presName="negativeSpace" presStyleCnt="0"/>
      <dgm:spPr/>
    </dgm:pt>
    <dgm:pt modelId="{423D1A8A-9A3F-4518-845F-234FB2625D6F}" type="pres">
      <dgm:prSet presAssocID="{1D943DC1-F8DE-4638-A5CA-FBCF9708EE8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9A3954F-81BB-4BAA-BD2F-6460202F76FC}" srcId="{3F82D815-8C34-4856-BAE6-5F958186E36F}" destId="{1D943DC1-F8DE-4638-A5CA-FBCF9708EE86}" srcOrd="1" destOrd="0" parTransId="{266B42DE-7FFB-4F6F-83CE-866F19B59647}" sibTransId="{328870DE-E3C5-4500-937C-90C3C3836501}"/>
    <dgm:cxn modelId="{ECDF782F-160E-44ED-A992-769F02B31F4E}" type="presOf" srcId="{D02A7390-5951-42A6-874F-022B191D0A72}" destId="{1F28D8A1-F7C7-4DB1-8B0B-71096D611B7B}" srcOrd="1" destOrd="0" presId="urn:microsoft.com/office/officeart/2005/8/layout/list1"/>
    <dgm:cxn modelId="{83BF79F7-6733-4B2B-854A-1E054916A18F}" type="presOf" srcId="{1D943DC1-F8DE-4638-A5CA-FBCF9708EE86}" destId="{AED70621-6384-4466-B0EE-A26700B53EAA}" srcOrd="0" destOrd="0" presId="urn:microsoft.com/office/officeart/2005/8/layout/list1"/>
    <dgm:cxn modelId="{033A9DDA-2C85-4A0F-A985-936A5E3691A8}" srcId="{3F82D815-8C34-4856-BAE6-5F958186E36F}" destId="{D02A7390-5951-42A6-874F-022B191D0A72}" srcOrd="0" destOrd="0" parTransId="{172730F0-366F-47BB-95B7-7072F32C8A93}" sibTransId="{E36A8F50-5D04-4F99-BF43-B02A98EFF942}"/>
    <dgm:cxn modelId="{5AE19747-5FB3-4EC4-8584-2EBAD1672B37}" type="presOf" srcId="{1D943DC1-F8DE-4638-A5CA-FBCF9708EE86}" destId="{6A03ACBF-AC9C-44D9-B70F-C42CFB0792D0}" srcOrd="1" destOrd="0" presId="urn:microsoft.com/office/officeart/2005/8/layout/list1"/>
    <dgm:cxn modelId="{A721CF7F-EE70-47BE-983E-915373C8B95F}" type="presOf" srcId="{3F82D815-8C34-4856-BAE6-5F958186E36F}" destId="{1EB2AFB3-9708-4D31-9CD2-F01D00B633AE}" srcOrd="0" destOrd="0" presId="urn:microsoft.com/office/officeart/2005/8/layout/list1"/>
    <dgm:cxn modelId="{5503BF47-AA8A-49F3-8854-4DE075C5FB71}" type="presOf" srcId="{D02A7390-5951-42A6-874F-022B191D0A72}" destId="{E75A96AB-B1AF-4CEC-9875-D1EF69B7D9DD}" srcOrd="0" destOrd="0" presId="urn:microsoft.com/office/officeart/2005/8/layout/list1"/>
    <dgm:cxn modelId="{24ED85C6-DDE5-415A-82DA-6E3B483858A3}" type="presParOf" srcId="{1EB2AFB3-9708-4D31-9CD2-F01D00B633AE}" destId="{995767D0-FE22-40C9-93BC-A06187FEF717}" srcOrd="0" destOrd="0" presId="urn:microsoft.com/office/officeart/2005/8/layout/list1"/>
    <dgm:cxn modelId="{5D60FA38-0C38-49C8-96D0-85A21A7459C0}" type="presParOf" srcId="{995767D0-FE22-40C9-93BC-A06187FEF717}" destId="{E75A96AB-B1AF-4CEC-9875-D1EF69B7D9DD}" srcOrd="0" destOrd="0" presId="urn:microsoft.com/office/officeart/2005/8/layout/list1"/>
    <dgm:cxn modelId="{AAC1E4BD-1F94-4865-8D21-BAC06DF6318E}" type="presParOf" srcId="{995767D0-FE22-40C9-93BC-A06187FEF717}" destId="{1F28D8A1-F7C7-4DB1-8B0B-71096D611B7B}" srcOrd="1" destOrd="0" presId="urn:microsoft.com/office/officeart/2005/8/layout/list1"/>
    <dgm:cxn modelId="{81DDBFAA-E968-456B-9CB7-50C7A71B4E6E}" type="presParOf" srcId="{1EB2AFB3-9708-4D31-9CD2-F01D00B633AE}" destId="{6D6BA62C-BF86-42F6-8EF9-425AB7F83145}" srcOrd="1" destOrd="0" presId="urn:microsoft.com/office/officeart/2005/8/layout/list1"/>
    <dgm:cxn modelId="{994BE67A-F3C6-4E43-B2F3-2E344B4E239F}" type="presParOf" srcId="{1EB2AFB3-9708-4D31-9CD2-F01D00B633AE}" destId="{DB3BE643-A52E-4B8D-8E32-B658FF15FE8A}" srcOrd="2" destOrd="0" presId="urn:microsoft.com/office/officeart/2005/8/layout/list1"/>
    <dgm:cxn modelId="{47502B99-EFC6-43CF-9D25-8870880F0A33}" type="presParOf" srcId="{1EB2AFB3-9708-4D31-9CD2-F01D00B633AE}" destId="{CDC1336A-FE8D-45F6-815C-CBC25CA2773E}" srcOrd="3" destOrd="0" presId="urn:microsoft.com/office/officeart/2005/8/layout/list1"/>
    <dgm:cxn modelId="{1792295E-906A-4035-8BB1-C34A03DD0547}" type="presParOf" srcId="{1EB2AFB3-9708-4D31-9CD2-F01D00B633AE}" destId="{7E959495-F8FE-42AC-AE99-94093E713095}" srcOrd="4" destOrd="0" presId="urn:microsoft.com/office/officeart/2005/8/layout/list1"/>
    <dgm:cxn modelId="{4DF13573-234D-4A34-B518-1DFE02F1A00D}" type="presParOf" srcId="{7E959495-F8FE-42AC-AE99-94093E713095}" destId="{AED70621-6384-4466-B0EE-A26700B53EAA}" srcOrd="0" destOrd="0" presId="urn:microsoft.com/office/officeart/2005/8/layout/list1"/>
    <dgm:cxn modelId="{E5424AC8-9C97-4A9A-B9A2-D93B6BB2DAF1}" type="presParOf" srcId="{7E959495-F8FE-42AC-AE99-94093E713095}" destId="{6A03ACBF-AC9C-44D9-B70F-C42CFB0792D0}" srcOrd="1" destOrd="0" presId="urn:microsoft.com/office/officeart/2005/8/layout/list1"/>
    <dgm:cxn modelId="{64CA9120-393C-481D-A72A-6CAE25B9D274}" type="presParOf" srcId="{1EB2AFB3-9708-4D31-9CD2-F01D00B633AE}" destId="{FDDD086B-655B-44B3-851B-941A5D1A3D8C}" srcOrd="5" destOrd="0" presId="urn:microsoft.com/office/officeart/2005/8/layout/list1"/>
    <dgm:cxn modelId="{1EF6CD42-6967-4285-B5EF-EC2879FA05E1}" type="presParOf" srcId="{1EB2AFB3-9708-4D31-9CD2-F01D00B633AE}" destId="{423D1A8A-9A3F-4518-845F-234FB2625D6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3BE643-A52E-4B8D-8E32-B658FF15FE8A}">
      <dsp:nvSpPr>
        <dsp:cNvPr id="0" name=""/>
        <dsp:cNvSpPr/>
      </dsp:nvSpPr>
      <dsp:spPr>
        <a:xfrm>
          <a:off x="0" y="720699"/>
          <a:ext cx="8280920" cy="118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28D8A1-F7C7-4DB1-8B0B-71096D611B7B}">
      <dsp:nvSpPr>
        <dsp:cNvPr id="0" name=""/>
        <dsp:cNvSpPr/>
      </dsp:nvSpPr>
      <dsp:spPr>
        <a:xfrm>
          <a:off x="0" y="635358"/>
          <a:ext cx="7936276" cy="1387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099" tIns="0" rIns="219099" bIns="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chemeClr val="accent6">
                  <a:lumMod val="50000"/>
                </a:schemeClr>
              </a:solidFill>
            </a:rPr>
            <a:t>Myš patří mezi Software</a:t>
          </a:r>
          <a:endParaRPr lang="cs-CZ" sz="47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0" y="635358"/>
        <a:ext cx="7936276" cy="1387440"/>
      </dsp:txXfrm>
    </dsp:sp>
    <dsp:sp modelId="{423D1A8A-9A3F-4518-845F-234FB2625D6F}">
      <dsp:nvSpPr>
        <dsp:cNvPr id="0" name=""/>
        <dsp:cNvSpPr/>
      </dsp:nvSpPr>
      <dsp:spPr>
        <a:xfrm>
          <a:off x="0" y="2852620"/>
          <a:ext cx="8280920" cy="118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03ACBF-AC9C-44D9-B70F-C42CFB0792D0}">
      <dsp:nvSpPr>
        <dsp:cNvPr id="0" name=""/>
        <dsp:cNvSpPr/>
      </dsp:nvSpPr>
      <dsp:spPr>
        <a:xfrm>
          <a:off x="0" y="2646848"/>
          <a:ext cx="7884657" cy="1387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099" tIns="0" rIns="219099" bIns="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chemeClr val="accent6">
                  <a:lumMod val="50000"/>
                </a:schemeClr>
              </a:solidFill>
            </a:rPr>
            <a:t>Myš patří mezi Hardware</a:t>
          </a:r>
          <a:endParaRPr lang="cs-CZ" sz="47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0" y="2646848"/>
        <a:ext cx="7884657" cy="1387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1E70C5-E3A0-4FBF-B5BB-846983437D75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C679A-93D2-4714-867E-175837B89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08B8E-5D4A-43ED-A006-E54867FD4DCC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D7211-AC29-455C-AC1F-86B3EE5EE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Základní pojmy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VY_32_INOVACE_VII_3_01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DUM:01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</a:t>
            </a:r>
            <a:r>
              <a:rPr lang="cs-CZ" b="1" dirty="0" smtClean="0">
                <a:solidFill>
                  <a:schemeClr val="tx1"/>
                </a:solidFill>
              </a:rPr>
              <a:t>Žižka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Zdroj obrázků: MS Office </a:t>
            </a:r>
            <a:r>
              <a:rPr lang="cs-CZ" b="1" smtClean="0">
                <a:solidFill>
                  <a:schemeClr val="tx1"/>
                </a:solidFill>
              </a:rPr>
              <a:t>- klipart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</a:t>
            </a:r>
            <a:r>
              <a:rPr lang="cs-CZ" sz="3600" dirty="0" smtClean="0"/>
              <a:t> Určeno pro žáky 6. ročníku ZŠ. Digitální materiál pro seznámení žáků</a:t>
            </a:r>
            <a:br>
              <a:rPr lang="cs-CZ" sz="3600" dirty="0" smtClean="0"/>
            </a:br>
            <a:r>
              <a:rPr lang="cs-CZ" sz="3600" dirty="0" smtClean="0"/>
              <a:t> s významem nových pojmů, užívaných ve výpočetní technice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Software, Hardware, 				Procesor, Paměť, vstupní a 				výstupní zařízení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PC</a:t>
            </a:r>
            <a:r>
              <a:rPr lang="cs-CZ" dirty="0"/>
              <a:t> je zkratkou pro </a:t>
            </a:r>
            <a:r>
              <a:rPr lang="cs-CZ" b="1" dirty="0"/>
              <a:t>Osobní počítač</a:t>
            </a:r>
            <a:r>
              <a:rPr lang="cs-CZ" dirty="0"/>
              <a:t>  </a:t>
            </a:r>
            <a:br>
              <a:rPr lang="cs-CZ" dirty="0"/>
            </a:br>
            <a:r>
              <a:rPr lang="cs-CZ" dirty="0" smtClean="0"/>
              <a:t>(</a:t>
            </a: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026" name="WordArt 2"/>
          <p:cNvSpPr>
            <a:spLocks noChangeArrowheads="1" noChangeShapeType="1" noTextEdit="1"/>
          </p:cNvSpPr>
          <p:nvPr/>
        </p:nvSpPr>
        <p:spPr bwMode="auto">
          <a:xfrm>
            <a:off x="857224" y="214290"/>
            <a:ext cx="7177112" cy="182406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2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Základní pojmy</a:t>
            </a:r>
          </a:p>
          <a:p>
            <a:pPr algn="ctr" rtl="0"/>
            <a:r>
              <a:rPr lang="cs-CZ" sz="32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 počítačové techniky</a:t>
            </a:r>
            <a:endParaRPr lang="cs-CZ" sz="32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1000100" y="5429264"/>
            <a:ext cx="1885950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743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0" name="WordArt 6"/>
          <p:cNvSpPr>
            <a:spLocks noChangeArrowheads="1" noChangeShapeType="1" noTextEdit="1"/>
          </p:cNvSpPr>
          <p:nvPr/>
        </p:nvSpPr>
        <p:spPr bwMode="auto">
          <a:xfrm>
            <a:off x="4071934" y="5572125"/>
            <a:ext cx="1847850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 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71538" y="4071942"/>
            <a:ext cx="445182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kern="1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Procesor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2214545" y="4938406"/>
            <a:ext cx="65698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Mozek počítače, vykonává všechny </a:t>
            </a:r>
            <a:r>
              <a:rPr lang="cs-CZ" sz="2800" dirty="0" smtClean="0">
                <a:solidFill>
                  <a:srgbClr val="FFFFFF"/>
                </a:solidFill>
              </a:rPr>
              <a:t>operace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143248"/>
            <a:ext cx="7772400" cy="2357454"/>
          </a:xfrm>
        </p:spPr>
        <p:txBody>
          <a:bodyPr>
            <a:normAutofit/>
          </a:bodyPr>
          <a:lstStyle/>
          <a:p>
            <a:r>
              <a:rPr lang="cs-CZ" dirty="0"/>
              <a:t>Programové vybavení počítače - název pro veškeré programy, které obsahuje </a:t>
            </a:r>
            <a:r>
              <a:rPr lang="cs-CZ" dirty="0" smtClean="0"/>
              <a:t>počítač.</a:t>
            </a:r>
            <a:endParaRPr lang="cs-CZ" dirty="0"/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1214414" y="0"/>
            <a:ext cx="5929354" cy="1928802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Software: 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3075" name="WordArt 3"/>
          <p:cNvSpPr>
            <a:spLocks noChangeArrowheads="1" noChangeShapeType="1" noTextEdit="1"/>
          </p:cNvSpPr>
          <p:nvPr/>
        </p:nvSpPr>
        <p:spPr bwMode="auto">
          <a:xfrm>
            <a:off x="1000100" y="3857628"/>
            <a:ext cx="4929222" cy="97155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 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3643314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Veškerá </a:t>
            </a:r>
            <a:r>
              <a:rPr lang="cs-CZ" dirty="0"/>
              <a:t>fyzická zařízení, kterými je počítač </a:t>
            </a:r>
            <a:r>
              <a:rPr lang="cs-CZ" dirty="0" smtClean="0"/>
              <a:t>vybaven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000240"/>
            <a:ext cx="6400800" cy="1143008"/>
          </a:xfrm>
        </p:spPr>
        <p:txBody>
          <a:bodyPr/>
          <a:lstStyle/>
          <a:p>
            <a:r>
              <a:rPr lang="cs-CZ" dirty="0" smtClean="0">
                <a:solidFill>
                  <a:srgbClr val="FFFFFF"/>
                </a:solidFill>
              </a:rPr>
              <a:t>Technické vybavení počítače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2050" name="WordArt 2"/>
          <p:cNvSpPr>
            <a:spLocks noChangeArrowheads="1" noChangeShapeType="1" noTextEdit="1"/>
          </p:cNvSpPr>
          <p:nvPr/>
        </p:nvSpPr>
        <p:spPr bwMode="auto">
          <a:xfrm>
            <a:off x="571472" y="0"/>
            <a:ext cx="6429420" cy="1571612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Hardware 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20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Zařízení, které </a:t>
            </a:r>
            <a:r>
              <a:rPr lang="cs-CZ" dirty="0" smtClean="0"/>
              <a:t>slouží </a:t>
            </a:r>
            <a:r>
              <a:rPr lang="cs-CZ" dirty="0"/>
              <a:t>pro uchování informací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FF"/>
                </a:solidFill>
              </a:rPr>
              <a:t>Paměť </a:t>
            </a:r>
            <a:r>
              <a:rPr lang="cs-CZ" b="1" u="sng" dirty="0">
                <a:solidFill>
                  <a:srgbClr val="FFFFFF"/>
                </a:solidFill>
              </a:rPr>
              <a:t>RAM</a:t>
            </a:r>
            <a:r>
              <a:rPr lang="cs-CZ" dirty="0">
                <a:solidFill>
                  <a:srgbClr val="FFFFFF"/>
                </a:solidFill>
              </a:rPr>
              <a:t> </a:t>
            </a:r>
          </a:p>
          <a:p>
            <a:pPr algn="l"/>
            <a:r>
              <a:rPr lang="cs-CZ" dirty="0">
                <a:solidFill>
                  <a:srgbClr val="FFFFFF"/>
                </a:solidFill>
              </a:rPr>
              <a:t>Jsou v ní data, s nimiž procesor právě pracuje</a:t>
            </a:r>
          </a:p>
        </p:txBody>
      </p:sp>
      <p:sp>
        <p:nvSpPr>
          <p:cNvPr id="4098" name="WordArt 2"/>
          <p:cNvSpPr>
            <a:spLocks noChangeArrowheads="1" noChangeShapeType="1" noTextEdit="1"/>
          </p:cNvSpPr>
          <p:nvPr/>
        </p:nvSpPr>
        <p:spPr bwMode="auto">
          <a:xfrm>
            <a:off x="2000232" y="142852"/>
            <a:ext cx="3714776" cy="1285884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Paměť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09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857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Pevný disk </a:t>
            </a:r>
            <a:r>
              <a:rPr lang="cs-CZ" b="1" u="sng" dirty="0" smtClean="0"/>
              <a:t>– </a:t>
            </a:r>
            <a:r>
              <a:rPr lang="cs-CZ" b="1" u="sng" dirty="0" err="1" smtClean="0"/>
              <a:t>hard</a:t>
            </a:r>
            <a:r>
              <a:rPr lang="cs-CZ" b="1" u="sng" dirty="0" smtClean="0"/>
              <a:t> disk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uchování dat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4929198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FFFFFF"/>
                </a:solidFill>
              </a:rPr>
              <a:t>Množství </a:t>
            </a:r>
            <a:r>
              <a:rPr lang="cs-CZ" dirty="0">
                <a:solidFill>
                  <a:srgbClr val="FFFFFF"/>
                </a:solidFill>
              </a:rPr>
              <a:t>informací, které můžeme do paměti uložit je</a:t>
            </a:r>
            <a:r>
              <a:rPr lang="cs-CZ" b="1" dirty="0">
                <a:solidFill>
                  <a:srgbClr val="FFFFFF"/>
                </a:solidFill>
              </a:rPr>
              <a:t> </a:t>
            </a:r>
            <a:r>
              <a:rPr lang="cs-CZ" b="1" u="sng" dirty="0">
                <a:solidFill>
                  <a:srgbClr val="FFFFFF"/>
                </a:solidFill>
              </a:rPr>
              <a:t>kapacita </a:t>
            </a:r>
            <a:r>
              <a:rPr lang="cs-CZ" b="1" u="sng" dirty="0" smtClean="0">
                <a:solidFill>
                  <a:srgbClr val="FFFFFF"/>
                </a:solidFill>
              </a:rPr>
              <a:t>paměti</a:t>
            </a:r>
            <a:r>
              <a:rPr lang="cs-CZ" b="1" dirty="0" smtClean="0">
                <a:solidFill>
                  <a:srgbClr val="FFFFFF"/>
                </a:solidFill>
              </a:rPr>
              <a:t>.</a:t>
            </a:r>
            <a:endParaRPr lang="cs-CZ" dirty="0">
              <a:solidFill>
                <a:srgbClr val="FFFFFF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C:\Documents and Settings\Fujitsu-Siemens\Local Settings\Temporary Internet Files\Content.IE5\U7BLEI33\MC90043388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1928802"/>
            <a:ext cx="142875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Fujitsu-Siemens\Local Settings\Temporary Internet Files\Content.IE5\U7BLEI33\MP900289273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2000240"/>
            <a:ext cx="199263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obrázek 1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3714752"/>
            <a:ext cx="1685925" cy="10048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071670" y="3714752"/>
            <a:ext cx="2286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F</a:t>
            </a:r>
            <a:r>
              <a:rPr lang="cs-CZ" sz="3600" dirty="0" err="1" smtClean="0"/>
              <a:t>lash</a:t>
            </a:r>
            <a:r>
              <a:rPr lang="cs-CZ" sz="3600" dirty="0" smtClean="0"/>
              <a:t> disk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3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42852"/>
            <a:ext cx="7843838" cy="1612901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Dále rozlišujeme vstupní a výstupní zařízení: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3571876"/>
            <a:ext cx="6400800" cy="614370"/>
          </a:xfrm>
        </p:spPr>
        <p:txBody>
          <a:bodyPr/>
          <a:lstStyle/>
          <a:p>
            <a:r>
              <a:rPr lang="cs-CZ" dirty="0" smtClean="0">
                <a:solidFill>
                  <a:srgbClr val="FFFFFF"/>
                </a:solidFill>
              </a:rPr>
              <a:t>Sem </a:t>
            </a:r>
            <a:r>
              <a:rPr lang="cs-CZ" dirty="0">
                <a:solidFill>
                  <a:srgbClr val="FFFFFF"/>
                </a:solidFill>
              </a:rPr>
              <a:t>patří např</a:t>
            </a:r>
            <a:r>
              <a:rPr lang="cs-CZ" dirty="0" smtClean="0">
                <a:solidFill>
                  <a:srgbClr val="FFFFFF"/>
                </a:solidFill>
              </a:rPr>
              <a:t>.: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18433" name="WordArt 1"/>
          <p:cNvSpPr>
            <a:spLocks noChangeArrowheads="1" noChangeShapeType="1" noTextEdit="1"/>
          </p:cNvSpPr>
          <p:nvPr/>
        </p:nvSpPr>
        <p:spPr bwMode="auto">
          <a:xfrm>
            <a:off x="428596" y="1714488"/>
            <a:ext cx="8215370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Vstupní zařízení 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18435" name="WordArt 3"/>
          <p:cNvSpPr>
            <a:spLocks noChangeArrowheads="1" noChangeShapeType="1" noTextEdit="1"/>
          </p:cNvSpPr>
          <p:nvPr/>
        </p:nvSpPr>
        <p:spPr bwMode="auto">
          <a:xfrm>
            <a:off x="500034" y="4357694"/>
            <a:ext cx="208597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Klávesnice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8433" grpId="0"/>
      <p:bldP spid="184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2000240"/>
            <a:ext cx="6400800" cy="1752600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8600" dirty="0">
                <a:solidFill>
                  <a:srgbClr val="FFFFFF"/>
                </a:solidFill>
              </a:rPr>
              <a:t>Klávesnice</a:t>
            </a:r>
            <a:r>
              <a:rPr lang="cs-CZ" sz="5100" dirty="0">
                <a:solidFill>
                  <a:srgbClr val="FFFFFF"/>
                </a:solidFill>
              </a:rPr>
              <a:t> má tyto hlavní části</a:t>
            </a:r>
          </a:p>
          <a:p>
            <a:pPr algn="l"/>
            <a:r>
              <a:rPr lang="cs-CZ" sz="5100" b="1" dirty="0">
                <a:solidFill>
                  <a:srgbClr val="FFFFFF"/>
                </a:solidFill>
              </a:rPr>
              <a:t>	</a:t>
            </a:r>
            <a:r>
              <a:rPr lang="cs-CZ" sz="8800" dirty="0">
                <a:solidFill>
                  <a:srgbClr val="FFFFFF"/>
                </a:solidFill>
              </a:rPr>
              <a:t>1)</a:t>
            </a:r>
            <a:r>
              <a:rPr lang="cs-CZ" sz="8600" dirty="0">
                <a:solidFill>
                  <a:srgbClr val="FFFFFF"/>
                </a:solidFill>
              </a:rPr>
              <a:t> Alfanumerická část – psaní textu </a:t>
            </a:r>
          </a:p>
          <a:p>
            <a:pPr algn="l"/>
            <a:r>
              <a:rPr lang="cs-CZ" sz="8600" dirty="0">
                <a:solidFill>
                  <a:srgbClr val="FFFFFF"/>
                </a:solidFill>
              </a:rPr>
              <a:t>	2) Pole funkčních kláves (F1 – F12)</a:t>
            </a:r>
          </a:p>
          <a:p>
            <a:pPr algn="l"/>
            <a:r>
              <a:rPr lang="cs-CZ" sz="8600" dirty="0">
                <a:solidFill>
                  <a:srgbClr val="FFFFFF"/>
                </a:solidFill>
              </a:rPr>
              <a:t>	3) Pole numerických kláves</a:t>
            </a:r>
          </a:p>
          <a:p>
            <a:pPr algn="l"/>
            <a:r>
              <a:rPr lang="cs-CZ" sz="8600" dirty="0">
                <a:solidFill>
                  <a:srgbClr val="FFFFFF"/>
                </a:solidFill>
              </a:rPr>
              <a:t>	4) Pole řídících kláves</a:t>
            </a:r>
          </a:p>
          <a:p>
            <a:pPr algn="l"/>
            <a:r>
              <a:rPr lang="cs-CZ" sz="8600" dirty="0">
                <a:solidFill>
                  <a:srgbClr val="FFFFFF"/>
                </a:solidFill>
              </a:rPr>
              <a:t>	5) Indikátory</a:t>
            </a:r>
          </a:p>
          <a:p>
            <a:endParaRPr lang="cs-CZ" dirty="0"/>
          </a:p>
        </p:txBody>
      </p:sp>
      <p:pic>
        <p:nvPicPr>
          <p:cNvPr id="4" name="Obrázek 3" descr="klávesnice Ione multimedia černo/stříbrná, CZ, PS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4429132"/>
            <a:ext cx="5760720" cy="2288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ový popisek 8"/>
          <p:cNvSpPr/>
          <p:nvPr/>
        </p:nvSpPr>
        <p:spPr>
          <a:xfrm>
            <a:off x="3571868" y="5143512"/>
            <a:ext cx="1428760" cy="96983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Alfanumeri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cká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část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6357950" y="4643446"/>
            <a:ext cx="914400" cy="612648"/>
          </a:xfrm>
          <a:prstGeom prst="wedgeRectCallout">
            <a:avLst>
              <a:gd name="adj1" fmla="val 14167"/>
              <a:gd name="adj2" fmla="val 1117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Řídící klávesy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7715272" y="4929198"/>
            <a:ext cx="1285884" cy="96983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Numerická klávesnice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7429520" y="3929066"/>
            <a:ext cx="1214446" cy="612648"/>
          </a:xfrm>
          <a:prstGeom prst="wedgeRoundRectCallout">
            <a:avLst>
              <a:gd name="adj1" fmla="val -27833"/>
              <a:gd name="adj2" fmla="val 878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Indikátory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5" name="WordArt 9"/>
          <p:cNvSpPr>
            <a:spLocks noChangeArrowheads="1" noChangeShapeType="1" noTextEdit="1"/>
          </p:cNvSpPr>
          <p:nvPr/>
        </p:nvSpPr>
        <p:spPr bwMode="auto">
          <a:xfrm>
            <a:off x="857224" y="214290"/>
            <a:ext cx="6429420" cy="1714512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Klávesnice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4929190" y="4500570"/>
            <a:ext cx="45719" cy="45719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4929190" y="3929066"/>
            <a:ext cx="1057276" cy="612648"/>
          </a:xfrm>
          <a:prstGeom prst="wedgeRoundRectCallout">
            <a:avLst>
              <a:gd name="adj1" fmla="val -49373"/>
              <a:gd name="adj2" fmla="val 14011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Funkční klávesy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25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75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725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5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3750"/>
                            </p:stCondLst>
                            <p:childTnLst>
                              <p:par>
                                <p:cTn id="3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750"/>
                            </p:stCondLst>
                            <p:childTnLst>
                              <p:par>
                                <p:cTn id="4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7750"/>
                            </p:stCondLst>
                            <p:childTnLst>
                              <p:par>
                                <p:cTn id="4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9750"/>
                            </p:stCondLst>
                            <p:childTnLst>
                              <p:par>
                                <p:cTn id="5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1750"/>
                            </p:stCondLst>
                            <p:childTnLst>
                              <p:par>
                                <p:cTn id="5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1" grpId="0" animBg="1"/>
      <p:bldP spid="13" grpId="0" animBg="1"/>
      <p:bldP spid="16" grpId="0" animBg="1"/>
      <p:bldP spid="19465" grpId="0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357167"/>
            <a:ext cx="7772400" cy="1000132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Další „funkční“ klávesy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285860"/>
            <a:ext cx="8358246" cy="5357850"/>
          </a:xfrm>
        </p:spPr>
        <p:txBody>
          <a:bodyPr>
            <a:normAutofit fontScale="92500"/>
          </a:bodyPr>
          <a:lstStyle/>
          <a:p>
            <a:r>
              <a:rPr lang="cs-CZ" dirty="0"/>
              <a:t>Používají se často v kombinaci s</a:t>
            </a:r>
            <a:r>
              <a:rPr lang="cs-CZ" b="1" dirty="0"/>
              <a:t> </a:t>
            </a:r>
            <a:r>
              <a:rPr lang="cs-CZ" dirty="0"/>
              <a:t>dalšími klávesami, tzv</a:t>
            </a:r>
            <a:r>
              <a:rPr lang="cs-CZ" b="1" dirty="0"/>
              <a:t>. „</a:t>
            </a:r>
            <a:r>
              <a:rPr lang="cs-CZ" b="1" u="sng" dirty="0"/>
              <a:t>klávesové zkratky</a:t>
            </a:r>
            <a:r>
              <a:rPr lang="cs-CZ" b="1" dirty="0"/>
              <a:t>“</a:t>
            </a:r>
            <a:endParaRPr lang="cs-CZ" dirty="0"/>
          </a:p>
          <a:p>
            <a:pPr algn="l"/>
            <a:r>
              <a:rPr lang="cs-CZ" b="1" dirty="0">
                <a:solidFill>
                  <a:srgbClr val="FFFFFF"/>
                </a:solidFill>
              </a:rPr>
              <a:t>Shift </a:t>
            </a:r>
            <a:r>
              <a:rPr lang="cs-CZ" b="1" dirty="0"/>
              <a:t>– psaní velkých písmen</a:t>
            </a:r>
            <a:endParaRPr lang="cs-CZ" dirty="0"/>
          </a:p>
          <a:p>
            <a:pPr algn="l"/>
            <a:r>
              <a:rPr lang="cs-CZ" b="1" dirty="0">
                <a:solidFill>
                  <a:srgbClr val="FFFFFF"/>
                </a:solidFill>
              </a:rPr>
              <a:t>CTRL</a:t>
            </a:r>
            <a:r>
              <a:rPr lang="cs-CZ" b="1" dirty="0"/>
              <a:t> </a:t>
            </a:r>
            <a:r>
              <a:rPr lang="cs-CZ" b="1" dirty="0" smtClean="0"/>
              <a:t>– (</a:t>
            </a:r>
            <a:r>
              <a:rPr lang="cs-CZ" b="1" dirty="0"/>
              <a:t>např. CTRL+S </a:t>
            </a:r>
            <a:r>
              <a:rPr lang="cs-CZ" b="1" dirty="0" smtClean="0"/>
              <a:t>– </a:t>
            </a:r>
            <a:r>
              <a:rPr lang="cs-CZ" b="1" dirty="0"/>
              <a:t>uložení dokumentu). </a:t>
            </a:r>
            <a:endParaRPr lang="cs-CZ" b="1" dirty="0" smtClean="0"/>
          </a:p>
          <a:p>
            <a:pPr algn="l"/>
            <a:r>
              <a:rPr lang="cs-CZ" b="1" dirty="0" smtClean="0">
                <a:solidFill>
                  <a:srgbClr val="FFFFFF"/>
                </a:solidFill>
              </a:rPr>
              <a:t>ALT</a:t>
            </a:r>
            <a:r>
              <a:rPr lang="cs-CZ" b="1" dirty="0" smtClean="0"/>
              <a:t> – různá </a:t>
            </a:r>
            <a:r>
              <a:rPr lang="cs-CZ" b="1" dirty="0"/>
              <a:t>funkce levého a pravého </a:t>
            </a:r>
            <a:r>
              <a:rPr lang="cs-CZ" b="1" dirty="0" smtClean="0"/>
              <a:t>Altu</a:t>
            </a:r>
            <a:endParaRPr lang="cs-CZ" dirty="0"/>
          </a:p>
          <a:p>
            <a:pPr algn="l"/>
            <a:r>
              <a:rPr lang="cs-CZ" b="1" dirty="0">
                <a:solidFill>
                  <a:srgbClr val="FFFFFF"/>
                </a:solidFill>
              </a:rPr>
              <a:t>TAB </a:t>
            </a:r>
            <a:r>
              <a:rPr lang="cs-CZ" b="1" dirty="0" smtClean="0"/>
              <a:t>– Přepínání </a:t>
            </a:r>
            <a:r>
              <a:rPr lang="cs-CZ" b="1" dirty="0"/>
              <a:t>mezi okny, </a:t>
            </a:r>
            <a:r>
              <a:rPr lang="cs-CZ" b="1" dirty="0" smtClean="0"/>
              <a:t>posun </a:t>
            </a:r>
            <a:r>
              <a:rPr lang="cs-CZ" b="1" dirty="0"/>
              <a:t>pozice kurzoru.</a:t>
            </a:r>
            <a:endParaRPr lang="cs-CZ" dirty="0"/>
          </a:p>
          <a:p>
            <a:pPr algn="l"/>
            <a:r>
              <a:rPr lang="cs-CZ" b="1" dirty="0">
                <a:solidFill>
                  <a:srgbClr val="FFFFFF"/>
                </a:solidFill>
              </a:rPr>
              <a:t>Caps </a:t>
            </a:r>
            <a:r>
              <a:rPr lang="cs-CZ" b="1" dirty="0" err="1" smtClean="0">
                <a:solidFill>
                  <a:srgbClr val="FFFFFF"/>
                </a:solidFill>
              </a:rPr>
              <a:t>Lock</a:t>
            </a:r>
            <a:r>
              <a:rPr lang="cs-CZ" b="1" dirty="0" smtClean="0">
                <a:solidFill>
                  <a:srgbClr val="FFFFFF"/>
                </a:solidFill>
              </a:rPr>
              <a:t> </a:t>
            </a:r>
            <a:r>
              <a:rPr lang="cs-CZ" b="1" dirty="0" smtClean="0"/>
              <a:t>– </a:t>
            </a:r>
            <a:r>
              <a:rPr lang="cs-CZ" b="1" dirty="0"/>
              <a:t>Změna režimu psaní písmen.</a:t>
            </a:r>
            <a:endParaRPr lang="cs-CZ" dirty="0"/>
          </a:p>
          <a:p>
            <a:pPr algn="l"/>
            <a:r>
              <a:rPr lang="cs-CZ" b="1" dirty="0">
                <a:solidFill>
                  <a:srgbClr val="FFFFFF"/>
                </a:solidFill>
              </a:rPr>
              <a:t>Enter</a:t>
            </a:r>
            <a:r>
              <a:rPr lang="cs-CZ" b="1" dirty="0"/>
              <a:t> – Potvrzení,  přechod na další odstavec .</a:t>
            </a:r>
            <a:endParaRPr lang="cs-CZ" dirty="0"/>
          </a:p>
          <a:p>
            <a:pPr algn="l"/>
            <a:r>
              <a:rPr lang="cs-CZ" b="1" dirty="0">
                <a:solidFill>
                  <a:srgbClr val="FFFFFF"/>
                </a:solidFill>
              </a:rPr>
              <a:t>ESC</a:t>
            </a:r>
            <a:r>
              <a:rPr lang="cs-CZ" b="1" dirty="0"/>
              <a:t> 	– </a:t>
            </a:r>
            <a:r>
              <a:rPr lang="cs-CZ" b="1" dirty="0" err="1"/>
              <a:t>Escape</a:t>
            </a:r>
            <a:r>
              <a:rPr lang="cs-CZ" b="1" dirty="0"/>
              <a:t> </a:t>
            </a:r>
            <a:r>
              <a:rPr lang="cs-CZ" b="1" dirty="0" smtClean="0"/>
              <a:t>– zrušení </a:t>
            </a:r>
            <a:r>
              <a:rPr lang="cs-CZ" b="1" dirty="0"/>
              <a:t>operace, ukončení programu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4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7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4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4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Levé tlačítko </a:t>
            </a:r>
            <a:r>
              <a:rPr lang="cs-CZ" dirty="0" smtClean="0"/>
              <a:t>myši	</a:t>
            </a:r>
            <a:r>
              <a:rPr lang="cs-CZ" dirty="0"/>
              <a:t>Pravé tlačítko myši</a:t>
            </a: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3071810"/>
            <a:ext cx="2967051" cy="2062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WordArt 2"/>
          <p:cNvSpPr>
            <a:spLocks noChangeArrowheads="1" noChangeShapeType="1" noTextEdit="1"/>
          </p:cNvSpPr>
          <p:nvPr/>
        </p:nvSpPr>
        <p:spPr bwMode="auto">
          <a:xfrm>
            <a:off x="285720" y="214290"/>
            <a:ext cx="8001056" cy="1357322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Myš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428860" y="2000240"/>
            <a:ext cx="1857388" cy="135732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4929190" y="2071678"/>
            <a:ext cx="1500198" cy="135732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071802" y="581397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Rolovací kolečko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 flipH="1" flipV="1">
            <a:off x="3071802" y="4214818"/>
            <a:ext cx="2428892" cy="8572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75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25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250"/>
                            </p:stCondLst>
                            <p:childTnLst>
                              <p:par>
                                <p:cTn id="1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750"/>
                            </p:stCondLst>
                            <p:childTnLst>
                              <p:par>
                                <p:cTn id="2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25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750"/>
                            </p:stCondLst>
                            <p:childTnLst>
                              <p:par>
                                <p:cTn id="3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4577" name="WordArt 1"/>
          <p:cNvSpPr>
            <a:spLocks noChangeArrowheads="1" noChangeShapeType="1" noTextEdit="1"/>
          </p:cNvSpPr>
          <p:nvPr/>
        </p:nvSpPr>
        <p:spPr bwMode="auto">
          <a:xfrm>
            <a:off x="0" y="457200"/>
            <a:ext cx="8786842" cy="1400164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Impact"/>
              </a:rPr>
              <a:t>Výstupní zařízení   </a:t>
            </a:r>
            <a:endParaRPr lang="cs-CZ" sz="3600" kern="10" spc="0" dirty="0">
              <a:ln w="9525">
                <a:solidFill>
                  <a:srgbClr val="CC99FF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Impact"/>
            </a:endParaRPr>
          </a:p>
        </p:txBody>
      </p:sp>
      <p:pic>
        <p:nvPicPr>
          <p:cNvPr id="24579" name="obrázek 1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214554"/>
            <a:ext cx="2552700" cy="207645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038350" y="2725192"/>
            <a:ext cx="2286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600" dirty="0">
                <a:solidFill>
                  <a:srgbClr val="5F006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tvoří především</a:t>
            </a:r>
            <a:endParaRPr lang="cs-CZ" sz="900" dirty="0">
              <a:solidFill>
                <a:srgbClr val="5F0060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5F0060"/>
              </a:solidFill>
              <a:latin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14612" y="3174841"/>
            <a:ext cx="1962359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600" b="1" dirty="0">
                <a:solidFill>
                  <a:srgbClr val="5F006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Monitor</a:t>
            </a:r>
            <a:endParaRPr lang="cs-CZ" dirty="0">
              <a:solidFill>
                <a:srgbClr val="5F0060"/>
              </a:solidFill>
              <a:latin typeface="Arial" pitchFamily="34" charset="0"/>
            </a:endParaRP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43174" y="5143512"/>
            <a:ext cx="131228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600" dirty="0">
                <a:solidFill>
                  <a:srgbClr val="5F006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Tiskárna</a:t>
            </a:r>
            <a:endParaRPr lang="cs-CZ" dirty="0">
              <a:solidFill>
                <a:srgbClr val="5F0060"/>
              </a:solidFill>
              <a:latin typeface="Arial" pitchFamily="34" charset="0"/>
            </a:endParaRPr>
          </a:p>
        </p:txBody>
      </p:sp>
      <p:pic>
        <p:nvPicPr>
          <p:cNvPr id="13" name="Obrázek 12" descr="C:\Documents and Settings\Fujitsu-Siemens\Local Settings\Temporary Internet Files\Content.IE5\GSLUXDI4\MC900431635[1].pn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4572008"/>
            <a:ext cx="2928958" cy="2071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000364" y="471488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KLIKNUTÍM DO TROJÚHELNÍČKU VYBER SPRÁVNOU ODPOVĚĎ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669833509"/>
              </p:ext>
            </p:extLst>
          </p:nvPr>
        </p:nvGraphicFramePr>
        <p:xfrm>
          <a:off x="395536" y="1397000"/>
          <a:ext cx="82809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lačítko akce: Dopředu nebo Další 6">
            <a:hlinkClick r:id="rId8" action="ppaction://hlinksldjump" highlightClick="1"/>
          </p:cNvPr>
          <p:cNvSpPr/>
          <p:nvPr/>
        </p:nvSpPr>
        <p:spPr>
          <a:xfrm>
            <a:off x="6905097" y="220486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092280" y="4216361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5020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250"/>
                            </p:stCondLst>
                            <p:childTnLst>
                              <p:par>
                                <p:cTn id="1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1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59766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Správně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3284984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Přihlas se a ukaž ukončení vyučujícímu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9124" y="5715016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prezentaci použito </a:t>
            </a:r>
            <a:r>
              <a:rPr lang="cs-CZ" smtClean="0"/>
              <a:t>mat. Microsoft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46030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Vlastní 30">
      <a:dk1>
        <a:srgbClr val="5F0060"/>
      </a:dk1>
      <a:lt1>
        <a:srgbClr val="1949E1"/>
      </a:lt1>
      <a:dk2>
        <a:srgbClr val="00008F"/>
      </a:dk2>
      <a:lt2>
        <a:srgbClr val="EEECE1"/>
      </a:lt2>
      <a:accent1>
        <a:srgbClr val="4F81BD"/>
      </a:accent1>
      <a:accent2>
        <a:srgbClr val="31859B"/>
      </a:accent2>
      <a:accent3>
        <a:srgbClr val="FE19FF"/>
      </a:accent3>
      <a:accent4>
        <a:srgbClr val="8064A2"/>
      </a:accent4>
      <a:accent5>
        <a:srgbClr val="4BACC6"/>
      </a:accent5>
      <a:accent6>
        <a:srgbClr val="0D0DFF"/>
      </a:accent6>
      <a:hlink>
        <a:srgbClr val="0000B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253</Words>
  <Application>Microsoft Office PowerPoint</Application>
  <PresentationFormat>Předvádění na obrazovce (4:3)</PresentationFormat>
  <Paragraphs>84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 Určeno pro žáky 6. ročníku ZŠ. Digitální materiál pro seznámení žáků  s významem nových pojmů, užívaných ve výpočetní technice  </vt:lpstr>
      <vt:lpstr>PC je zkratkou pro Osobní počítač   (Personal Computer)</vt:lpstr>
      <vt:lpstr>Programové vybavení počítače - název pro veškeré programy, které obsahuje počítač.</vt:lpstr>
      <vt:lpstr>Veškerá fyzická zařízení, kterými je počítač vybaven</vt:lpstr>
      <vt:lpstr>Zařízení, které slouží pro uchování informací </vt:lpstr>
      <vt:lpstr>Pevný disk – hard disk  uchování dat </vt:lpstr>
      <vt:lpstr>Dále rozlišujeme vstupní a výstupní zařízení: </vt:lpstr>
      <vt:lpstr>Snímek 9</vt:lpstr>
      <vt:lpstr>Další „funkční“ klávesy </vt:lpstr>
      <vt:lpstr>Snímek 11</vt:lpstr>
      <vt:lpstr>Snímek 12</vt:lpstr>
      <vt:lpstr>KLIKNUTÍM DO TROJÚHELNÍČKU VYBER SPRÁVNOU ODPOVĚĎ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Martin a Lída</cp:lastModifiedBy>
  <cp:revision>50</cp:revision>
  <dcterms:created xsi:type="dcterms:W3CDTF">2012-06-10T18:18:57Z</dcterms:created>
  <dcterms:modified xsi:type="dcterms:W3CDTF">2012-07-08T08:39:41Z</dcterms:modified>
</cp:coreProperties>
</file>