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194" r:id="rId1"/>
  </p:sldMasterIdLst>
  <p:notesMasterIdLst>
    <p:notesMasterId r:id="rId9"/>
  </p:notesMasterIdLst>
  <p:sldIdLst>
    <p:sldId id="257" r:id="rId2"/>
    <p:sldId id="263" r:id="rId3"/>
    <p:sldId id="265" r:id="rId4"/>
    <p:sldId id="264" r:id="rId5"/>
    <p:sldId id="266" r:id="rId6"/>
    <p:sldId id="267" r:id="rId7"/>
    <p:sldId id="262" r:id="rId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55" autoAdjust="0"/>
    <p:restoredTop sz="94621" autoAdjust="0"/>
  </p:normalViewPr>
  <p:slideViewPr>
    <p:cSldViewPr>
      <p:cViewPr>
        <p:scale>
          <a:sx n="80" d="100"/>
          <a:sy n="80" d="100"/>
        </p:scale>
        <p:origin x="-864" y="13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94998DB4-3FCC-48DE-835B-5C398217FDA9}" type="datetimeFigureOut">
              <a:rPr lang="cs-CZ"/>
              <a:pPr>
                <a:defRPr/>
              </a:pPr>
              <a:t>9.4.2012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2C9368D7-D1EF-4112-8AC4-B901D54AF0A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43156453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nice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pPr>
              <a:defRPr/>
            </a:pPr>
            <a:fld id="{CB902F55-2CE4-4234-B306-5C3A93F26528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DECD3B50-1A9C-4100-9C56-32DF3CCC3E26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6AECA596-335C-4A5D-9271-696DCCA644BF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E267EA2D-123E-4030-AD92-F6A39DE1ADA8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A0338982-686C-455F-983D-56B05020DC69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7B071C77-59B7-4737-97BC-23CE9A12CF78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9AC07923-7FB0-4EEF-BCC7-C15DBDDEBA62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94A31527-9C50-4C12-B70A-EDD3A35A1590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fld id="{DC29A039-66AD-44C0-96FC-DD952F3DF6DE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nice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2568A5F0-CC0F-47EC-B2B1-1A30AE7CE484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BB585F8C-6ECD-47E0-960A-6E6EBD72D8B4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nice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fld id="{ABD5F924-F76B-4969-BA1B-7BBE703EF256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195" r:id="rId1"/>
    <p:sldLayoutId id="2147484196" r:id="rId2"/>
    <p:sldLayoutId id="2147484197" r:id="rId3"/>
    <p:sldLayoutId id="2147484198" r:id="rId4"/>
    <p:sldLayoutId id="2147484199" r:id="rId5"/>
    <p:sldLayoutId id="2147484200" r:id="rId6"/>
    <p:sldLayoutId id="2147484201" r:id="rId7"/>
    <p:sldLayoutId id="2147484202" r:id="rId8"/>
    <p:sldLayoutId id="2147484203" r:id="rId9"/>
    <p:sldLayoutId id="2147484204" r:id="rId10"/>
    <p:sldLayoutId id="2147484205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wmf"/><Relationship Id="rId4" Type="http://schemas.openxmlformats.org/officeDocument/2006/relationships/image" Target="../media/image7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wiki.rvp.cz/@api/deki/files/18819/=umo%c3%85%c2%99%c3%83%c2%ad_%c3%84%c2%8cR.png" TargetMode="External"/><Relationship Id="rId2" Type="http://schemas.openxmlformats.org/officeDocument/2006/relationships/hyperlink" Target="http://wiki.rvp.cz/@api/deki/files/18565/=slep%c3%83%c2%a1_%c3%85%c2%99eky_%c3%84%c2%8dr.jpg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office.microsoft.com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620711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11357610"/>
              </p:ext>
            </p:extLst>
          </p:nvPr>
        </p:nvGraphicFramePr>
        <p:xfrm>
          <a:off x="1665288" y="2414588"/>
          <a:ext cx="5813425" cy="2826160"/>
        </p:xfrm>
        <a:graphic>
          <a:graphicData uri="http://schemas.openxmlformats.org/drawingml/2006/table">
            <a:tbl>
              <a:tblPr/>
              <a:tblGrid>
                <a:gridCol w="1360487"/>
                <a:gridCol w="4452938"/>
              </a:tblGrid>
              <a:tr h="18285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Škola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ZŠ Třeboň, Sokolská 296, 379 01 Třeboň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5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Mgr. Petra Hejlová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5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Číslo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VY_32_Inovace_3417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5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Název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Vodstvo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ČR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5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Téma hodiny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Vodstvo ČR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5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Předmět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Vlastivěda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5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Ročník/y/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4.A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4844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Materiál obsahuje stručný přehled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 polohu našich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větších řek a přehrad a jiných vodních ploch, včetně jejich využití.  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316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Očekávaný výstup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Žák poznává významné řeky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, rybníky a vodní nádrže naší vlasti.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571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Prezentace  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400" dirty="0" smtClean="0"/>
              <a:t>Řeky  ČR</a:t>
            </a:r>
            <a:endParaRPr lang="cs-CZ" sz="4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1628800"/>
            <a:ext cx="784887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Řeky v České republice odvádějí vodu ze svých </a:t>
            </a:r>
            <a:r>
              <a:rPr lang="cs-CZ" sz="2400" dirty="0" smtClean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povodí</a:t>
            </a:r>
            <a:r>
              <a:rPr lang="cs-CZ" sz="24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 do tří různých </a:t>
            </a:r>
            <a:r>
              <a:rPr lang="cs-CZ" sz="2400" dirty="0" smtClean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úmoří</a:t>
            </a:r>
            <a:r>
              <a:rPr lang="cs-CZ" sz="24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.</a:t>
            </a:r>
            <a:endParaRPr lang="cs-CZ" sz="24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83568" y="2799098"/>
            <a:ext cx="797737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Severního moře, Baltického moře a Černého moře</a:t>
            </a:r>
            <a:endParaRPr lang="cs-CZ" sz="2400" dirty="0">
              <a:solidFill>
                <a:srgbClr val="FF0000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83568" y="3645024"/>
            <a:ext cx="658058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Hranice mezi úmořími se nazývá </a:t>
            </a:r>
            <a:r>
              <a:rPr lang="cs-CZ" sz="2400" dirty="0" smtClean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rozvodí</a:t>
            </a:r>
            <a:r>
              <a:rPr lang="cs-CZ" sz="24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.</a:t>
            </a:r>
            <a:endParaRPr lang="cs-CZ" sz="24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133158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6" grpId="0"/>
      <p:bldP spid="7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 descr="D:\DUM\DUMy moje\ICT\Místo, kde žijeme\umoří ČR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416" y="1052736"/>
            <a:ext cx="7812306" cy="53012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889576" y="476672"/>
            <a:ext cx="3266600" cy="7232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1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Úmoří</a:t>
            </a:r>
            <a:endParaRPr lang="cs-CZ" sz="41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j-lt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53087" y="1052736"/>
            <a:ext cx="169162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Severní moře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6139580" y="1772816"/>
            <a:ext cx="169162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Baltské moře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6985393" y="5445224"/>
            <a:ext cx="169162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Černé moře</a:t>
            </a:r>
            <a:endParaRPr lang="cs-CZ" dirty="0"/>
          </a:p>
        </p:txBody>
      </p:sp>
      <p:sp>
        <p:nvSpPr>
          <p:cNvPr id="4" name="Šipka doprava 3"/>
          <p:cNvSpPr/>
          <p:nvPr/>
        </p:nvSpPr>
        <p:spPr>
          <a:xfrm rot="14108544">
            <a:off x="1806440" y="1179752"/>
            <a:ext cx="1400836" cy="484632"/>
          </a:xfrm>
          <a:prstGeom prst="rightArrow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Šipka doprava 8"/>
          <p:cNvSpPr/>
          <p:nvPr/>
        </p:nvSpPr>
        <p:spPr>
          <a:xfrm rot="16200000">
            <a:off x="7007679" y="2738201"/>
            <a:ext cx="1400836" cy="484632"/>
          </a:xfrm>
          <a:prstGeom prst="rightArrow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Šipka doprava 9"/>
          <p:cNvSpPr/>
          <p:nvPr/>
        </p:nvSpPr>
        <p:spPr>
          <a:xfrm rot="2938982">
            <a:off x="6098260" y="5387574"/>
            <a:ext cx="1400836" cy="484632"/>
          </a:xfrm>
          <a:prstGeom prst="rightArrow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542862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6" grpId="0"/>
      <p:bldP spid="7" grpId="0"/>
      <p:bldP spid="4" grpId="0" animBg="1"/>
      <p:bldP spid="9" grpId="0" animBg="1"/>
      <p:bldP spid="10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289010"/>
            <a:ext cx="8712968" cy="616432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 rot="1146014">
            <a:off x="3430229" y="2499111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Labe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 rot="3337454">
            <a:off x="2903860" y="1767994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Labe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 rot="18338244">
            <a:off x="2699792" y="3316342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Vltava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 rot="1551173">
            <a:off x="3789879" y="3243870"/>
            <a:ext cx="114358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Sázava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084237" y="1648675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Ohře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 rot="17031667">
            <a:off x="2330971" y="4984042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Vltava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 rot="4344949">
            <a:off x="6005172" y="4247423"/>
            <a:ext cx="114358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Morava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808944" y="2601816"/>
            <a:ext cx="13588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Berounka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 rot="1504425">
            <a:off x="4705501" y="5274322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Dyje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033097" y="4358321"/>
            <a:ext cx="108937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Lužnice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1808944" y="3988989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Otava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4496021" y="3059204"/>
            <a:ext cx="14837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Chrudimka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5207704" y="2567924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Orlice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 rot="16773776">
            <a:off x="2824903" y="5147712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Malše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2072404" y="1427222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Bílina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6925743" y="4358321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Bečva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 rot="3743645">
            <a:off x="4638814" y="1931689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Labe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 rot="18701773">
            <a:off x="3444392" y="1848730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Jizera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5689439" y="1848730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Metuje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 rot="21219552">
            <a:off x="3212788" y="1214718"/>
            <a:ext cx="13709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Ploučnice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 rot="18204372">
            <a:off x="3982776" y="2171455"/>
            <a:ext cx="114870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Cidlina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7393795" y="3916639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Odra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1678596" y="5388435"/>
            <a:ext cx="93610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b="1" dirty="0" smtClean="0">
                <a:solidFill>
                  <a:srgbClr val="00B050"/>
                </a:solidFill>
              </a:rPr>
              <a:t>Lipno</a:t>
            </a:r>
            <a:endParaRPr lang="cs-CZ" sz="1600" b="1" dirty="0">
              <a:solidFill>
                <a:srgbClr val="00B050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2433267" y="3115309"/>
            <a:ext cx="731511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b="1" dirty="0" smtClean="0">
                <a:solidFill>
                  <a:srgbClr val="00B050"/>
                </a:solidFill>
              </a:rPr>
              <a:t>Slapy</a:t>
            </a:r>
            <a:endParaRPr lang="cs-CZ" sz="1600" b="1" dirty="0">
              <a:solidFill>
                <a:srgbClr val="00B050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2180431" y="3538772"/>
            <a:ext cx="72470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b="1" dirty="0" smtClean="0">
                <a:solidFill>
                  <a:srgbClr val="00B050"/>
                </a:solidFill>
              </a:rPr>
              <a:t>Orlík</a:t>
            </a:r>
            <a:endParaRPr lang="cs-CZ" sz="1600" b="1" dirty="0">
              <a:solidFill>
                <a:srgbClr val="00B050"/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3616491" y="3831226"/>
            <a:ext cx="101195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b="1" dirty="0" smtClean="0">
                <a:solidFill>
                  <a:srgbClr val="00B050"/>
                </a:solidFill>
              </a:rPr>
              <a:t>Švihov</a:t>
            </a:r>
          </a:p>
          <a:p>
            <a:r>
              <a:rPr lang="cs-CZ" sz="1600" b="1" dirty="0" smtClean="0">
                <a:solidFill>
                  <a:srgbClr val="00B050"/>
                </a:solidFill>
              </a:rPr>
              <a:t>(Želivka)</a:t>
            </a:r>
            <a:endParaRPr lang="cs-CZ" sz="1600" b="1" dirty="0">
              <a:solidFill>
                <a:srgbClr val="00B050"/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1475949" y="1848730"/>
            <a:ext cx="1341399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b="1" dirty="0" smtClean="0">
                <a:solidFill>
                  <a:srgbClr val="00B050"/>
                </a:solidFill>
              </a:rPr>
              <a:t>Nechranice</a:t>
            </a:r>
            <a:endParaRPr lang="cs-CZ" sz="1600" b="1" dirty="0">
              <a:solidFill>
                <a:srgbClr val="00B050"/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 rot="1853240">
            <a:off x="4596347" y="4847466"/>
            <a:ext cx="102103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b="1" dirty="0" smtClean="0">
                <a:solidFill>
                  <a:srgbClr val="00B050"/>
                </a:solidFill>
              </a:rPr>
              <a:t>Dalešice</a:t>
            </a:r>
            <a:endParaRPr lang="cs-CZ" sz="1600" b="1" dirty="0">
              <a:solidFill>
                <a:srgbClr val="00B050"/>
              </a:solidFill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5830824" y="5131701"/>
            <a:ext cx="79471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b="1" dirty="0" smtClean="0">
                <a:solidFill>
                  <a:srgbClr val="00B050"/>
                </a:solidFill>
              </a:rPr>
              <a:t>Nové Mlýny</a:t>
            </a:r>
            <a:endParaRPr lang="cs-CZ" sz="1600" b="1" dirty="0">
              <a:solidFill>
                <a:srgbClr val="00B05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487399" y="332121"/>
            <a:ext cx="3549097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00B050"/>
                </a:solidFill>
              </a:rPr>
              <a:t>Najdi tyto řeky a vodní nádrže na své mapě.</a:t>
            </a:r>
            <a:endParaRPr lang="cs-CZ" sz="2000" b="1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965312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9" fill="hold">
                      <p:stCondLst>
                        <p:cond delay="indefinite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1" fill="hold">
                      <p:stCondLst>
                        <p:cond delay="indefinite"/>
                      </p:stCondLst>
                      <p:childTnLst>
                        <p:par>
                          <p:cTn id="122" fill="hold">
                            <p:stCondLst>
                              <p:cond delay="0"/>
                            </p:stCondLst>
                            <p:childTnLst>
                              <p:par>
                                <p:cTn id="1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7" fill="hold">
                      <p:stCondLst>
                        <p:cond delay="indefinite"/>
                      </p:stCondLst>
                      <p:childTnLst>
                        <p:par>
                          <p:cTn id="128" fill="hold">
                            <p:stCondLst>
                              <p:cond delay="0"/>
                            </p:stCondLst>
                            <p:childTnLst>
                              <p:par>
                                <p:cTn id="1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3" fill="hold">
                      <p:stCondLst>
                        <p:cond delay="indefinite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9" fill="hold">
                      <p:stCondLst>
                        <p:cond delay="indefinite"/>
                      </p:stCondLst>
                      <p:childTnLst>
                        <p:par>
                          <p:cTn id="140" fill="hold">
                            <p:stCondLst>
                              <p:cond delay="0"/>
                            </p:stCondLst>
                            <p:childTnLst>
                              <p:par>
                                <p:cTn id="1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5" fill="hold">
                      <p:stCondLst>
                        <p:cond delay="indefinite"/>
                      </p:stCondLst>
                      <p:childTnLst>
                        <p:par>
                          <p:cTn id="146" fill="hold">
                            <p:stCondLst>
                              <p:cond delay="0"/>
                            </p:stCondLst>
                            <p:childTnLst>
                              <p:par>
                                <p:cTn id="1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9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0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1" fill="hold">
                      <p:stCondLst>
                        <p:cond delay="indefinite"/>
                      </p:stCondLst>
                      <p:childTnLst>
                        <p:par>
                          <p:cTn id="152" fill="hold">
                            <p:stCondLst>
                              <p:cond delay="0"/>
                            </p:stCondLst>
                            <p:childTnLst>
                              <p:par>
                                <p:cTn id="1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5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6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7" fill="hold">
                      <p:stCondLst>
                        <p:cond delay="indefinite"/>
                      </p:stCondLst>
                      <p:childTnLst>
                        <p:par>
                          <p:cTn id="158" fill="hold">
                            <p:stCondLst>
                              <p:cond delay="0"/>
                            </p:stCondLst>
                            <p:childTnLst>
                              <p:par>
                                <p:cTn id="1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1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2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3" fill="hold">
                      <p:stCondLst>
                        <p:cond delay="indefinite"/>
                      </p:stCondLst>
                      <p:childTnLst>
                        <p:par>
                          <p:cTn id="164" fill="hold">
                            <p:stCondLst>
                              <p:cond delay="0"/>
                            </p:stCondLst>
                            <p:childTnLst>
                              <p:par>
                                <p:cTn id="1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7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8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9" fill="hold">
                      <p:stCondLst>
                        <p:cond delay="indefinite"/>
                      </p:stCondLst>
                      <p:childTnLst>
                        <p:par>
                          <p:cTn id="170" fill="hold">
                            <p:stCondLst>
                              <p:cond delay="0"/>
                            </p:stCondLst>
                            <p:childTnLst>
                              <p:par>
                                <p:cTn id="1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3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4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5" fill="hold">
                      <p:stCondLst>
                        <p:cond delay="indefinite"/>
                      </p:stCondLst>
                      <p:childTnLst>
                        <p:par>
                          <p:cTn id="176" fill="hold">
                            <p:stCondLst>
                              <p:cond delay="0"/>
                            </p:stCondLst>
                            <p:childTnLst>
                              <p:par>
                                <p:cTn id="1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9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0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1" fill="hold">
                      <p:stCondLst>
                        <p:cond delay="indefinite"/>
                      </p:stCondLst>
                      <p:childTnLst>
                        <p:par>
                          <p:cTn id="182" fill="hold">
                            <p:stCondLst>
                              <p:cond delay="0"/>
                            </p:stCondLst>
                            <p:childTnLst>
                              <p:par>
                                <p:cTn id="18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5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6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7" fill="hold">
                      <p:stCondLst>
                        <p:cond delay="indefinite"/>
                      </p:stCondLst>
                      <p:childTnLst>
                        <p:par>
                          <p:cTn id="188" fill="hold">
                            <p:stCondLst>
                              <p:cond delay="0"/>
                            </p:stCondLst>
                            <p:childTnLst>
                              <p:par>
                                <p:cTn id="18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1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2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  <p:bldP spid="22" grpId="0"/>
      <p:bldP spid="23" grpId="0"/>
      <p:bldP spid="24" grpId="0"/>
      <p:bldP spid="25" grpId="0"/>
      <p:bldP spid="26" grpId="0"/>
      <p:bldP spid="27" grpId="0"/>
      <p:bldP spid="28" grpId="0"/>
      <p:bldP spid="29" grpId="0"/>
      <p:bldP spid="30" grpId="0"/>
      <p:bldP spid="31" grpId="0"/>
      <p:bldP spid="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80057" y="1916832"/>
            <a:ext cx="7799910" cy="167962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cs-CZ" sz="24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Kromě těchto řek a přehradních nádrží vytvořených člověkem, najdeme na Šumavě také přirozené vodní nádrže – </a:t>
            </a:r>
            <a:r>
              <a:rPr lang="cs-CZ" sz="2400" dirty="0" smtClean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Černé a Čertovo jezero</a:t>
            </a:r>
            <a:r>
              <a:rPr lang="cs-CZ" sz="24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. </a:t>
            </a:r>
            <a:endParaRPr lang="cs-CZ" sz="24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27584" y="3717032"/>
            <a:ext cx="7704856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4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Člověk vytvořil také umělé nádrže na chov ryb – </a:t>
            </a:r>
            <a:r>
              <a:rPr lang="cs-CZ" sz="2400" dirty="0" smtClean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rybníky</a:t>
            </a:r>
            <a:r>
              <a:rPr lang="cs-CZ" sz="24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. Nejvíce jich najdeme v Jižních </a:t>
            </a:r>
            <a:r>
              <a:rPr lang="cs-CZ" sz="2400" dirty="0">
                <a:latin typeface="Verdana" pitchFamily="34" charset="0"/>
                <a:ea typeface="Verdana" pitchFamily="34" charset="0"/>
                <a:cs typeface="Verdana" pitchFamily="34" charset="0"/>
              </a:rPr>
              <a:t>Č</a:t>
            </a:r>
            <a:r>
              <a:rPr lang="cs-CZ" sz="24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echách. Naše nejznámější a největší jsou </a:t>
            </a:r>
            <a:r>
              <a:rPr lang="cs-CZ" sz="2400" dirty="0" smtClean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Rožmberk (711 ha), Svět, Bezdrev a Hejtman</a:t>
            </a:r>
            <a:r>
              <a:rPr lang="cs-CZ" sz="24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.</a:t>
            </a:r>
            <a:endParaRPr lang="cs-CZ" sz="24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400" dirty="0" smtClean="0"/>
              <a:t>Další vodní plochy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6420309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400" dirty="0" smtClean="0"/>
              <a:t>Jak využíváme vodní toky?</a:t>
            </a:r>
            <a:endParaRPr lang="cs-CZ" sz="44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57200" y="1481328"/>
            <a:ext cx="8229600" cy="3577559"/>
          </a:xfrm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Přehrady</a:t>
            </a:r>
            <a:r>
              <a:rPr lang="cs-CZ" sz="2800" dirty="0" smtClean="0"/>
              <a:t> jako zásobárny vody pro města.</a:t>
            </a:r>
          </a:p>
          <a:p>
            <a:r>
              <a:rPr lang="cs-CZ" sz="2800" dirty="0" smtClean="0">
                <a:solidFill>
                  <a:srgbClr val="FF0000"/>
                </a:solidFill>
              </a:rPr>
              <a:t>Koupání</a:t>
            </a:r>
            <a:r>
              <a:rPr lang="cs-CZ" sz="2800" dirty="0" smtClean="0"/>
              <a:t> a vodní sporty.</a:t>
            </a:r>
          </a:p>
          <a:p>
            <a:r>
              <a:rPr lang="cs-CZ" sz="2800" dirty="0" smtClean="0"/>
              <a:t>Výstavba vodních </a:t>
            </a:r>
            <a:r>
              <a:rPr lang="cs-CZ" sz="2800" dirty="0" smtClean="0">
                <a:solidFill>
                  <a:srgbClr val="FF0000"/>
                </a:solidFill>
              </a:rPr>
              <a:t>elektráren</a:t>
            </a:r>
            <a:r>
              <a:rPr lang="cs-CZ" sz="2800" dirty="0" smtClean="0"/>
              <a:t>.</a:t>
            </a:r>
          </a:p>
          <a:p>
            <a:r>
              <a:rPr lang="cs-CZ" sz="2800" dirty="0" smtClean="0"/>
              <a:t>Mlýny a pily na vodní pohon.</a:t>
            </a:r>
          </a:p>
          <a:p>
            <a:r>
              <a:rPr lang="cs-CZ" sz="2800" dirty="0" smtClean="0"/>
              <a:t>Chov </a:t>
            </a:r>
            <a:r>
              <a:rPr lang="cs-CZ" sz="2800" dirty="0" smtClean="0">
                <a:solidFill>
                  <a:srgbClr val="FF0000"/>
                </a:solidFill>
              </a:rPr>
              <a:t>ryb</a:t>
            </a:r>
            <a:r>
              <a:rPr lang="cs-CZ" sz="2800" dirty="0" smtClean="0"/>
              <a:t> a vodní drůbeže</a:t>
            </a:r>
          </a:p>
          <a:p>
            <a:pPr marL="109728" indent="0">
              <a:buNone/>
            </a:pPr>
            <a:endParaRPr lang="cs-CZ" sz="2800" dirty="0"/>
          </a:p>
        </p:txBody>
      </p:sp>
      <p:pic>
        <p:nvPicPr>
          <p:cNvPr id="1026" name="Picture 2" descr="C:\Users\phejlova\AppData\Local\Microsoft\Windows\Temporary Internet Files\Content.IE5\8VEWXR4I\MP90040655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1916832"/>
            <a:ext cx="2843132" cy="18946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phejlova\AppData\Local\Microsoft\Windows\Temporary Internet Files\Content.IE5\BCV4DZA3\MP900430713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4221088"/>
            <a:ext cx="2987824" cy="20121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phejlova\AppData\Local\Microsoft\Windows\Temporary Internet Files\Content.IE5\HQNESU61\MC90035490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3928" y="4215851"/>
            <a:ext cx="2105014" cy="18774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phejlova\AppData\Local\Microsoft\Windows\Temporary Internet Files\Content.IE5\BCV4DZA3\MC900297757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20352" y="4236042"/>
            <a:ext cx="2314779" cy="17132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18550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5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defRPr/>
            </a:pPr>
            <a:r>
              <a:rPr lang="cs-CZ" sz="2000" dirty="0" smtClean="0"/>
              <a:t>Petr </a:t>
            </a:r>
            <a:r>
              <a:rPr lang="cs-CZ" sz="2000" dirty="0" err="1" smtClean="0"/>
              <a:t>Graclík</a:t>
            </a:r>
            <a:r>
              <a:rPr lang="cs-CZ" sz="2000" dirty="0"/>
              <a:t> </a:t>
            </a:r>
            <a:r>
              <a:rPr lang="cs-CZ" sz="2000" dirty="0">
                <a:hlinkClick r:id="rId2"/>
              </a:rPr>
              <a:t>http://wiki.rvp.cz/@api/deki/files/18565/=slep%25c3%2583%25c2%25a1_%25c3%2585%25c2%2599eky_%</a:t>
            </a:r>
            <a:r>
              <a:rPr lang="cs-CZ" sz="2000" dirty="0" smtClean="0">
                <a:hlinkClick r:id="rId2"/>
              </a:rPr>
              <a:t>25c3%2584%25c2%258dr.jpg</a:t>
            </a:r>
            <a:endParaRPr lang="cs-CZ" sz="2000" dirty="0"/>
          </a:p>
          <a:p>
            <a:pPr>
              <a:defRPr/>
            </a:pPr>
            <a:r>
              <a:rPr lang="cs-CZ" sz="2000" dirty="0" smtClean="0"/>
              <a:t>Petr </a:t>
            </a:r>
            <a:r>
              <a:rPr lang="cs-CZ" sz="2000" dirty="0" err="1"/>
              <a:t>Graclík</a:t>
            </a:r>
            <a:r>
              <a:rPr lang="cs-CZ" sz="2000" dirty="0"/>
              <a:t> </a:t>
            </a:r>
            <a:r>
              <a:rPr lang="cs-CZ" sz="2000" dirty="0" smtClean="0">
                <a:hlinkClick r:id="rId3"/>
              </a:rPr>
              <a:t>http</a:t>
            </a:r>
            <a:r>
              <a:rPr lang="cs-CZ" sz="2000" dirty="0">
                <a:hlinkClick r:id="rId3"/>
              </a:rPr>
              <a:t>://wiki.rvp.cz/@api/deki/files/18819/=umo%25c3%2585%25c2%2599%25c3%2583%25c2%25ad_%</a:t>
            </a:r>
            <a:r>
              <a:rPr lang="cs-CZ" sz="2000" dirty="0" smtClean="0">
                <a:hlinkClick r:id="rId3"/>
              </a:rPr>
              <a:t>25c3%2584%25c2%258cR.png</a:t>
            </a:r>
            <a:endParaRPr lang="cs-CZ" sz="2000" dirty="0" smtClean="0"/>
          </a:p>
          <a:p>
            <a:pPr>
              <a:defRPr/>
            </a:pPr>
            <a:r>
              <a:rPr lang="cs-CZ" sz="2000" dirty="0">
                <a:hlinkClick r:id="rId4"/>
              </a:rPr>
              <a:t>www.office.microsoft.com</a:t>
            </a:r>
            <a:endParaRPr lang="cs-CZ" sz="2000" dirty="0" smtClean="0"/>
          </a:p>
          <a:p>
            <a:pPr marL="0" indent="0" eaLnBrk="1" hangingPunct="1">
              <a:buFont typeface="Wingdings" pitchFamily="2" charset="2"/>
              <a:buNone/>
              <a:defRPr/>
            </a:pPr>
            <a:endParaRPr lang="cs-CZ" sz="2000" dirty="0" smtClean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dirty="0" smtClean="0"/>
              <a:t>Zdroje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391</TotalTime>
  <Words>267</Words>
  <Application>Microsoft Office PowerPoint</Application>
  <PresentationFormat>Předvádění na obrazovce (4:3)</PresentationFormat>
  <Paragraphs>72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Shluk</vt:lpstr>
      <vt:lpstr>Prezentace aplikace PowerPoint</vt:lpstr>
      <vt:lpstr>Řeky  ČR</vt:lpstr>
      <vt:lpstr>Prezentace aplikace PowerPoint</vt:lpstr>
      <vt:lpstr>Prezentace aplikace PowerPoint</vt:lpstr>
      <vt:lpstr>Další vodní plochy</vt:lpstr>
      <vt:lpstr>Jak využíváme vodní toky?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učebního materiálu</dc:title>
  <dc:creator>Tereza Bížová</dc:creator>
  <dc:description>Dostupné z Metodického portálu www.rvp.cz, ISSN: 1802-4785, financovaného z ESF a státního rozpočtu ČR. Provozováno Výzkumným ústavem pedagogickým v Praze.</dc:description>
  <cp:lastModifiedBy>install</cp:lastModifiedBy>
  <cp:revision>53</cp:revision>
  <dcterms:created xsi:type="dcterms:W3CDTF">2010-10-19T08:27:42Z</dcterms:created>
  <dcterms:modified xsi:type="dcterms:W3CDTF">2012-04-09T21:25:45Z</dcterms:modified>
</cp:coreProperties>
</file>