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86" r:id="rId1"/>
  </p:sldMasterIdLst>
  <p:notesMasterIdLst>
    <p:notesMasterId r:id="rId19"/>
  </p:notesMasterIdLst>
  <p:sldIdLst>
    <p:sldId id="257" r:id="rId2"/>
    <p:sldId id="263" r:id="rId3"/>
    <p:sldId id="264" r:id="rId4"/>
    <p:sldId id="265" r:id="rId5"/>
    <p:sldId id="266" r:id="rId6"/>
    <p:sldId id="267" r:id="rId7"/>
    <p:sldId id="268" r:id="rId8"/>
    <p:sldId id="269" r:id="rId9"/>
    <p:sldId id="270" r:id="rId10"/>
    <p:sldId id="271" r:id="rId11"/>
    <p:sldId id="272" r:id="rId12"/>
    <p:sldId id="273" r:id="rId13"/>
    <p:sldId id="274" r:id="rId14"/>
    <p:sldId id="275" r:id="rId15"/>
    <p:sldId id="276" r:id="rId16"/>
    <p:sldId id="277" r:id="rId17"/>
    <p:sldId id="262" r:id="rId1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4621" autoAdjust="0"/>
  </p:normalViewPr>
  <p:slideViewPr>
    <p:cSldViewPr>
      <p:cViewPr>
        <p:scale>
          <a:sx n="80" d="100"/>
          <a:sy n="80" d="100"/>
        </p:scale>
        <p:origin x="-864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94998DB4-3FCC-48DE-835B-5C398217FDA9}" type="datetimeFigureOut">
              <a:rPr lang="cs-CZ"/>
              <a:pPr>
                <a:defRPr/>
              </a:pPr>
              <a:t>9.4.2012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2C9368D7-D1EF-4112-8AC4-B901D54AF0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315645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B902F55-2CE4-4234-B306-5C3A93F2652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ECD3B50-1A9C-4100-9C56-32DF3CCC3E2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AECA596-335C-4A5D-9271-696DCCA644B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267EA2D-123E-4030-AD92-F6A39DE1ADA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0338982-686C-455F-983D-56B05020DC6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B071C77-59B7-4737-97BC-23CE9A12CF7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C07923-7FB0-4EEF-BCC7-C15DBDDEBA6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4A31527-9C50-4C12-B70A-EDD3A35A159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C29A039-66AD-44C0-96FC-DD952F3DF6D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568A5F0-CC0F-47EC-B2B1-1A30AE7CE48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B585F8C-6ECD-47E0-960A-6E6EBD72D8B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>
              <a:defRPr/>
            </a:pPr>
            <a:fld id="{ABD5F924-F76B-4969-BA1B-7BBE703EF25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87" r:id="rId1"/>
    <p:sldLayoutId id="2147484088" r:id="rId2"/>
    <p:sldLayoutId id="2147484089" r:id="rId3"/>
    <p:sldLayoutId id="2147484090" r:id="rId4"/>
    <p:sldLayoutId id="2147484091" r:id="rId5"/>
    <p:sldLayoutId id="2147484092" r:id="rId6"/>
    <p:sldLayoutId id="2147484093" r:id="rId7"/>
    <p:sldLayoutId id="2147484094" r:id="rId8"/>
    <p:sldLayoutId id="2147484095" r:id="rId9"/>
    <p:sldLayoutId id="2147484096" r:id="rId10"/>
    <p:sldLayoutId id="2147484097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KarlovyVaryPanorama.jpg" TargetMode="External"/><Relationship Id="rId13" Type="http://schemas.openxmlformats.org/officeDocument/2006/relationships/hyperlink" Target="http://cs.wikipedia.org/wiki/Soubor:Jihlava_CZ_main_square_PICT2911.jpg" TargetMode="External"/><Relationship Id="rId3" Type="http://schemas.openxmlformats.org/officeDocument/2006/relationships/hyperlink" Target="http://cs.wikipedia.org/wiki/Soubor:Prague_panorama.jpg" TargetMode="External"/><Relationship Id="rId7" Type="http://schemas.openxmlformats.org/officeDocument/2006/relationships/hyperlink" Target="http://cs.wikipedia.org/wiki/Soubor:Usti_skala.jpg" TargetMode="External"/><Relationship Id="rId12" Type="http://schemas.openxmlformats.org/officeDocument/2006/relationships/hyperlink" Target="http://cs.wikipedia.org/wiki/" TargetMode="External"/><Relationship Id="rId17" Type="http://schemas.openxmlformats.org/officeDocument/2006/relationships/hyperlink" Target="http://cs.wikipedia.org/wiki/Soubor:Zlin-CZ.jpg" TargetMode="External"/><Relationship Id="rId2" Type="http://schemas.openxmlformats.org/officeDocument/2006/relationships/hyperlink" Target="http://wiki.rvp.cz/@api/deki/files/18565/=slep%c3%83%c2%a1_%c3%85%c2%99eky_%c3%84%c2%8dr.jpg" TargetMode="External"/><Relationship Id="rId16" Type="http://schemas.openxmlformats.org/officeDocument/2006/relationships/hyperlink" Target="http://cs.wikipedia.org/wiki/Soubor:20050111_Nova_hut_Ostrava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Jested.jpg" TargetMode="External"/><Relationship Id="rId11" Type="http://schemas.openxmlformats.org/officeDocument/2006/relationships/hyperlink" Target="http://cs.wikipedia.org/wiki/User:Ondrej.konicek" TargetMode="External"/><Relationship Id="rId5" Type="http://schemas.openxmlformats.org/officeDocument/2006/relationships/hyperlink" Target="http://cs.wikipedia.org/wiki/Soubor:Pardubice_CZ_Zelena_brana.JPG" TargetMode="External"/><Relationship Id="rId15" Type="http://schemas.openxmlformats.org/officeDocument/2006/relationships/hyperlink" Target="http://cs.wikipedia.org/wiki/Soubor:Olomouc-Horn%C3%AD_n%C3%A1m%C4%9Bst%C3%AD.JPG" TargetMode="External"/><Relationship Id="rId10" Type="http://schemas.openxmlformats.org/officeDocument/2006/relationships/hyperlink" Target="http://cs.wikipedia.org/wiki/Soubor:%C4%8Cesk%C3%A9_Bud%C4%9Bjovice_-_centrum_letecky.jpg" TargetMode="External"/><Relationship Id="rId4" Type="http://schemas.openxmlformats.org/officeDocument/2006/relationships/hyperlink" Target="http://cs.wikipedia.org/wiki/Soubor:HK.jpg" TargetMode="External"/><Relationship Id="rId9" Type="http://schemas.openxmlformats.org/officeDocument/2006/relationships/hyperlink" Target="http://cs.wikipedia.org/wiki/Soubor:Plze%C5%88_12.3.2012.jpg" TargetMode="External"/><Relationship Id="rId14" Type="http://schemas.openxmlformats.org/officeDocument/2006/relationships/hyperlink" Target="http://cs.wikipedia.org/wiki/Soubor:Brno_-_panorama_I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620711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8165073"/>
              </p:ext>
            </p:extLst>
          </p:nvPr>
        </p:nvGraphicFramePr>
        <p:xfrm>
          <a:off x="1665288" y="2414588"/>
          <a:ext cx="5813425" cy="2825965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Petra Hejlová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VY_32_Inovace_3418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Města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ČR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Města ČR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Vlastivěda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4.A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44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obsahuje přehled krajských měst ČR, jejich polohu na mapě a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několik zajímavostí.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6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Žák poznává významná města naší vlasti.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7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 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Města ČR</a:t>
            </a:r>
            <a:endParaRPr lang="cs-CZ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1743198"/>
            <a:ext cx="74655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+mn-lt"/>
              </a:rPr>
              <a:t>Nejstarší města u nás vznikala už v </a:t>
            </a:r>
            <a:r>
              <a:rPr lang="cs-CZ" sz="2400" dirty="0" smtClean="0">
                <a:solidFill>
                  <a:srgbClr val="FF0000"/>
                </a:solidFill>
                <a:latin typeface="+mn-lt"/>
              </a:rPr>
              <a:t>11. století</a:t>
            </a:r>
            <a:r>
              <a:rPr lang="cs-CZ" sz="2400" dirty="0" smtClean="0">
                <a:latin typeface="+mn-lt"/>
              </a:rPr>
              <a:t>.</a:t>
            </a:r>
            <a:endParaRPr lang="cs-CZ" sz="2400" dirty="0"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05695" y="2348880"/>
            <a:ext cx="792674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+mn-lt"/>
              </a:rPr>
              <a:t>Vznikala na </a:t>
            </a:r>
            <a:r>
              <a:rPr lang="cs-CZ" sz="2400" dirty="0" smtClean="0">
                <a:solidFill>
                  <a:srgbClr val="FF0000"/>
                </a:solidFill>
                <a:latin typeface="+mn-lt"/>
              </a:rPr>
              <a:t>křižovatkách obchodních cest, blízko brodů, na soutocích řek, místech vhodných k obraně či tam, kde se něco těžilo</a:t>
            </a:r>
            <a:r>
              <a:rPr lang="cs-CZ" sz="2400" dirty="0" smtClean="0">
                <a:latin typeface="+mn-lt"/>
              </a:rPr>
              <a:t>.</a:t>
            </a:r>
            <a:endParaRPr lang="cs-CZ" sz="2400" dirty="0">
              <a:latin typeface="+mn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05695" y="3717032"/>
            <a:ext cx="68669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+mn-lt"/>
              </a:rPr>
              <a:t>Některá zakládali </a:t>
            </a:r>
            <a:r>
              <a:rPr lang="cs-CZ" sz="2400" dirty="0" smtClean="0">
                <a:solidFill>
                  <a:srgbClr val="FF0000"/>
                </a:solidFill>
                <a:latin typeface="+mn-lt"/>
              </a:rPr>
              <a:t>panovníci</a:t>
            </a:r>
            <a:r>
              <a:rPr lang="cs-CZ" sz="2400" dirty="0" smtClean="0">
                <a:latin typeface="+mn-lt"/>
              </a:rPr>
              <a:t>, nebo </a:t>
            </a:r>
            <a:r>
              <a:rPr lang="cs-CZ" sz="2400" dirty="0" smtClean="0">
                <a:solidFill>
                  <a:srgbClr val="FF0000"/>
                </a:solidFill>
                <a:latin typeface="+mn-lt"/>
              </a:rPr>
              <a:t>šlechtici</a:t>
            </a:r>
            <a:r>
              <a:rPr lang="cs-CZ" sz="2400" dirty="0" smtClean="0">
                <a:latin typeface="+mn-lt"/>
              </a:rPr>
              <a:t>.</a:t>
            </a:r>
            <a:endParaRPr lang="cs-CZ" sz="2400" dirty="0">
              <a:latin typeface="+mn-lt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1561" y="4381653"/>
            <a:ext cx="82809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+mn-lt"/>
              </a:rPr>
              <a:t>K velkému rozmachu došlo v </a:t>
            </a:r>
            <a:r>
              <a:rPr lang="cs-CZ" sz="2400" dirty="0" smtClean="0">
                <a:solidFill>
                  <a:srgbClr val="FF0000"/>
                </a:solidFill>
                <a:latin typeface="+mn-lt"/>
              </a:rPr>
              <a:t>19. století </a:t>
            </a:r>
            <a:r>
              <a:rPr lang="cs-CZ" sz="2400" dirty="0" smtClean="0">
                <a:latin typeface="+mn-lt"/>
              </a:rPr>
              <a:t>díky průmyslu.</a:t>
            </a:r>
            <a:endParaRPr lang="cs-CZ" sz="24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9255827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D:\DUM\DUMy moje\ICT\Místo, kde žijeme\slepá řeky čr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029" y="836712"/>
            <a:ext cx="8849788" cy="5688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03848" y="3004346"/>
            <a:ext cx="8258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Praha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834252" y="4978851"/>
            <a:ext cx="7232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Brno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835696" y="3373678"/>
            <a:ext cx="7873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Plzeň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998390" y="4714148"/>
            <a:ext cx="21595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České Budějovice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157956" y="4140112"/>
            <a:ext cx="10081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Jihlava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46844" y="2026883"/>
            <a:ext cx="15825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Karlovy Vary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111587" y="1657551"/>
            <a:ext cx="19030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Ústí nad Labem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029715" y="1732166"/>
            <a:ext cx="10054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Liberec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14244" y="2475452"/>
            <a:ext cx="18955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Hradec Králové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202272" y="3267886"/>
            <a:ext cx="13003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Pardubice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388078" y="4067780"/>
            <a:ext cx="1043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Ostrava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848617" y="4004027"/>
            <a:ext cx="11849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Olomouc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016933" y="5245592"/>
            <a:ext cx="5950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Zlín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100461" y="201068"/>
            <a:ext cx="750397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  <a:latin typeface="+mn-lt"/>
              </a:rPr>
              <a:t>Ukaž na mapě tato významná města</a:t>
            </a:r>
            <a:endParaRPr lang="cs-CZ" sz="2800" b="1" dirty="0">
              <a:solidFill>
                <a:srgbClr val="7030A0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8968082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7030A0"/>
                </a:solidFill>
              </a:rPr>
              <a:t>Praha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009443" y="2852936"/>
            <a:ext cx="7125112" cy="3888432"/>
          </a:xfrm>
        </p:spPr>
        <p:txBody>
          <a:bodyPr>
            <a:normAutofit/>
          </a:bodyPr>
          <a:lstStyle/>
          <a:p>
            <a:r>
              <a:rPr lang="cs-CZ" dirty="0" smtClean="0"/>
              <a:t>Střední Čechy</a:t>
            </a:r>
          </a:p>
          <a:p>
            <a:r>
              <a:rPr lang="cs-CZ" dirty="0" smtClean="0"/>
              <a:t>Hlavní město</a:t>
            </a:r>
          </a:p>
          <a:p>
            <a:r>
              <a:rPr lang="cs-CZ" dirty="0" smtClean="0"/>
              <a:t>Více než 1 milion obyvatel</a:t>
            </a:r>
          </a:p>
          <a:p>
            <a:r>
              <a:rPr lang="cs-CZ" dirty="0" smtClean="0"/>
              <a:t>Sídlo prezidenta, vlády a parlamentu</a:t>
            </a:r>
          </a:p>
          <a:p>
            <a:r>
              <a:rPr lang="cs-CZ" dirty="0" smtClean="0"/>
              <a:t>Pražský hrad</a:t>
            </a:r>
          </a:p>
          <a:p>
            <a:r>
              <a:rPr lang="cs-CZ" dirty="0" smtClean="0"/>
              <a:t>Staroměstské náměstí s Orlojem</a:t>
            </a:r>
          </a:p>
          <a:p>
            <a:r>
              <a:rPr lang="cs-CZ" dirty="0" smtClean="0"/>
              <a:t>Václavské náměstí</a:t>
            </a:r>
          </a:p>
          <a:p>
            <a:r>
              <a:rPr lang="cs-CZ" dirty="0" smtClean="0"/>
              <a:t>Karlův most přes řeku Vltavu</a:t>
            </a:r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464685"/>
            <a:ext cx="7620000" cy="1162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610886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7030A0"/>
                </a:solidFill>
              </a:rPr>
              <a:t>Hradec Králové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2564904"/>
            <a:ext cx="7125112" cy="3293894"/>
          </a:xfrm>
        </p:spPr>
        <p:txBody>
          <a:bodyPr/>
          <a:lstStyle/>
          <a:p>
            <a:r>
              <a:rPr lang="cs-CZ" dirty="0" smtClean="0"/>
              <a:t>Východní Čechy</a:t>
            </a:r>
          </a:p>
          <a:p>
            <a:r>
              <a:rPr lang="cs-CZ" dirty="0" smtClean="0"/>
              <a:t>Soutok Labe a Orlice</a:t>
            </a:r>
          </a:p>
          <a:p>
            <a:r>
              <a:rPr lang="cs-CZ" dirty="0" smtClean="0"/>
              <a:t>Věnné město českých královen</a:t>
            </a:r>
          </a:p>
          <a:p>
            <a:r>
              <a:rPr lang="cs-CZ" dirty="0" smtClean="0"/>
              <a:t>Historické jádro města</a:t>
            </a:r>
          </a:p>
          <a:p>
            <a:r>
              <a:rPr lang="cs-CZ" dirty="0" smtClean="0"/>
              <a:t>Výroba klavírů PETROF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484784"/>
            <a:ext cx="3230236" cy="20162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961754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7030A0"/>
                </a:solidFill>
              </a:rPr>
              <a:t>Pardubice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2996952"/>
            <a:ext cx="7125112" cy="3240360"/>
          </a:xfrm>
        </p:spPr>
        <p:txBody>
          <a:bodyPr/>
          <a:lstStyle/>
          <a:p>
            <a:r>
              <a:rPr lang="cs-CZ" dirty="0" smtClean="0"/>
              <a:t>Východní Čechy</a:t>
            </a:r>
          </a:p>
          <a:p>
            <a:r>
              <a:rPr lang="cs-CZ" dirty="0" smtClean="0"/>
              <a:t>Soutok Labe a Chrudimky</a:t>
            </a:r>
          </a:p>
          <a:p>
            <a:r>
              <a:rPr lang="cs-CZ" dirty="0" smtClean="0"/>
              <a:t>Důležitá dopravní (</a:t>
            </a:r>
            <a:r>
              <a:rPr lang="cs-CZ" sz="2000" dirty="0" smtClean="0"/>
              <a:t>železniční) křižovatka</a:t>
            </a:r>
          </a:p>
          <a:p>
            <a:r>
              <a:rPr lang="cs-CZ" sz="2000" dirty="0" smtClean="0"/>
              <a:t>Chemický průmysl (PARAMO – oleje, asfalt, apod.)</a:t>
            </a:r>
            <a:endParaRPr lang="cs-CZ" dirty="0" smtClean="0"/>
          </a:p>
          <a:p>
            <a:r>
              <a:rPr lang="cs-CZ" dirty="0" smtClean="0"/>
              <a:t>Velká pardubická steeplechase, Plochá dráha</a:t>
            </a:r>
          </a:p>
          <a:p>
            <a:r>
              <a:rPr lang="cs-CZ" dirty="0" smtClean="0"/>
              <a:t>Výroba perníku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5066" y="548680"/>
            <a:ext cx="2700300" cy="3600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022289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7030A0"/>
                </a:solidFill>
              </a:rPr>
              <a:t>Liberec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412776"/>
            <a:ext cx="7125112" cy="3365902"/>
          </a:xfrm>
        </p:spPr>
        <p:txBody>
          <a:bodyPr/>
          <a:lstStyle/>
          <a:p>
            <a:r>
              <a:rPr lang="cs-CZ" dirty="0" smtClean="0"/>
              <a:t>Severní Čechy</a:t>
            </a:r>
          </a:p>
          <a:p>
            <a:r>
              <a:rPr lang="cs-CZ" dirty="0" smtClean="0"/>
              <a:t>Řeka Nisa</a:t>
            </a:r>
          </a:p>
          <a:p>
            <a:r>
              <a:rPr lang="cs-CZ" dirty="0" smtClean="0"/>
              <a:t>Ještěd – na vrcholu je hotel s vysílačem</a:t>
            </a:r>
          </a:p>
          <a:p>
            <a:r>
              <a:rPr lang="cs-CZ" dirty="0" smtClean="0"/>
              <a:t>Textilní průmysl</a:t>
            </a:r>
            <a:endParaRPr lang="cs-CZ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645024"/>
            <a:ext cx="3280078" cy="23042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359831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7030A0"/>
                </a:solidFill>
              </a:rPr>
              <a:t>Ústí nad Labem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Severní Čechy</a:t>
            </a:r>
          </a:p>
          <a:p>
            <a:r>
              <a:rPr lang="cs-CZ" dirty="0" smtClean="0"/>
              <a:t>Soutok Labe a Bíliny</a:t>
            </a:r>
          </a:p>
          <a:p>
            <a:r>
              <a:rPr lang="cs-CZ" dirty="0" smtClean="0"/>
              <a:t>Říční přístav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523109"/>
            <a:ext cx="2585864" cy="19393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696806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7030A0"/>
                </a:solidFill>
              </a:rPr>
              <a:t>Karlovy Vary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3661817"/>
            <a:ext cx="7125112" cy="2196981"/>
          </a:xfrm>
        </p:spPr>
        <p:txBody>
          <a:bodyPr/>
          <a:lstStyle/>
          <a:p>
            <a:r>
              <a:rPr lang="cs-CZ" dirty="0" smtClean="0"/>
              <a:t>Západní Čechy</a:t>
            </a:r>
          </a:p>
          <a:p>
            <a:r>
              <a:rPr lang="cs-CZ" dirty="0" smtClean="0"/>
              <a:t>Lázně</a:t>
            </a:r>
          </a:p>
          <a:p>
            <a:r>
              <a:rPr lang="cs-CZ" dirty="0" smtClean="0"/>
              <a:t>Sklárna MOSER</a:t>
            </a:r>
          </a:p>
          <a:p>
            <a:r>
              <a:rPr lang="cs-CZ" dirty="0" smtClean="0"/>
              <a:t>Výroba porcelánu (ložiska kaolínu)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367" y="1556792"/>
            <a:ext cx="7620000" cy="2105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512127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7030A0"/>
                </a:solidFill>
              </a:rPr>
              <a:t>Plze</a:t>
            </a:r>
            <a:r>
              <a:rPr lang="cs-CZ" b="1" dirty="0">
                <a:solidFill>
                  <a:srgbClr val="7030A0"/>
                </a:solidFill>
              </a:rPr>
              <a:t>ň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3501008"/>
            <a:ext cx="7125112" cy="2357790"/>
          </a:xfrm>
        </p:spPr>
        <p:txBody>
          <a:bodyPr/>
          <a:lstStyle/>
          <a:p>
            <a:r>
              <a:rPr lang="cs-CZ" dirty="0" smtClean="0"/>
              <a:t>Západní Čechy</a:t>
            </a:r>
          </a:p>
          <a:p>
            <a:r>
              <a:rPr lang="cs-CZ" dirty="0" smtClean="0"/>
              <a:t>Pivovary Gambrinus, </a:t>
            </a:r>
            <a:r>
              <a:rPr lang="cs-CZ" dirty="0" err="1" smtClean="0"/>
              <a:t>Pilsner</a:t>
            </a:r>
            <a:r>
              <a:rPr lang="cs-CZ" dirty="0" smtClean="0"/>
              <a:t> </a:t>
            </a:r>
            <a:r>
              <a:rPr lang="cs-CZ" dirty="0" err="1" smtClean="0"/>
              <a:t>Urquel</a:t>
            </a:r>
            <a:endParaRPr lang="cs-CZ" dirty="0" smtClean="0"/>
          </a:p>
          <a:p>
            <a:r>
              <a:rPr lang="cs-CZ" dirty="0" smtClean="0"/>
              <a:t>Strojírenský průmysl – ŠKODA (vlaky, trolejbusy, apod.)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412776"/>
            <a:ext cx="3384376" cy="25382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98599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7030A0"/>
                </a:solidFill>
              </a:rPr>
              <a:t>České Budějovice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2492897"/>
            <a:ext cx="7125112" cy="3365901"/>
          </a:xfrm>
        </p:spPr>
        <p:txBody>
          <a:bodyPr/>
          <a:lstStyle/>
          <a:p>
            <a:r>
              <a:rPr lang="cs-CZ" dirty="0" smtClean="0"/>
              <a:t>Jižní Čechy</a:t>
            </a:r>
          </a:p>
          <a:p>
            <a:r>
              <a:rPr lang="cs-CZ" dirty="0" smtClean="0"/>
              <a:t>Založil Přemysl Otakar II.</a:t>
            </a:r>
          </a:p>
          <a:p>
            <a:r>
              <a:rPr lang="cs-CZ" dirty="0" smtClean="0"/>
              <a:t>Soutok Vltavy a Malše</a:t>
            </a:r>
          </a:p>
          <a:p>
            <a:r>
              <a:rPr lang="cs-CZ" dirty="0" err="1" smtClean="0"/>
              <a:t>Koněspřežka</a:t>
            </a:r>
            <a:r>
              <a:rPr lang="cs-CZ" dirty="0" smtClean="0"/>
              <a:t> do Lince (1827)</a:t>
            </a:r>
          </a:p>
          <a:p>
            <a:r>
              <a:rPr lang="cs-CZ" dirty="0" smtClean="0"/>
              <a:t>Mlékárna</a:t>
            </a:r>
          </a:p>
          <a:p>
            <a:r>
              <a:rPr lang="cs-CZ" dirty="0" smtClean="0"/>
              <a:t>Pivovary Samson, Budvar</a:t>
            </a:r>
          </a:p>
          <a:p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700808"/>
            <a:ext cx="4106033" cy="23096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838082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7030A0"/>
                </a:solidFill>
              </a:rPr>
              <a:t>Jihlava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4795" y="1700808"/>
            <a:ext cx="7125112" cy="1872208"/>
          </a:xfrm>
        </p:spPr>
        <p:txBody>
          <a:bodyPr/>
          <a:lstStyle/>
          <a:p>
            <a:r>
              <a:rPr lang="cs-CZ" dirty="0" smtClean="0"/>
              <a:t>Česko-moravská hranice</a:t>
            </a:r>
          </a:p>
          <a:p>
            <a:r>
              <a:rPr lang="cs-CZ" dirty="0" smtClean="0"/>
              <a:t>Historické památky</a:t>
            </a:r>
          </a:p>
          <a:p>
            <a:r>
              <a:rPr lang="cs-CZ" dirty="0" smtClean="0"/>
              <a:t>ZOO</a:t>
            </a:r>
            <a:endParaRPr lang="cs-CZ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2888940"/>
            <a:ext cx="4818112" cy="3613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58525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7030A0"/>
                </a:solidFill>
              </a:rPr>
              <a:t>Brno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2636912"/>
            <a:ext cx="7125112" cy="3221886"/>
          </a:xfrm>
        </p:spPr>
        <p:txBody>
          <a:bodyPr/>
          <a:lstStyle/>
          <a:p>
            <a:r>
              <a:rPr lang="cs-CZ" dirty="0" smtClean="0"/>
              <a:t>Jižní Morava </a:t>
            </a:r>
          </a:p>
          <a:p>
            <a:r>
              <a:rPr lang="cs-CZ" dirty="0" smtClean="0"/>
              <a:t>Nejstarší město na Moravě</a:t>
            </a:r>
          </a:p>
          <a:p>
            <a:r>
              <a:rPr lang="cs-CZ" dirty="0" smtClean="0"/>
              <a:t>Soutok Svitavy a Svratky</a:t>
            </a:r>
          </a:p>
          <a:p>
            <a:r>
              <a:rPr lang="cs-CZ" dirty="0" smtClean="0"/>
              <a:t>Hrad Špilberk</a:t>
            </a:r>
          </a:p>
          <a:p>
            <a:r>
              <a:rPr lang="cs-CZ" dirty="0" smtClean="0"/>
              <a:t>Mezinárodní veletrhy</a:t>
            </a:r>
          </a:p>
          <a:p>
            <a:r>
              <a:rPr lang="cs-CZ" dirty="0" smtClean="0"/>
              <a:t>Masarykův okruh </a:t>
            </a:r>
            <a:r>
              <a:rPr lang="cs-CZ" smtClean="0"/>
              <a:t>– mezinárodní motocyklové </a:t>
            </a:r>
            <a:r>
              <a:rPr lang="cs-CZ" dirty="0" smtClean="0"/>
              <a:t>závody</a:t>
            </a:r>
            <a:endParaRPr lang="cs-CZ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1484784"/>
            <a:ext cx="7620000" cy="12961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32376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7030A0"/>
                </a:solidFill>
              </a:rPr>
              <a:t>Olomouc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2233707"/>
          </a:xfrm>
        </p:spPr>
        <p:txBody>
          <a:bodyPr/>
          <a:lstStyle/>
          <a:p>
            <a:r>
              <a:rPr lang="cs-CZ" dirty="0" smtClean="0"/>
              <a:t>Střední Morava – Hornomoravský úval</a:t>
            </a:r>
          </a:p>
          <a:p>
            <a:r>
              <a:rPr lang="cs-CZ" dirty="0" smtClean="0"/>
              <a:t>Mezinárodní výstava květin – FLORA OLOMOUC</a:t>
            </a:r>
          </a:p>
          <a:p>
            <a:r>
              <a:rPr lang="cs-CZ" dirty="0" smtClean="0"/>
              <a:t>Městská památková rezervace</a:t>
            </a:r>
          </a:p>
          <a:p>
            <a:r>
              <a:rPr lang="cs-CZ" dirty="0" smtClean="0"/>
              <a:t>Potravinářský průmysl (Olomoucké tvarůžky)</a:t>
            </a:r>
          </a:p>
          <a:p>
            <a:endParaRPr lang="cs-CZ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1399" y="3789040"/>
            <a:ext cx="3931028" cy="29482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68058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7030A0"/>
                </a:solidFill>
              </a:rPr>
              <a:t>Ostrava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2996952"/>
            <a:ext cx="7125112" cy="2861846"/>
          </a:xfrm>
        </p:spPr>
        <p:txBody>
          <a:bodyPr/>
          <a:lstStyle/>
          <a:p>
            <a:r>
              <a:rPr lang="cs-CZ" dirty="0" smtClean="0"/>
              <a:t>Severní Morava</a:t>
            </a:r>
          </a:p>
          <a:p>
            <a:r>
              <a:rPr lang="cs-CZ" dirty="0" smtClean="0"/>
              <a:t>Slezsko – Moravská hranice</a:t>
            </a:r>
          </a:p>
          <a:p>
            <a:r>
              <a:rPr lang="cs-CZ" dirty="0" smtClean="0"/>
              <a:t>Soutok Odry, Ostravice a Opavy</a:t>
            </a:r>
          </a:p>
          <a:p>
            <a:r>
              <a:rPr lang="cs-CZ" dirty="0" smtClean="0"/>
              <a:t>Znečištěné ovzduší  - těžký průmysl (těžba uhlí, hutě, chemička)</a:t>
            </a:r>
            <a:endParaRPr lang="cs-CZ" dirty="0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554518"/>
            <a:ext cx="3600400" cy="24347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209577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7030A0"/>
                </a:solidFill>
              </a:rPr>
              <a:t>Zlín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3573016"/>
            <a:ext cx="7125112" cy="2520280"/>
          </a:xfrm>
        </p:spPr>
        <p:txBody>
          <a:bodyPr/>
          <a:lstStyle/>
          <a:p>
            <a:r>
              <a:rPr lang="cs-CZ" dirty="0" smtClean="0"/>
              <a:t>Východní Morava</a:t>
            </a:r>
          </a:p>
          <a:p>
            <a:r>
              <a:rPr lang="cs-CZ" dirty="0" smtClean="0"/>
              <a:t>Baťa – obuvnický průmysl</a:t>
            </a:r>
          </a:p>
          <a:p>
            <a:r>
              <a:rPr lang="cs-CZ" dirty="0" smtClean="0"/>
              <a:t>Filmové ateliéry (animovaný film)</a:t>
            </a:r>
          </a:p>
          <a:p>
            <a:r>
              <a:rPr lang="cs-CZ" dirty="0" smtClean="0"/>
              <a:t>Mezinárodní festival filmů pro děti a mládež</a:t>
            </a:r>
            <a:endParaRPr lang="cs-CZ" dirty="0"/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525606"/>
            <a:ext cx="3672408" cy="27543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157372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404664"/>
            <a:ext cx="7125113" cy="924475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67544" y="1124744"/>
            <a:ext cx="7745505" cy="5447645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1200" dirty="0"/>
              <a:t>Petr </a:t>
            </a:r>
            <a:r>
              <a:rPr lang="cs-CZ" sz="1200" dirty="0" err="1" smtClean="0"/>
              <a:t>Graclík</a:t>
            </a:r>
            <a:r>
              <a:rPr lang="cs-CZ" sz="1200" dirty="0"/>
              <a:t> </a:t>
            </a:r>
            <a:r>
              <a:rPr lang="cs-CZ" sz="1200" dirty="0">
                <a:hlinkClick r:id="rId2"/>
              </a:rPr>
              <a:t>http://wiki.rvp.cz/@api/deki/files/18565/=slep%25c3%2583%25c2%25a1_%25c3%2585%25c2%2599eky_%</a:t>
            </a:r>
            <a:r>
              <a:rPr lang="cs-CZ" sz="1200" dirty="0" smtClean="0">
                <a:hlinkClick r:id="rId2"/>
              </a:rPr>
              <a:t>25c3%2584%25c2%258dr.jpg</a:t>
            </a:r>
            <a:endParaRPr lang="cs-CZ" sz="1200" dirty="0" smtClean="0"/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1200" dirty="0" smtClean="0"/>
              <a:t>Lukáš Hron</a:t>
            </a:r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1200" dirty="0" smtClean="0">
                <a:hlinkClick r:id="rId3"/>
              </a:rPr>
              <a:t>http</a:t>
            </a:r>
            <a:r>
              <a:rPr lang="cs-CZ" sz="1200" dirty="0">
                <a:hlinkClick r:id="rId3"/>
              </a:rPr>
              <a:t>://</a:t>
            </a:r>
            <a:r>
              <a:rPr lang="cs-CZ" sz="1200" dirty="0" smtClean="0">
                <a:hlinkClick r:id="rId3"/>
              </a:rPr>
              <a:t>cs.wikipedia.org/wiki/Soubor:Prague_panorama.jpg</a:t>
            </a:r>
            <a:endParaRPr lang="cs-CZ" sz="1200" dirty="0" smtClean="0"/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1200" dirty="0" smtClean="0"/>
              <a:t>Martin </a:t>
            </a:r>
            <a:r>
              <a:rPr lang="cs-CZ" sz="1200" dirty="0" err="1" smtClean="0"/>
              <a:t>Sedlacek</a:t>
            </a:r>
            <a:endParaRPr lang="cs-CZ" sz="1200" dirty="0" smtClean="0"/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1200" dirty="0">
                <a:hlinkClick r:id="rId4"/>
              </a:rPr>
              <a:t>http://</a:t>
            </a:r>
            <a:r>
              <a:rPr lang="cs-CZ" sz="1200" dirty="0" smtClean="0">
                <a:hlinkClick r:id="rId4"/>
              </a:rPr>
              <a:t>cs.wikipedia.org/wiki/Soubor:HK.jpg</a:t>
            </a:r>
            <a:endParaRPr lang="cs-CZ" sz="1200" dirty="0" smtClean="0"/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1200" dirty="0" err="1" smtClean="0"/>
              <a:t>Miaow</a:t>
            </a:r>
            <a:r>
              <a:rPr lang="cs-CZ" sz="1200" dirty="0" smtClean="0"/>
              <a:t> </a:t>
            </a:r>
            <a:r>
              <a:rPr lang="cs-CZ" sz="1200" dirty="0" err="1" smtClean="0"/>
              <a:t>Miaow</a:t>
            </a:r>
            <a:endParaRPr lang="cs-CZ" sz="1200" dirty="0" smtClean="0"/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1200" dirty="0">
                <a:hlinkClick r:id="rId5"/>
              </a:rPr>
              <a:t>http://</a:t>
            </a:r>
            <a:r>
              <a:rPr lang="cs-CZ" sz="1200" dirty="0" smtClean="0">
                <a:hlinkClick r:id="rId5"/>
              </a:rPr>
              <a:t>cs.wikipedia.org/wiki/Soubor:Pardubice_CZ_Zelena_brana.JPG</a:t>
            </a:r>
            <a:endParaRPr lang="cs-CZ" sz="1200" dirty="0" smtClean="0"/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1200" dirty="0" err="1" smtClean="0"/>
              <a:t>Bernd</a:t>
            </a:r>
            <a:r>
              <a:rPr lang="cs-CZ" sz="1200" dirty="0" smtClean="0"/>
              <a:t> </a:t>
            </a:r>
            <a:r>
              <a:rPr lang="cs-CZ" sz="1200" dirty="0" err="1" smtClean="0"/>
              <a:t>Gutte</a:t>
            </a:r>
            <a:endParaRPr lang="cs-CZ" sz="1200" dirty="0" smtClean="0"/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1200" dirty="0">
                <a:hlinkClick r:id="rId6"/>
              </a:rPr>
              <a:t>http://</a:t>
            </a:r>
            <a:r>
              <a:rPr lang="cs-CZ" sz="1200" dirty="0" smtClean="0">
                <a:hlinkClick r:id="rId6"/>
              </a:rPr>
              <a:t>cs.wikipedia.org/wiki/Soubor:Jested.jpg</a:t>
            </a:r>
            <a:endParaRPr lang="cs-CZ" sz="1200" dirty="0" smtClean="0"/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1200" dirty="0">
                <a:hlinkClick r:id="rId7"/>
              </a:rPr>
              <a:t>http://</a:t>
            </a:r>
            <a:r>
              <a:rPr lang="cs-CZ" sz="1200" dirty="0" smtClean="0">
                <a:hlinkClick r:id="rId7"/>
              </a:rPr>
              <a:t>cs.wikipedia.org/wiki/Soubor:Usti_skala.jpg</a:t>
            </a:r>
            <a:endParaRPr lang="cs-CZ" sz="1200" dirty="0"/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1200" dirty="0" smtClean="0"/>
              <a:t>Adam </a:t>
            </a:r>
            <a:r>
              <a:rPr lang="cs-CZ" sz="1200" dirty="0" err="1" smtClean="0"/>
              <a:t>Zivner</a:t>
            </a:r>
            <a:endParaRPr lang="cs-CZ" sz="1200" dirty="0" smtClean="0"/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1200" dirty="0">
                <a:hlinkClick r:id="rId8"/>
              </a:rPr>
              <a:t>http://</a:t>
            </a:r>
            <a:r>
              <a:rPr lang="cs-CZ" sz="1200" dirty="0" smtClean="0">
                <a:hlinkClick r:id="rId8"/>
              </a:rPr>
              <a:t>cs.wikipedia.org/wiki/Soubor:KarlovyVaryPanorama.jpg</a:t>
            </a:r>
            <a:endParaRPr lang="cs-CZ" sz="1200" dirty="0" smtClean="0"/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1200" dirty="0" smtClean="0"/>
              <a:t>Mnoha11</a:t>
            </a:r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1200" dirty="0">
                <a:hlinkClick r:id="rId9"/>
              </a:rPr>
              <a:t>http://</a:t>
            </a:r>
            <a:r>
              <a:rPr lang="cs-CZ" sz="1200" dirty="0" smtClean="0">
                <a:hlinkClick r:id="rId9"/>
              </a:rPr>
              <a:t>cs.wikipedia.org/wiki/Soubor:Plze%C5%88_12.3.2012.jpg</a:t>
            </a:r>
            <a:endParaRPr lang="cs-CZ" sz="1200" dirty="0" smtClean="0"/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1200" dirty="0" smtClean="0"/>
              <a:t>Pavel </a:t>
            </a:r>
            <a:r>
              <a:rPr lang="cs-CZ" sz="1200" dirty="0" err="1" smtClean="0"/>
              <a:t>Rychtecký</a:t>
            </a:r>
            <a:endParaRPr lang="cs-CZ" sz="1200" dirty="0" smtClean="0"/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1200" dirty="0">
                <a:hlinkClick r:id="rId10"/>
              </a:rPr>
              <a:t>http://cs.wikipedia.org/wiki/Soubor:%C4%8Cesk%C3%A9_Bud%C4%9Bjovice_-_</a:t>
            </a:r>
            <a:r>
              <a:rPr lang="cs-CZ" sz="1200" dirty="0" smtClean="0">
                <a:hlinkClick r:id="rId10"/>
              </a:rPr>
              <a:t>centrum_letecky.jpg</a:t>
            </a:r>
            <a:endParaRPr lang="cs-CZ" sz="1200" dirty="0" smtClean="0"/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dirty="0" err="1">
                <a:hlinkClick r:id="rId11" tooltip="cs:User:Ondrej.konicek"/>
              </a:rPr>
              <a:t>Ondrej.konicek</a:t>
            </a:r>
            <a:r>
              <a:rPr lang="en-US" sz="1200" dirty="0"/>
              <a:t> at the </a:t>
            </a:r>
            <a:r>
              <a:rPr lang="en-US" sz="1200" dirty="0">
                <a:hlinkClick r:id="rId12" tooltip="cs:"/>
              </a:rPr>
              <a:t>Czech language </a:t>
            </a:r>
            <a:r>
              <a:rPr lang="en-US" sz="1200" dirty="0" smtClean="0">
                <a:hlinkClick r:id="rId12" tooltip="cs:"/>
              </a:rPr>
              <a:t>Wikipedia</a:t>
            </a:r>
            <a:r>
              <a:rPr lang="cs-CZ" sz="1200" dirty="0" smtClean="0"/>
              <a:t> </a:t>
            </a:r>
            <a:r>
              <a:rPr lang="en-US" sz="1200" dirty="0" smtClean="0">
                <a:hlinkClick r:id="rId13"/>
              </a:rPr>
              <a:t>http</a:t>
            </a:r>
            <a:r>
              <a:rPr lang="en-US" sz="1200" dirty="0">
                <a:hlinkClick r:id="rId13"/>
              </a:rPr>
              <a:t>://</a:t>
            </a:r>
            <a:r>
              <a:rPr lang="en-US" sz="1200" dirty="0" smtClean="0">
                <a:hlinkClick r:id="rId13"/>
              </a:rPr>
              <a:t>cs.wikipedia.org/wiki/Soubor:Jihlava_CZ_main_square_PICT2911.jpg</a:t>
            </a:r>
            <a:endParaRPr lang="cs-CZ" sz="1200" dirty="0" smtClean="0"/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1200" dirty="0">
                <a:hlinkClick r:id="rId14"/>
              </a:rPr>
              <a:t>http://cs.wikipedia.org/wiki/Soubor:Brno_-_</a:t>
            </a:r>
            <a:r>
              <a:rPr lang="cs-CZ" sz="1200" dirty="0" smtClean="0">
                <a:hlinkClick r:id="rId14"/>
              </a:rPr>
              <a:t>panorama_I.jpg</a:t>
            </a:r>
            <a:endParaRPr lang="cs-CZ" sz="1200" dirty="0" smtClean="0"/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1200" dirty="0">
                <a:hlinkClick r:id="rId15"/>
              </a:rPr>
              <a:t>http://</a:t>
            </a:r>
            <a:r>
              <a:rPr lang="cs-CZ" sz="1200" dirty="0" smtClean="0">
                <a:hlinkClick r:id="rId15"/>
              </a:rPr>
              <a:t>cs.wikipedia.org/wiki/Soubor:Olomouc-Horn%C3%AD_n%C3%A1m%C4%9Bst%C3%AD.JPG</a:t>
            </a:r>
            <a:endParaRPr lang="cs-CZ" sz="1200" dirty="0" smtClean="0"/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1200" dirty="0" smtClean="0"/>
              <a:t>Petr Štefek</a:t>
            </a:r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1200" dirty="0">
                <a:hlinkClick r:id="rId16"/>
              </a:rPr>
              <a:t>http://</a:t>
            </a:r>
            <a:r>
              <a:rPr lang="cs-CZ" sz="1200" dirty="0" smtClean="0">
                <a:hlinkClick r:id="rId16"/>
              </a:rPr>
              <a:t>cs.wikipedia.org/wiki/Soubor:20050111_Nova_hut_Ostrava.jpg</a:t>
            </a:r>
            <a:endParaRPr lang="cs-CZ" sz="1200" dirty="0" smtClean="0"/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1200" dirty="0" err="1" smtClean="0"/>
              <a:t>Matros</a:t>
            </a:r>
            <a:endParaRPr lang="cs-CZ" sz="1200" dirty="0" smtClean="0"/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1200" dirty="0">
                <a:hlinkClick r:id="rId17"/>
              </a:rPr>
              <a:t>http://</a:t>
            </a:r>
            <a:r>
              <a:rPr lang="cs-CZ" sz="1200" dirty="0" smtClean="0">
                <a:hlinkClick r:id="rId17"/>
              </a:rPr>
              <a:t>cs.wikipedia.org/wiki/Soubor:Zlin-CZ.jpg</a:t>
            </a:r>
            <a:endParaRPr lang="cs-CZ" sz="1200" dirty="0" smtClean="0"/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TC102455596[[fn=Jaro]]</Template>
  <TotalTime>510</TotalTime>
  <Words>474</Words>
  <Application>Microsoft Office PowerPoint</Application>
  <PresentationFormat>Předvádění na obrazovce (4:3)</PresentationFormat>
  <Paragraphs>136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Spring</vt:lpstr>
      <vt:lpstr>Prezentace aplikace PowerPoint</vt:lpstr>
      <vt:lpstr>Města ČR</vt:lpstr>
      <vt:lpstr>Prezentace aplikace PowerPoint</vt:lpstr>
      <vt:lpstr>Praha</vt:lpstr>
      <vt:lpstr>Hradec Králové</vt:lpstr>
      <vt:lpstr>Pardubice</vt:lpstr>
      <vt:lpstr>Liberec</vt:lpstr>
      <vt:lpstr>Ústí nad Labem</vt:lpstr>
      <vt:lpstr>Karlovy Vary</vt:lpstr>
      <vt:lpstr>Plzeň</vt:lpstr>
      <vt:lpstr>České Budějovice</vt:lpstr>
      <vt:lpstr>Jihlava</vt:lpstr>
      <vt:lpstr>Brno</vt:lpstr>
      <vt:lpstr>Olomouc</vt:lpstr>
      <vt:lpstr>Ostrava</vt:lpstr>
      <vt:lpstr>Zlín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Tereza Bížová</dc:creator>
  <dc:description>Dostupné z Metodického portálu www.rvp.cz, ISSN: 1802-4785, financovaného z ESF a státního rozpočtu ČR. Provozováno Výzkumným ústavem pedagogickým v Praze.</dc:description>
  <cp:lastModifiedBy>install</cp:lastModifiedBy>
  <cp:revision>60</cp:revision>
  <dcterms:created xsi:type="dcterms:W3CDTF">2010-10-19T08:27:42Z</dcterms:created>
  <dcterms:modified xsi:type="dcterms:W3CDTF">2012-04-09T21:25:25Z</dcterms:modified>
</cp:coreProperties>
</file>