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26" r:id="rId1"/>
  </p:sldMasterIdLst>
  <p:notesMasterIdLst>
    <p:notesMasterId r:id="rId11"/>
  </p:notesMasterIdLst>
  <p:sldIdLst>
    <p:sldId id="257" r:id="rId2"/>
    <p:sldId id="263" r:id="rId3"/>
    <p:sldId id="264" r:id="rId4"/>
    <p:sldId id="265" r:id="rId5"/>
    <p:sldId id="266" r:id="rId6"/>
    <p:sldId id="269" r:id="rId7"/>
    <p:sldId id="267" r:id="rId8"/>
    <p:sldId id="268" r:id="rId9"/>
    <p:sldId id="262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21" autoAdjust="0"/>
  </p:normalViewPr>
  <p:slideViewPr>
    <p:cSldViewPr>
      <p:cViewPr>
        <p:scale>
          <a:sx n="80" d="100"/>
          <a:sy n="80" d="100"/>
        </p:scale>
        <p:origin x="-864" y="3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94998DB4-3FCC-48DE-835B-5C398217FDA9}" type="datetimeFigureOut">
              <a:rPr lang="cs-CZ"/>
              <a:pPr>
                <a:defRPr/>
              </a:pPr>
              <a:t>10.4.2012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2C9368D7-D1EF-4112-8AC4-B901D54AF0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315645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CB902F55-2CE4-4234-B306-5C3A93F2652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CD3B50-1A9C-4100-9C56-32DF3CCC3E2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AECA596-335C-4A5D-9271-696DCCA644B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267EA2D-123E-4030-AD92-F6A39DE1ADA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0338982-686C-455F-983D-56B05020DC6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B071C77-59B7-4737-97BC-23CE9A12CF7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C07923-7FB0-4EEF-BCC7-C15DBDDEBA6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4A31527-9C50-4C12-B70A-EDD3A35A159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C29A039-66AD-44C0-96FC-DD952F3DF6D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568A5F0-CC0F-47EC-B2B1-1A30AE7CE48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B585F8C-6ECD-47E0-960A-6E6EBD72D8B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fld id="{ABD5F924-F76B-4969-BA1B-7BBE703EF25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27" r:id="rId1"/>
    <p:sldLayoutId id="2147484028" r:id="rId2"/>
    <p:sldLayoutId id="2147484029" r:id="rId3"/>
    <p:sldLayoutId id="2147484030" r:id="rId4"/>
    <p:sldLayoutId id="2147484031" r:id="rId5"/>
    <p:sldLayoutId id="2147484032" r:id="rId6"/>
    <p:sldLayoutId id="2147484033" r:id="rId7"/>
    <p:sldLayoutId id="2147484034" r:id="rId8"/>
    <p:sldLayoutId id="2147484035" r:id="rId9"/>
    <p:sldLayoutId id="2147484036" r:id="rId10"/>
    <p:sldLayoutId id="2147484037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September_strawberries_-_geograph.org.uk_-_1511114.jpg?uselang=cs" TargetMode="External"/><Relationship Id="rId13" Type="http://schemas.openxmlformats.org/officeDocument/2006/relationships/hyperlink" Target="http://commons.wikimedia.org/wiki/File:Rieslingtrauben.jpg?uselang=cs" TargetMode="External"/><Relationship Id="rId18" Type="http://schemas.openxmlformats.org/officeDocument/2006/relationships/hyperlink" Target="http://cs.wikipedia.org/wiki/Soubor:Ambersweet_oranges.jpg" TargetMode="External"/><Relationship Id="rId3" Type="http://schemas.openxmlformats.org/officeDocument/2006/relationships/hyperlink" Target="http://cs.wikipedia.org/wiki/Soubor:Pears.jpg" TargetMode="External"/><Relationship Id="rId7" Type="http://schemas.openxmlformats.org/officeDocument/2006/relationships/hyperlink" Target="http://commons.wikimedia.org/wiki/File:Italienische_S%C3%BC%C3%9Fkirschen.JPG?uselang=cs" TargetMode="External"/><Relationship Id="rId12" Type="http://schemas.openxmlformats.org/officeDocument/2006/relationships/hyperlink" Target="http://commons.wikimedia.org/wiki/User:Bauer_Karl" TargetMode="External"/><Relationship Id="rId17" Type="http://schemas.openxmlformats.org/officeDocument/2006/relationships/hyperlink" Target="http://cs.wikipedia.org/wiki/Soubor:Pineapple_victoria_dsc07770.jpg" TargetMode="External"/><Relationship Id="rId2" Type="http://schemas.openxmlformats.org/officeDocument/2006/relationships/hyperlink" Target="http://commons.wikimedia.org/wiki/File:Jablko.jpg" TargetMode="External"/><Relationship Id="rId16" Type="http://schemas.openxmlformats.org/officeDocument/2006/relationships/hyperlink" Target="http://commons.wikimedia.org/wiki/File:Bananen_Frucht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Vineyard_peaches_de.jpg" TargetMode="External"/><Relationship Id="rId11" Type="http://schemas.openxmlformats.org/officeDocument/2006/relationships/hyperlink" Target="http://commons.wikimedia.org/wiki/File:Grappe_raisin.jpg?uselang=cs" TargetMode="External"/><Relationship Id="rId5" Type="http://schemas.openxmlformats.org/officeDocument/2006/relationships/hyperlink" Target="http://commons.wikimedia.org/wiki/User:TMaschler" TargetMode="External"/><Relationship Id="rId15" Type="http://schemas.openxmlformats.org/officeDocument/2006/relationships/hyperlink" Target="http://de.wikipedia.org/wiki/Benutzer:Darkone" TargetMode="External"/><Relationship Id="rId10" Type="http://schemas.openxmlformats.org/officeDocument/2006/relationships/hyperlink" Target="http://cs.wikipedia.org/wiki/Soubor:Bilberries.jpg" TargetMode="External"/><Relationship Id="rId4" Type="http://schemas.openxmlformats.org/officeDocument/2006/relationships/hyperlink" Target="http://commons.wikimedia.org/wiki/File:C5_plum_pox_resistant_plum.jpg?uselang=cs" TargetMode="External"/><Relationship Id="rId9" Type="http://schemas.openxmlformats.org/officeDocument/2006/relationships/hyperlink" Target="http://commons.wikimedia.org/wiki/File:Malina.jpg?uselang=cs" TargetMode="External"/><Relationship Id="rId14" Type="http://schemas.openxmlformats.org/officeDocument/2006/relationships/hyperlink" Target="http://commons.wikimedia.org/wiki/File:Banana.plant.kewgardens.arp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620711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78735314"/>
              </p:ext>
            </p:extLst>
          </p:nvPr>
        </p:nvGraphicFramePr>
        <p:xfrm>
          <a:off x="1665288" y="2414588"/>
          <a:ext cx="5813425" cy="2825965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Petra Hejlová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VY_32_Inovace_3353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Ovoce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Živá příroda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- rostliny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Přírodověda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3.B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44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obrázky známých druhů ovoce.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Žák je pojmenovává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 následně kontroluje své odpovědi.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b="0" i="0" u="none" strike="noStrike" kern="1200" baseline="0" dirty="0" smtClean="0">
                          <a:solidFill>
                            <a:schemeClr val="tx1"/>
                          </a:solidFill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Žák roztřídí některé přírodniny podle nápadných určujících znaků.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7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 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7" y="1165447"/>
            <a:ext cx="3672407" cy="53006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1444" y="1165447"/>
            <a:ext cx="3477727" cy="53006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251520" y="1368704"/>
            <a:ext cx="1331887" cy="91440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jablko</a:t>
            </a:r>
            <a:endParaRPr lang="cs-CZ" b="1" dirty="0"/>
          </a:p>
        </p:txBody>
      </p:sp>
      <p:sp>
        <p:nvSpPr>
          <p:cNvPr id="8" name="Zaoblený obdélník 7"/>
          <p:cNvSpPr/>
          <p:nvPr/>
        </p:nvSpPr>
        <p:spPr>
          <a:xfrm>
            <a:off x="7573227" y="1339293"/>
            <a:ext cx="1331887" cy="91440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hruška</a:t>
            </a:r>
            <a:endParaRPr lang="cs-CZ" b="1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82093"/>
          </a:xfrm>
        </p:spPr>
        <p:txBody>
          <a:bodyPr/>
          <a:lstStyle/>
          <a:p>
            <a:r>
              <a:rPr lang="cs-CZ" sz="4000" b="1" dirty="0" smtClean="0"/>
              <a:t>Poznáš naše i tropické ovoce?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154807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8" grpId="0" animBg="1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290071"/>
            <a:ext cx="4123298" cy="3096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3564" y="1290071"/>
            <a:ext cx="3641616" cy="48581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aoblený obdélník 5"/>
          <p:cNvSpPr/>
          <p:nvPr/>
        </p:nvSpPr>
        <p:spPr>
          <a:xfrm>
            <a:off x="899592" y="3645024"/>
            <a:ext cx="1331887" cy="91440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švestka</a:t>
            </a:r>
            <a:endParaRPr lang="cs-CZ" b="1" dirty="0"/>
          </a:p>
        </p:txBody>
      </p:sp>
      <p:sp>
        <p:nvSpPr>
          <p:cNvPr id="7" name="Zaoblený obdélník 6"/>
          <p:cNvSpPr/>
          <p:nvPr/>
        </p:nvSpPr>
        <p:spPr>
          <a:xfrm>
            <a:off x="6660232" y="955638"/>
            <a:ext cx="1440160" cy="91440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broskev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711823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324908"/>
            <a:ext cx="4192324" cy="41923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3496" y="1052736"/>
            <a:ext cx="3348372" cy="44644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aoblený obdélník 5"/>
          <p:cNvSpPr/>
          <p:nvPr/>
        </p:nvSpPr>
        <p:spPr>
          <a:xfrm>
            <a:off x="2488580" y="692696"/>
            <a:ext cx="1331887" cy="91440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třešeň</a:t>
            </a:r>
            <a:endParaRPr lang="cs-CZ" b="1" dirty="0"/>
          </a:p>
        </p:txBody>
      </p:sp>
      <p:sp>
        <p:nvSpPr>
          <p:cNvPr id="7" name="Zaoblený obdélník 6"/>
          <p:cNvSpPr/>
          <p:nvPr/>
        </p:nvSpPr>
        <p:spPr>
          <a:xfrm>
            <a:off x="5580112" y="1052348"/>
            <a:ext cx="1331887" cy="91440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jahoda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669335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971662"/>
            <a:ext cx="4134236" cy="27544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5057" y="3256752"/>
            <a:ext cx="4338059" cy="32535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aoblený obdélník 5"/>
          <p:cNvSpPr/>
          <p:nvPr/>
        </p:nvSpPr>
        <p:spPr>
          <a:xfrm>
            <a:off x="1043608" y="3256752"/>
            <a:ext cx="1331887" cy="91440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malina</a:t>
            </a:r>
            <a:endParaRPr lang="cs-CZ" b="1" dirty="0"/>
          </a:p>
        </p:txBody>
      </p:sp>
      <p:sp>
        <p:nvSpPr>
          <p:cNvPr id="7" name="Zaoblený obdélník 6"/>
          <p:cNvSpPr/>
          <p:nvPr/>
        </p:nvSpPr>
        <p:spPr>
          <a:xfrm>
            <a:off x="6873547" y="2816067"/>
            <a:ext cx="1442869" cy="91440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borůvka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761510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04664"/>
            <a:ext cx="3384376" cy="55540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4021" y="2924944"/>
            <a:ext cx="4567979" cy="30377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aoblený obdélník 5"/>
          <p:cNvSpPr/>
          <p:nvPr/>
        </p:nvSpPr>
        <p:spPr>
          <a:xfrm>
            <a:off x="5432066" y="834696"/>
            <a:ext cx="1331887" cy="91440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v</a:t>
            </a:r>
            <a:r>
              <a:rPr lang="cs-CZ" sz="2400" b="1" dirty="0" smtClean="0"/>
              <a:t>inná réva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5620833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060849"/>
            <a:ext cx="4665377" cy="36448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919664"/>
            <a:ext cx="2273383" cy="47949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aoblený obdélník 5"/>
          <p:cNvSpPr/>
          <p:nvPr/>
        </p:nvSpPr>
        <p:spPr>
          <a:xfrm>
            <a:off x="2825936" y="803238"/>
            <a:ext cx="1331887" cy="91440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banán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879650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2795" y="1345238"/>
            <a:ext cx="3846282" cy="4719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8388" y="1345238"/>
            <a:ext cx="3854308" cy="4719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Zaoblený obdélník 6"/>
          <p:cNvSpPr/>
          <p:nvPr/>
        </p:nvSpPr>
        <p:spPr>
          <a:xfrm>
            <a:off x="2825936" y="803238"/>
            <a:ext cx="1331887" cy="91440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ananas</a:t>
            </a:r>
            <a:endParaRPr lang="cs-CZ" b="1" dirty="0"/>
          </a:p>
        </p:txBody>
      </p:sp>
      <p:sp>
        <p:nvSpPr>
          <p:cNvPr id="8" name="Zaoblený obdélník 7"/>
          <p:cNvSpPr/>
          <p:nvPr/>
        </p:nvSpPr>
        <p:spPr>
          <a:xfrm>
            <a:off x="6588224" y="888038"/>
            <a:ext cx="1691927" cy="91440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pomeranč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716829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lnSpcReduction="10000"/>
          </a:bodyPr>
          <a:lstStyle/>
          <a:p>
            <a:r>
              <a:rPr lang="cs-CZ" sz="1200" dirty="0" err="1" smtClean="0"/>
              <a:t>Pastorius</a:t>
            </a:r>
            <a:endParaRPr lang="cs-CZ" sz="1200" dirty="0" smtClean="0"/>
          </a:p>
          <a:p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commons.wikimedia.org/wiki/File:Jablko.jpg</a:t>
            </a:r>
            <a:endParaRPr lang="cs-CZ" sz="1200" dirty="0" smtClean="0"/>
          </a:p>
          <a:p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cs.wikipedia.org/wiki/Soubor:Pears.jpg</a:t>
            </a:r>
            <a:endParaRPr lang="cs-CZ" sz="1200" dirty="0" smtClean="0"/>
          </a:p>
          <a:p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commons.wikimedia.org/wiki/File:C5_plum_pox_resistant_plum.jpg?uselang=cs</a:t>
            </a:r>
            <a:endParaRPr lang="cs-CZ" sz="1200" dirty="0" smtClean="0"/>
          </a:p>
          <a:p>
            <a:r>
              <a:rPr lang="de-DE" sz="1200" dirty="0"/>
              <a:t>Tobias </a:t>
            </a:r>
            <a:r>
              <a:rPr lang="de-DE" sz="1200" dirty="0" err="1"/>
              <a:t>Maschler</a:t>
            </a:r>
            <a:r>
              <a:rPr lang="de-DE" sz="1200" dirty="0"/>
              <a:t>, Plochingen, Germany </a:t>
            </a:r>
            <a:r>
              <a:rPr lang="de-DE" sz="1200" dirty="0" smtClean="0">
                <a:hlinkClick r:id="rId5" tooltip="User:TMaschler"/>
              </a:rPr>
              <a:t>Tobias</a:t>
            </a:r>
            <a:endParaRPr lang="cs-CZ" sz="1200" dirty="0" smtClean="0"/>
          </a:p>
          <a:p>
            <a:r>
              <a:rPr lang="cs-CZ" sz="1200" dirty="0">
                <a:hlinkClick r:id="rId6"/>
              </a:rPr>
              <a:t>http://</a:t>
            </a:r>
            <a:r>
              <a:rPr lang="cs-CZ" sz="1200" dirty="0" smtClean="0">
                <a:hlinkClick r:id="rId6"/>
              </a:rPr>
              <a:t>cs.wikipedia.org/wiki/Soubor:Vineyard_peaches_de.jpg</a:t>
            </a:r>
            <a:endParaRPr lang="cs-CZ" sz="1200" dirty="0" smtClean="0"/>
          </a:p>
          <a:p>
            <a:r>
              <a:rPr lang="cs-CZ" sz="1200" dirty="0"/>
              <a:t>4028mdk09</a:t>
            </a:r>
          </a:p>
          <a:p>
            <a:r>
              <a:rPr lang="cs-CZ" sz="1200" dirty="0">
                <a:hlinkClick r:id="rId7"/>
              </a:rPr>
              <a:t>http://</a:t>
            </a:r>
            <a:r>
              <a:rPr lang="cs-CZ" sz="1200" dirty="0" smtClean="0">
                <a:hlinkClick r:id="rId7"/>
              </a:rPr>
              <a:t>commons.wikimedia.org/wiki/File:Italienische_S%C3%BC%C3%9Fkirschen.JPG?uselang=cs</a:t>
            </a:r>
            <a:endParaRPr lang="cs-CZ" sz="1200" dirty="0" smtClean="0"/>
          </a:p>
          <a:p>
            <a:r>
              <a:rPr lang="cs-CZ" sz="1200" dirty="0"/>
              <a:t>Jonathan </a:t>
            </a:r>
            <a:r>
              <a:rPr lang="cs-CZ" sz="1200" dirty="0" err="1"/>
              <a:t>Billinger</a:t>
            </a:r>
            <a:endParaRPr lang="cs-CZ" sz="1200" dirty="0"/>
          </a:p>
          <a:p>
            <a:r>
              <a:rPr lang="cs-CZ" sz="1200" dirty="0">
                <a:hlinkClick r:id="rId8"/>
              </a:rPr>
              <a:t>http://commons.wikimedia.org/wiki/File:September_strawberries_-_geograph.org.uk_-_</a:t>
            </a:r>
            <a:r>
              <a:rPr lang="cs-CZ" sz="1200" dirty="0" smtClean="0">
                <a:hlinkClick r:id="rId8"/>
              </a:rPr>
              <a:t>1511114.jpg?uselang=cs</a:t>
            </a:r>
            <a:endParaRPr lang="cs-CZ" sz="1200" dirty="0" smtClean="0"/>
          </a:p>
          <a:p>
            <a:r>
              <a:rPr lang="cs-CZ" sz="1200" dirty="0">
                <a:hlinkClick r:id="rId9"/>
              </a:rPr>
              <a:t>http://</a:t>
            </a:r>
            <a:r>
              <a:rPr lang="cs-CZ" sz="1200" dirty="0" smtClean="0">
                <a:hlinkClick r:id="rId9"/>
              </a:rPr>
              <a:t>commons.wikimedia.org/wiki/File:Malina.jpg?uselang=cs</a:t>
            </a:r>
            <a:endParaRPr lang="cs-CZ" sz="1200" dirty="0" smtClean="0"/>
          </a:p>
          <a:p>
            <a:r>
              <a:rPr lang="cs-CZ" sz="1200" dirty="0"/>
              <a:t>Filip Vaculík</a:t>
            </a:r>
          </a:p>
          <a:p>
            <a:r>
              <a:rPr lang="cs-CZ" sz="1200" dirty="0">
                <a:hlinkClick r:id="rId10"/>
              </a:rPr>
              <a:t>http://</a:t>
            </a:r>
            <a:r>
              <a:rPr lang="cs-CZ" sz="1200" dirty="0" smtClean="0">
                <a:hlinkClick r:id="rId10"/>
              </a:rPr>
              <a:t>cs.wikipedia.org/wiki/Soubor:Bilberries.jpg</a:t>
            </a:r>
            <a:endParaRPr lang="cs-CZ" sz="1200" dirty="0" smtClean="0"/>
          </a:p>
          <a:p>
            <a:r>
              <a:rPr lang="cs-CZ" sz="1200" dirty="0">
                <a:hlinkClick r:id="rId11"/>
              </a:rPr>
              <a:t>http://</a:t>
            </a:r>
            <a:r>
              <a:rPr lang="cs-CZ" sz="1200" dirty="0" smtClean="0">
                <a:hlinkClick r:id="rId11"/>
              </a:rPr>
              <a:t>commons.wikimedia.org/wiki/File:Grappe_raisin.jpg?uselang=cs</a:t>
            </a:r>
            <a:endParaRPr lang="cs-CZ" sz="1200" dirty="0" smtClean="0"/>
          </a:p>
          <a:p>
            <a:r>
              <a:rPr lang="cs-CZ" sz="1200" dirty="0">
                <a:hlinkClick r:id="rId12" tooltip="User:Bauer Karl"/>
              </a:rPr>
              <a:t>Bauer Karl</a:t>
            </a:r>
            <a:endParaRPr lang="cs-CZ" sz="1200" dirty="0"/>
          </a:p>
          <a:p>
            <a:r>
              <a:rPr lang="cs-CZ" sz="1200" dirty="0">
                <a:hlinkClick r:id="rId13"/>
              </a:rPr>
              <a:t>http://</a:t>
            </a:r>
            <a:r>
              <a:rPr lang="cs-CZ" sz="1200" dirty="0" smtClean="0">
                <a:hlinkClick r:id="rId13"/>
              </a:rPr>
              <a:t>commons.wikimedia.org/wiki/File:Rieslingtrauben.jpg?uselang=cs</a:t>
            </a:r>
            <a:endParaRPr lang="cs-CZ" sz="1200" dirty="0" smtClean="0"/>
          </a:p>
          <a:p>
            <a:r>
              <a:rPr lang="cs-CZ" sz="1200" dirty="0">
                <a:hlinkClick r:id="rId14"/>
              </a:rPr>
              <a:t>http://</a:t>
            </a:r>
            <a:r>
              <a:rPr lang="cs-CZ" sz="1200" dirty="0" smtClean="0">
                <a:hlinkClick r:id="rId14"/>
              </a:rPr>
              <a:t>commons.wikimedia.org/wiki/File:Banana.plant.kewgardens.arp.jpg</a:t>
            </a:r>
            <a:endParaRPr lang="cs-CZ" sz="1200" dirty="0" smtClean="0"/>
          </a:p>
          <a:p>
            <a:r>
              <a:rPr lang="cs-CZ" sz="1200" b="1" dirty="0" err="1">
                <a:hlinkClick r:id="rId15" tooltip="de:Benutzer:Darkone"/>
              </a:rPr>
              <a:t>Dark</a:t>
            </a:r>
            <a:r>
              <a:rPr lang="cs-CZ" sz="1200" dirty="0" err="1">
                <a:hlinkClick r:id="rId15" tooltip="de:Benutzer:Darkone"/>
              </a:rPr>
              <a:t>one</a:t>
            </a:r>
            <a:r>
              <a:rPr lang="cs-CZ" sz="1200" dirty="0"/>
              <a:t>, 28. </a:t>
            </a:r>
            <a:r>
              <a:rPr lang="cs-CZ" sz="1200" dirty="0" err="1"/>
              <a:t>September</a:t>
            </a:r>
            <a:r>
              <a:rPr lang="cs-CZ" sz="1200" dirty="0"/>
              <a:t> 2004</a:t>
            </a:r>
          </a:p>
          <a:p>
            <a:r>
              <a:rPr lang="cs-CZ" sz="1200" dirty="0">
                <a:hlinkClick r:id="rId16"/>
              </a:rPr>
              <a:t>http://</a:t>
            </a:r>
            <a:r>
              <a:rPr lang="cs-CZ" sz="1200" dirty="0" smtClean="0">
                <a:hlinkClick r:id="rId16"/>
              </a:rPr>
              <a:t>commons.wikimedia.org/wiki/File:Bananen_Frucht.jpg</a:t>
            </a:r>
            <a:endParaRPr lang="cs-CZ" sz="1200" dirty="0" smtClean="0"/>
          </a:p>
          <a:p>
            <a:r>
              <a:rPr lang="cs-CZ" sz="1200" dirty="0"/>
              <a:t>David </a:t>
            </a:r>
            <a:r>
              <a:rPr lang="cs-CZ" sz="1200" dirty="0" err="1"/>
              <a:t>Monniaux</a:t>
            </a:r>
            <a:endParaRPr lang="cs-CZ" sz="1200" dirty="0"/>
          </a:p>
          <a:p>
            <a:r>
              <a:rPr lang="cs-CZ" sz="1200" dirty="0">
                <a:hlinkClick r:id="rId17"/>
              </a:rPr>
              <a:t>http://</a:t>
            </a:r>
            <a:r>
              <a:rPr lang="cs-CZ" sz="1200" dirty="0" smtClean="0">
                <a:hlinkClick r:id="rId17"/>
              </a:rPr>
              <a:t>cs.wikipedia.org/wiki/Soubor:Pineapple_victoria_dsc07770.jpg</a:t>
            </a:r>
            <a:endParaRPr lang="cs-CZ" sz="1200" dirty="0" smtClean="0"/>
          </a:p>
          <a:p>
            <a:r>
              <a:rPr lang="cs-CZ" sz="1200" dirty="0">
                <a:hlinkClick r:id="rId18"/>
              </a:rPr>
              <a:t>http://</a:t>
            </a:r>
            <a:r>
              <a:rPr lang="cs-CZ" sz="1200" dirty="0" smtClean="0">
                <a:hlinkClick r:id="rId18"/>
              </a:rPr>
              <a:t>cs.wikipedia.org/wiki/Soubor:Ambersweet_oranges.jpg</a:t>
            </a:r>
            <a:endParaRPr lang="cs-CZ" sz="1200" dirty="0"/>
          </a:p>
          <a:p>
            <a:endParaRPr lang="cs-CZ" sz="1200" dirty="0"/>
          </a:p>
          <a:p>
            <a:endParaRPr lang="cs-CZ" sz="1200" dirty="0"/>
          </a:p>
          <a:p>
            <a:endParaRPr lang="cs-CZ" sz="1200" dirty="0"/>
          </a:p>
          <a:p>
            <a:endParaRPr lang="cs-CZ" sz="1200" dirty="0"/>
          </a:p>
          <a:p>
            <a:endParaRPr lang="cs-CZ" sz="1200" dirty="0"/>
          </a:p>
          <a:p>
            <a:endParaRPr lang="cs-CZ" sz="1200" dirty="0"/>
          </a:p>
          <a:p>
            <a:endParaRPr lang="cs-CZ" sz="1200" dirty="0"/>
          </a:p>
          <a:p>
            <a:endParaRPr lang="cs-CZ" sz="1200" dirty="0"/>
          </a:p>
          <a:p>
            <a:endParaRPr lang="cs-CZ" sz="1200" dirty="0"/>
          </a:p>
          <a:p>
            <a:endParaRPr lang="cs-CZ" sz="1200" dirty="0"/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sz="1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349</TotalTime>
  <Words>151</Words>
  <Application>Microsoft Office PowerPoint</Application>
  <PresentationFormat>Předvádění na obrazovce (4:3)</PresentationFormat>
  <Paragraphs>65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Exekutivní</vt:lpstr>
      <vt:lpstr>Prezentace aplikace PowerPoint</vt:lpstr>
      <vt:lpstr>Poznáš naše i tropické ovoce?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Tereza Bížová</dc:creator>
  <dc:description>Dostupné z Metodického portálu www.rvp.cz, ISSN: 1802-4785, financovaného z ESF a státního rozpočtu ČR. Provozováno Výzkumným ústavem pedagogickým v Praze.</dc:description>
  <cp:lastModifiedBy>install</cp:lastModifiedBy>
  <cp:revision>55</cp:revision>
  <dcterms:created xsi:type="dcterms:W3CDTF">2010-10-19T08:27:42Z</dcterms:created>
  <dcterms:modified xsi:type="dcterms:W3CDTF">2012-04-10T14:40:09Z</dcterms:modified>
</cp:coreProperties>
</file>