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50" r:id="rId1"/>
  </p:sldMasterIdLst>
  <p:notesMasterIdLst>
    <p:notesMasterId r:id="rId10"/>
  </p:notesMasterIdLst>
  <p:sldIdLst>
    <p:sldId id="257" r:id="rId2"/>
    <p:sldId id="263" r:id="rId3"/>
    <p:sldId id="266" r:id="rId4"/>
    <p:sldId id="264" r:id="rId5"/>
    <p:sldId id="265" r:id="rId6"/>
    <p:sldId id="267" r:id="rId7"/>
    <p:sldId id="268" r:id="rId8"/>
    <p:sldId id="262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A488322-F2BA-4B5B-9748-0D474271808F}" styleName="Střední styl 3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EB9631B5-78F2-41C9-869B-9F39066F8104}" styleName="Střední styl 3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1EBBBCC-DAD2-459C-BE2E-F6DE35CF9A28}" styleName="Tmavý styl 2 – zvýraznění 3/zvýraznění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5" autoAdjust="0"/>
    <p:restoredTop sz="94621" autoAdjust="0"/>
  </p:normalViewPr>
  <p:slideViewPr>
    <p:cSldViewPr>
      <p:cViewPr>
        <p:scale>
          <a:sx n="80" d="100"/>
          <a:sy n="80" d="100"/>
        </p:scale>
        <p:origin x="-864" y="2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94998DB4-3FCC-48DE-835B-5C398217FDA9}" type="datetimeFigureOut">
              <a:rPr lang="cs-CZ"/>
              <a:pPr>
                <a:defRPr/>
              </a:pPr>
              <a:t>11.4.2012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C9368D7-D1EF-4112-8AC4-B901D54AF0A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315645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C9368D7-D1EF-4112-8AC4-B901D54AF0A3}" type="slidenum">
              <a:rPr lang="cs-CZ" smtClean="0"/>
              <a:pPr>
                <a:defRPr/>
              </a:pPr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51362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714488"/>
            <a:ext cx="7772400" cy="1470025"/>
          </a:xfrm>
        </p:spPr>
        <p:txBody>
          <a:bodyPr anchor="ctr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3397" y="3214686"/>
            <a:ext cx="5897206" cy="1500198"/>
          </a:xfrm>
        </p:spPr>
        <p:txBody>
          <a:bodyPr/>
          <a:lstStyle>
            <a:lvl1pPr marL="0" indent="0" algn="ctr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B902F55-2CE4-4234-B306-5C3A93F26528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SzPct val="50000"/>
              <a:buFont typeface="Wingdings"/>
              <a:buChar char=""/>
              <a:defRPr/>
            </a:lvl1pPr>
            <a:lvl2pPr>
              <a:buSzPct val="50000"/>
              <a:buFont typeface="Wingdings 2"/>
              <a:buChar char=""/>
              <a:defRPr/>
            </a:lvl2pPr>
            <a:lvl3pPr>
              <a:buSzPct val="50000"/>
              <a:buFont typeface="Wingdings"/>
              <a:buChar char="Y"/>
              <a:defRPr/>
            </a:lvl3pPr>
            <a:lvl4pPr>
              <a:buSzPct val="50000"/>
              <a:buFont typeface="Wingdings 2"/>
              <a:buChar char="³"/>
              <a:defRPr/>
            </a:lvl4pPr>
            <a:lvl5pPr>
              <a:buSzPct val="50000"/>
              <a:buFont typeface="Wingdings 2"/>
              <a:buChar char=""/>
              <a:defRPr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ECD3B50-1A9C-4100-9C56-32DF3CCC3E26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643183"/>
            <a:ext cx="6457968" cy="1362075"/>
          </a:xfrm>
        </p:spPr>
        <p:txBody>
          <a:bodyPr anchor="ctr"/>
          <a:lstStyle>
            <a:lvl1pPr algn="l">
              <a:defRPr sz="4000" b="0" cap="all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009383"/>
            <a:ext cx="4529142" cy="1500187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AECA596-335C-4A5D-9271-696DCCA644B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267EA2D-123E-4030-AD92-F6A39DE1ADA8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0"/>
            </a:lvl2pPr>
            <a:lvl3pPr marL="914400" indent="0">
              <a:buNone/>
              <a:defRPr sz="1800" b="0"/>
            </a:lvl3pPr>
            <a:lvl4pPr marL="1371600" indent="0">
              <a:buNone/>
              <a:defRPr sz="1600" b="0"/>
            </a:lvl4pPr>
            <a:lvl5pPr marL="1828800" indent="0">
              <a:buNone/>
              <a:defRPr sz="1600" b="0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0">
                <a:effectLst/>
              </a:defRPr>
            </a:lvl1pPr>
            <a:lvl2pPr marL="457200" indent="0">
              <a:buNone/>
              <a:defRPr sz="2000" b="0">
                <a:effectLst/>
              </a:defRPr>
            </a:lvl2pPr>
            <a:lvl3pPr marL="914400" indent="0">
              <a:buNone/>
              <a:defRPr sz="1800" b="0">
                <a:effectLst/>
              </a:defRPr>
            </a:lvl3pPr>
            <a:lvl4pPr marL="1371600" indent="0">
              <a:buNone/>
              <a:defRPr sz="1600" b="0">
                <a:effectLst/>
              </a:defRPr>
            </a:lvl4pPr>
            <a:lvl5pPr marL="1828800" indent="0">
              <a:buNone/>
              <a:defRPr sz="1600" b="0">
                <a:effectLst/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0338982-686C-455F-983D-56B05020DC6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071C77-59B7-4737-97BC-23CE9A12CF78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C07923-7FB0-4EEF-BCC7-C15DBDDEBA6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571480"/>
            <a:ext cx="3008313" cy="1071570"/>
          </a:xfrm>
        </p:spPr>
        <p:txBody>
          <a:bodyPr anchor="t"/>
          <a:lstStyle>
            <a:lvl1pPr algn="l">
              <a:defRPr sz="2000" b="0">
                <a:effectLst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571481"/>
            <a:ext cx="5111750" cy="555468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643051"/>
            <a:ext cx="3008313" cy="448311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4A31527-9C50-4C12-B70A-EDD3A35A159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687306"/>
            <a:ext cx="850886" cy="4670520"/>
          </a:xfrm>
        </p:spPr>
        <p:txBody>
          <a:bodyPr vert="eaVert" anchor="ctr"/>
          <a:lstStyle>
            <a:lvl1pPr algn="ctr">
              <a:defRPr sz="2000" b="0">
                <a:gradFill flip="none"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16200000" scaled="1"/>
                  <a:tileRect/>
                </a:gradFill>
                <a:effectLst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0166" y="684213"/>
            <a:ext cx="6929486" cy="4673613"/>
          </a:xfrm>
          <a:prstGeom prst="roundRect">
            <a:avLst>
              <a:gd name="adj" fmla="val 5966"/>
            </a:avLst>
          </a:prstGeom>
          <a:solidFill>
            <a:schemeClr val="bg2">
              <a:tint val="60000"/>
              <a:alpha val="50000"/>
            </a:schemeClr>
          </a:solidFill>
          <a:effectLst>
            <a:outerShdw blurRad="127000" dist="101600" dir="2700000" algn="tl" rotWithShape="0">
              <a:srgbClr val="000000">
                <a:alpha val="43137"/>
              </a:srgb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00166" y="5481658"/>
            <a:ext cx="6924037" cy="804862"/>
          </a:xfrm>
        </p:spPr>
        <p:txBody>
          <a:bodyPr anchor="ctr"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C29A039-66AD-44C0-96FC-DD952F3DF6D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568A5F0-CC0F-47EC-B2B1-1A30AE7CE48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43768" y="642918"/>
            <a:ext cx="1543032" cy="5483246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42918"/>
            <a:ext cx="6615130" cy="548324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B585F8C-6ECD-47E0-960A-6E6EBD72D8B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0104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01090" y="0"/>
            <a:ext cx="642910" cy="571480"/>
          </a:xfrm>
          <a:prstGeom prst="roundRect">
            <a:avLst>
              <a:gd name="adj" fmla="val 16667"/>
            </a:avLst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BD5F924-F76B-4969-BA1B-7BBE703EF256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51" r:id="rId1"/>
    <p:sldLayoutId id="2147484052" r:id="rId2"/>
    <p:sldLayoutId id="2147484053" r:id="rId3"/>
    <p:sldLayoutId id="2147484054" r:id="rId4"/>
    <p:sldLayoutId id="2147484055" r:id="rId5"/>
    <p:sldLayoutId id="2147484056" r:id="rId6"/>
    <p:sldLayoutId id="2147484057" r:id="rId7"/>
    <p:sldLayoutId id="2147484058" r:id="rId8"/>
    <p:sldLayoutId id="2147484059" r:id="rId9"/>
    <p:sldLayoutId id="2147484060" r:id="rId10"/>
    <p:sldLayoutId id="214748406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400" kern="1200"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1"/>
            <a:tileRect/>
          </a:gradFill>
          <a:effectLst>
            <a:outerShdw blurRad="50800" dist="50800" dir="2700000" algn="tl" rotWithShape="0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"/>
        <a:buChar char="z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ø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"/>
        <a:buChar char="Y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³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¹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wmf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wmf"/><Relationship Id="rId5" Type="http://schemas.openxmlformats.org/officeDocument/2006/relationships/image" Target="../media/image13.wmf"/><Relationship Id="rId4" Type="http://schemas.openxmlformats.org/officeDocument/2006/relationships/image" Target="../media/image12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620711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4594256"/>
              </p:ext>
            </p:extLst>
          </p:nvPr>
        </p:nvGraphicFramePr>
        <p:xfrm>
          <a:off x="1665288" y="2414588"/>
          <a:ext cx="5813425" cy="2825965"/>
        </p:xfrm>
        <a:graphic>
          <a:graphicData uri="http://schemas.openxmlformats.org/drawingml/2006/table">
            <a:tbl>
              <a:tblPr/>
              <a:tblGrid>
                <a:gridCol w="1360487"/>
                <a:gridCol w="4452938"/>
              </a:tblGrid>
              <a:tr h="1828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ZŠ Třeboň, Sokolská 296, 379 01 Třeboň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Mgr. Petra Hejlová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Číslo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VY_32_Inovace_3359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Název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Zdravé zuby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Téma hodiny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Zdravé zuby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Přírodověda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Ročník/y/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3.B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4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Materiál obsahuje popis stavby zubu, jejich druhů a základních hygienických návyků.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b="0" i="0" u="none" strike="noStrike" kern="1200" baseline="0" dirty="0" smtClean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Žák uplatňuje základní hygienické, režimové a jiné zdravotně preventivní návyky.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Prezentace  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/>
          <a:lstStyle/>
          <a:p>
            <a:r>
              <a:rPr lang="cs-CZ" b="1" dirty="0" smtClean="0"/>
              <a:t>Zdravé zuby</a:t>
            </a:r>
            <a:endParaRPr lang="cs-CZ" b="1" dirty="0"/>
          </a:p>
        </p:txBody>
      </p:sp>
      <p:pic>
        <p:nvPicPr>
          <p:cNvPr id="1027" name="Picture 3" descr="C:\Users\phejlova\AppData\Local\Microsoft\Windows\Temporary Internet Files\Content.IE5\FEGV2ZMF\MC900441807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665740"/>
            <a:ext cx="1587624" cy="1587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phejlova\AppData\Local\Microsoft\Windows\Temporary Internet Files\Content.IE5\NC8O29UC\MP90043101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726480"/>
            <a:ext cx="1699338" cy="169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phejlova\AppData\Local\Microsoft\Windows\Temporary Internet Files\Content.IE5\087AAKC6\MC90042449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4579" y="4717150"/>
            <a:ext cx="1391468" cy="146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50670" y="1916832"/>
            <a:ext cx="13163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Špičák</a:t>
            </a:r>
            <a:endParaRPr lang="cs-CZ" sz="2400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851920" y="1891012"/>
            <a:ext cx="12266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Řezák</a:t>
            </a:r>
            <a:endParaRPr lang="cs-CZ" sz="2400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588224" y="1891013"/>
            <a:ext cx="15584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Stolička</a:t>
            </a:r>
            <a:endParaRPr lang="cs-CZ" sz="2400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778983" y="2469415"/>
            <a:ext cx="144623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Jsou ostré.</a:t>
            </a:r>
            <a:endParaRPr lang="cs-CZ" sz="1600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080074" y="3054190"/>
            <a:ext cx="284404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Jsou v přední části úst.</a:t>
            </a:r>
            <a:endParaRPr lang="cs-CZ" sz="1600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24867" y="3676501"/>
            <a:ext cx="27679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Slouží k utržení potravy.</a:t>
            </a:r>
            <a:endParaRPr lang="cs-CZ" sz="1600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48723" y="2515581"/>
            <a:ext cx="2520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Jsou mezi řezáky a třenovými zuby.</a:t>
            </a:r>
            <a:endParaRPr lang="cs-CZ" sz="1600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3028661" y="3676501"/>
            <a:ext cx="27679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Slouží k uchopení a krájení potravy.</a:t>
            </a:r>
            <a:endParaRPr lang="cs-CZ" sz="1600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317798" y="2514246"/>
            <a:ext cx="20992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Menší stoličky nazýváme zuby třenové.</a:t>
            </a:r>
            <a:endParaRPr lang="cs-CZ" sz="1600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5983448" y="3959543"/>
            <a:ext cx="27679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Slouží k drcení (rozmělnění) potravy.</a:t>
            </a:r>
            <a:endParaRPr lang="cs-CZ" sz="1600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007135" y="3507224"/>
            <a:ext cx="27206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Jsou v zadní části úst.</a:t>
            </a:r>
            <a:endParaRPr lang="cs-CZ" sz="1600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82837" y="3245176"/>
            <a:ext cx="28055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Nejvýraznější u šelem.</a:t>
            </a:r>
            <a:endParaRPr lang="cs-CZ" sz="1600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807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8" grpId="0"/>
      <p:bldP spid="11" grpId="0"/>
      <p:bldP spid="20" grpId="0"/>
      <p:bldP spid="12" grpId="0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DUM\DUMy moje\ICT\Pří 2\496px-Tooth_Section_numbered.sv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344847"/>
            <a:ext cx="4104456" cy="4965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860032" y="1344848"/>
            <a:ext cx="3672408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Lidský </a:t>
            </a:r>
            <a:r>
              <a:rPr lang="cs-CZ" sz="2000" b="1" dirty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zub </a:t>
            </a:r>
            <a:r>
              <a:rPr lang="cs-CZ" sz="2000" b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– stolička</a:t>
            </a:r>
          </a:p>
          <a:p>
            <a:r>
              <a:rPr lang="cs-CZ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/>
            </a:r>
            <a:br>
              <a:rPr lang="cs-CZ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cs-CZ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A </a:t>
            </a:r>
            <a:r>
              <a:rPr lang="cs-CZ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- korunka</a:t>
            </a:r>
            <a:br>
              <a:rPr lang="cs-CZ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cs-CZ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B </a:t>
            </a:r>
            <a:r>
              <a:rPr lang="cs-CZ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– kořen</a:t>
            </a:r>
          </a:p>
          <a:p>
            <a:r>
              <a:rPr lang="cs-CZ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/>
            </a:r>
            <a:br>
              <a:rPr lang="cs-CZ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cs-CZ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1.- zubní sklovina</a:t>
            </a:r>
            <a:br>
              <a:rPr lang="cs-CZ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cs-CZ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2.- zubovina</a:t>
            </a:r>
            <a:br>
              <a:rPr lang="cs-CZ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cs-CZ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3.- zubní dřeň</a:t>
            </a:r>
            <a:br>
              <a:rPr lang="cs-CZ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cs-CZ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4.- dáseň</a:t>
            </a:r>
            <a:br>
              <a:rPr lang="cs-CZ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cs-CZ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5.- zubní cement</a:t>
            </a:r>
            <a:br>
              <a:rPr lang="cs-CZ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cs-CZ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6.- čelistní kost</a:t>
            </a:r>
            <a:br>
              <a:rPr lang="cs-CZ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cs-CZ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7.- céva</a:t>
            </a:r>
            <a:br>
              <a:rPr lang="cs-CZ" sz="2000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cs-CZ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8.- nerv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2483768" y="260648"/>
            <a:ext cx="530465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Verdana" pitchFamily="34" charset="0"/>
                <a:cs typeface="Verdana" pitchFamily="34" charset="0"/>
              </a:rPr>
              <a:t>Znáš stavbu svých zubů?</a:t>
            </a:r>
            <a:endParaRPr lang="cs-CZ" sz="32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9179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998183" y="260647"/>
            <a:ext cx="52934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Verdana" pitchFamily="34" charset="0"/>
                <a:cs typeface="Verdana" pitchFamily="34" charset="0"/>
              </a:rPr>
              <a:t>Jaké druhy chrupu znáš?</a:t>
            </a:r>
            <a:endParaRPr lang="cs-CZ" sz="32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Verdana" pitchFamily="34" charset="0"/>
              <a:cs typeface="Verdana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39552" y="1562308"/>
            <a:ext cx="45336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Dočasný (mléčný) chrup: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2050" name="Picture 2" descr="C:\Users\phejlova\AppData\Local\Microsoft\Windows\Temporary Internet Files\Content.IE5\NGCPDWDZ\MC90023298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3405" y="553034"/>
            <a:ext cx="1393335" cy="2227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539552" y="2197670"/>
            <a:ext cx="70952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- chrup ve věku šesti měsíců až šesti let</a:t>
            </a:r>
            <a:endParaRPr lang="cs-CZ" sz="2400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39552" y="2994789"/>
            <a:ext cx="28584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Smíšený chrup: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50763" y="4509119"/>
            <a:ext cx="33313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Úplný stálý chrup: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16649" y="3645024"/>
            <a:ext cx="85892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- chrup obsahující dočasné (mléčné) i stálé zuby</a:t>
            </a:r>
            <a:endParaRPr lang="cs-CZ" sz="2400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52367" y="5199583"/>
            <a:ext cx="47243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- chrup dospělého člověka</a:t>
            </a:r>
            <a:endParaRPr lang="cs-CZ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2" name="Picture 5" descr="C:\Users\phejlova\AppData\Local\Microsoft\Windows\Temporary Internet Files\Content.IE5\XRJ5EBKO\MP90040965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6734" y="4531100"/>
            <a:ext cx="3203848" cy="2137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9394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C:\Users\phejlova\AppData\Local\Microsoft\Windows\Temporary Internet Files\Content.IE5\087AAKC6\MP90040670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9947" y="2852936"/>
            <a:ext cx="3550617" cy="2366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:\Users\phejlova\AppData\Local\Microsoft\Windows\Temporary Internet Files\Content.IE5\8S0I3WQ4\MC900441808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0682" y="4132336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phejlova\AppData\Local\Microsoft\Windows\Temporary Internet Files\Content.IE5\U6P4MID1\MC90044055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474" y="1388102"/>
            <a:ext cx="16129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795474" y="347666"/>
            <a:ext cx="75216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Verdana" pitchFamily="34" charset="0"/>
                <a:cs typeface="Verdana" pitchFamily="34" charset="0"/>
              </a:rPr>
              <a:t>Víš jak bys měl pečovat o své zuby?</a:t>
            </a:r>
            <a:endParaRPr lang="cs-CZ" sz="32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027" name="Picture 3" descr="C:\Users\phejlova\AppData\Local\Microsoft\Windows\Temporary Internet Files\Content.IE5\NGCPDWDZ\MC90041323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564" y="966767"/>
            <a:ext cx="2643436" cy="2671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hejlova\AppData\Local\Microsoft\Windows\Temporary Internet Files\Content.IE5\GVH7EKWZ\MC90044056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711" y="4516875"/>
            <a:ext cx="17653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9" name="Přímá spojnice 8"/>
          <p:cNvCxnSpPr/>
          <p:nvPr/>
        </p:nvCxnSpPr>
        <p:spPr>
          <a:xfrm>
            <a:off x="6156176" y="1268760"/>
            <a:ext cx="2808312" cy="223224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 flipV="1">
            <a:off x="6660232" y="836712"/>
            <a:ext cx="2232248" cy="280152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48485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908720"/>
            <a:ext cx="80586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Jak dlouho si máš správně čistit zuby?</a:t>
            </a:r>
            <a:endParaRPr lang="cs-CZ" sz="32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987824" y="1588150"/>
            <a:ext cx="30460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Odpověď najdeš v křížovce.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6022505"/>
              </p:ext>
            </p:extLst>
          </p:nvPr>
        </p:nvGraphicFramePr>
        <p:xfrm>
          <a:off x="658408" y="2348880"/>
          <a:ext cx="7704857" cy="3834438"/>
        </p:xfrm>
        <a:graphic>
          <a:graphicData uri="http://schemas.openxmlformats.org/drawingml/2006/table">
            <a:tbl>
              <a:tblPr>
                <a:tableStyleId>{91EBBBCC-DAD2-459C-BE2E-F6DE35CF9A28}</a:tableStyleId>
              </a:tblPr>
              <a:tblGrid>
                <a:gridCol w="447957"/>
                <a:gridCol w="447957"/>
                <a:gridCol w="447957"/>
                <a:gridCol w="447957"/>
                <a:gridCol w="447957"/>
                <a:gridCol w="447957"/>
                <a:gridCol w="447957"/>
                <a:gridCol w="447957"/>
                <a:gridCol w="447957"/>
                <a:gridCol w="447957"/>
                <a:gridCol w="447957"/>
                <a:gridCol w="2777330"/>
              </a:tblGrid>
              <a:tr h="377577"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u="none" strike="noStrike" cap="none" spc="0" dirty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dáváme ji na kartáček</a:t>
                      </a:r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377577"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u="none" strike="noStrike" cap="none" spc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dolní část zubu v dásni</a:t>
                      </a:r>
                      <a:endParaRPr lang="cs-CZ" sz="1400" b="1" i="0" u="none" strike="noStrike" cap="none" spc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377577"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u="none" strike="noStrike" cap="none" spc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zadní zuby</a:t>
                      </a:r>
                      <a:endParaRPr lang="cs-CZ" sz="1400" b="1" i="0" u="none" strike="noStrike" cap="none" spc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377577"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cs-CZ" sz="1400" b="1" i="0" u="none" strike="noStrike" cap="none" spc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377577"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u="none" strike="noStrike" cap="none" spc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dětské zuby</a:t>
                      </a:r>
                      <a:endParaRPr lang="cs-CZ" sz="1400" b="1" i="0" u="none" strike="noStrike" cap="none" spc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377577"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u="none" strike="noStrike" cap="none" spc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výrazný zub (hlavně u šelem)</a:t>
                      </a:r>
                      <a:endParaRPr lang="cs-CZ" sz="1400" b="1" i="0" u="none" strike="noStrike" cap="none" spc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377577"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u="none" strike="noStrike" cap="none" spc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část zubu nad dásní</a:t>
                      </a:r>
                      <a:endParaRPr lang="cs-CZ" sz="1400" b="1" i="0" u="none" strike="noStrike" cap="none" spc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377577"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u="none" strike="noStrike" cap="none" spc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koušeme jimi potravu</a:t>
                      </a:r>
                      <a:endParaRPr lang="cs-CZ" sz="1400" b="1" i="0" u="none" strike="noStrike" cap="none" spc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377577"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u="none" strike="noStrike" cap="none" spc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dáváme na něj pastu</a:t>
                      </a:r>
                      <a:endParaRPr lang="cs-CZ" sz="1400" b="1" i="0" u="none" strike="noStrike" cap="none" spc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377577"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u="none" strike="noStrike" cap="none" spc="0" dirty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je v ústech spolu se zuby</a:t>
                      </a:r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71712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6752048"/>
              </p:ext>
            </p:extLst>
          </p:nvPr>
        </p:nvGraphicFramePr>
        <p:xfrm>
          <a:off x="2267744" y="1988840"/>
          <a:ext cx="4479570" cy="3775770"/>
        </p:xfrm>
        <a:graphic>
          <a:graphicData uri="http://schemas.openxmlformats.org/drawingml/2006/table">
            <a:tbl>
              <a:tblPr>
                <a:tableStyleId>{91EBBBCC-DAD2-459C-BE2E-F6DE35CF9A28}</a:tableStyleId>
              </a:tblPr>
              <a:tblGrid>
                <a:gridCol w="447957"/>
                <a:gridCol w="447957"/>
                <a:gridCol w="447957"/>
                <a:gridCol w="447957"/>
                <a:gridCol w="447957"/>
                <a:gridCol w="447957"/>
                <a:gridCol w="447957"/>
                <a:gridCol w="447957"/>
                <a:gridCol w="447957"/>
                <a:gridCol w="447957"/>
              </a:tblGrid>
              <a:tr h="377577"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u="none" strike="noStrike" cap="none" spc="0" dirty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P</a:t>
                      </a:r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u="none" strike="noStrike" cap="none" spc="0" dirty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A</a:t>
                      </a:r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u="none" strike="noStrike" cap="none" spc="0" dirty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S</a:t>
                      </a:r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u="none" strike="noStrike" cap="none" spc="0" dirty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T</a:t>
                      </a:r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u="none" strike="noStrike" cap="none" spc="0" dirty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A</a:t>
                      </a:r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377577"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u="none" strike="noStrike" cap="none" spc="0" dirty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K</a:t>
                      </a:r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u="none" strike="noStrike" cap="none" spc="0" dirty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O</a:t>
                      </a:r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u="none" strike="noStrike" cap="none" spc="0" dirty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Ř</a:t>
                      </a:r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u="none" strike="noStrike" cap="none" spc="0" dirty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E</a:t>
                      </a:r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u="none" strike="noStrike" cap="none" spc="0" dirty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N</a:t>
                      </a:r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377577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u="none" strike="noStrike" cap="none" spc="0" dirty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S</a:t>
                      </a:r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u="none" strike="noStrike" cap="none" spc="0" dirty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T</a:t>
                      </a:r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u="none" strike="noStrike" cap="none" spc="0" dirty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O</a:t>
                      </a:r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u="none" strike="noStrike" cap="none" spc="0" dirty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L</a:t>
                      </a:r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u="none" strike="noStrike" cap="none" spc="0" dirty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I</a:t>
                      </a:r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u="none" strike="noStrike" cap="none" spc="0" dirty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Č</a:t>
                      </a:r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u="none" strike="noStrike" cap="none" spc="0" dirty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K</a:t>
                      </a:r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u="none" strike="noStrike" cap="none" spc="0" dirty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Y</a:t>
                      </a:r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377577"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u="none" strike="noStrike" cap="none" spc="0" dirty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 </a:t>
                      </a:r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7577"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u="none" strike="noStrike" cap="none" spc="0" dirty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M</a:t>
                      </a:r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u="none" strike="noStrike" cap="none" spc="0" dirty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L</a:t>
                      </a:r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u="none" strike="noStrike" cap="none" spc="0" dirty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É</a:t>
                      </a:r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u="none" strike="noStrike" cap="none" spc="0" dirty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Č</a:t>
                      </a:r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u="none" strike="noStrike" cap="none" spc="0" dirty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N</a:t>
                      </a:r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u="none" strike="noStrike" cap="none" spc="0" dirty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É</a:t>
                      </a:r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7577"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u="none" strike="noStrike" cap="none" spc="0" dirty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Š</a:t>
                      </a:r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u="none" strike="noStrike" cap="none" spc="0" dirty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P</a:t>
                      </a:r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u="none" strike="noStrike" cap="none" spc="0" dirty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I</a:t>
                      </a:r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u="none" strike="noStrike" cap="none" spc="0" dirty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Č</a:t>
                      </a:r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u="none" strike="noStrike" cap="none" spc="0" dirty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Á</a:t>
                      </a:r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u="none" strike="noStrike" cap="none" spc="0" dirty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K</a:t>
                      </a:r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77577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u="none" strike="noStrike" cap="none" spc="0" dirty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K</a:t>
                      </a:r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u="none" strike="noStrike" cap="none" spc="0" dirty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O</a:t>
                      </a:r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u="none" strike="noStrike" cap="none" spc="0" dirty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R</a:t>
                      </a:r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u="none" strike="noStrike" cap="none" spc="0" dirty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U</a:t>
                      </a:r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u="none" strike="noStrike" cap="none" spc="0" dirty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N</a:t>
                      </a:r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u="none" strike="noStrike" cap="none" spc="0" dirty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K</a:t>
                      </a:r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u="none" strike="noStrike" cap="none" spc="0" dirty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A</a:t>
                      </a:r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377577"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u="none" strike="noStrike" cap="none" spc="0" dirty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Z</a:t>
                      </a:r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u="none" strike="noStrike" cap="none" spc="0" dirty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U</a:t>
                      </a:r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u="none" strike="noStrike" cap="none" spc="0" dirty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B</a:t>
                      </a:r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u="none" strike="noStrike" cap="none" spc="0" dirty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Y</a:t>
                      </a:r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377577"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u="none" strike="noStrike" cap="none" spc="0" dirty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K</a:t>
                      </a:r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u="none" strike="noStrike" cap="none" spc="0" dirty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A</a:t>
                      </a:r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u="none" strike="noStrike" cap="none" spc="0" dirty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R</a:t>
                      </a:r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u="none" strike="noStrike" cap="none" spc="0" dirty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T</a:t>
                      </a:r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u="none" strike="noStrike" cap="none" spc="0" dirty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Á</a:t>
                      </a:r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u="none" strike="noStrike" cap="none" spc="0" dirty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Č</a:t>
                      </a:r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u="none" strike="noStrike" cap="none" spc="0" dirty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E</a:t>
                      </a:r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u="none" strike="noStrike" cap="none" spc="0" dirty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K</a:t>
                      </a:r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77577"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u="none" strike="noStrike" cap="none" spc="0" dirty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J</a:t>
                      </a:r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u="none" strike="noStrike" cap="none" spc="0" dirty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A</a:t>
                      </a:r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u="none" strike="noStrike" cap="none" spc="0" dirty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Z</a:t>
                      </a:r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u="none" strike="noStrike" cap="none" spc="0" dirty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Y</a:t>
                      </a:r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u="none" strike="noStrike" cap="none" spc="0" dirty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K</a:t>
                      </a:r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400" b="1" i="0" u="none" strike="noStrike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2915816" y="810356"/>
            <a:ext cx="30097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7030A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Řešení křížovky</a:t>
            </a:r>
            <a:endParaRPr lang="cs-CZ" sz="2800" dirty="0">
              <a:solidFill>
                <a:srgbClr val="7030A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5557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1331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>
                <a:hlinkClick r:id="rId2"/>
              </a:rPr>
              <a:t>www.office.microsoft.com</a:t>
            </a:r>
            <a:endParaRPr lang="cs-CZ" dirty="0" smtClean="0"/>
          </a:p>
          <a:p>
            <a:pPr eaLnBrk="1" hangingPunct="1">
              <a:defRPr/>
            </a:pPr>
            <a:r>
              <a:rPr lang="cs-CZ" dirty="0" smtClean="0"/>
              <a:t>Archiv autora</a:t>
            </a:r>
            <a:endParaRPr lang="cs-CZ" dirty="0" smtClean="0"/>
          </a:p>
          <a:p>
            <a:pPr marL="0" indent="0" eaLnBrk="1" hangingPunct="1">
              <a:buFont typeface="Wingdings" pitchFamily="2" charset="2"/>
              <a:buNone/>
              <a:defRPr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uckyTie">
  <a:themeElements>
    <a:clrScheme name="Lucky Tie">
      <a:dk1>
        <a:sysClr val="windowText" lastClr="000000"/>
      </a:dk1>
      <a:lt1>
        <a:sysClr val="window" lastClr="FFFFFF"/>
      </a:lt1>
      <a:dk2>
        <a:srgbClr val="C80000"/>
      </a:dk2>
      <a:lt2>
        <a:srgbClr val="FFECEC"/>
      </a:lt2>
      <a:accent1>
        <a:srgbClr val="C93131"/>
      </a:accent1>
      <a:accent2>
        <a:srgbClr val="F58C5D"/>
      </a:accent2>
      <a:accent3>
        <a:srgbClr val="EABC33"/>
      </a:accent3>
      <a:accent4>
        <a:srgbClr val="698F9B"/>
      </a:accent4>
      <a:accent5>
        <a:srgbClr val="825397"/>
      </a:accent5>
      <a:accent6>
        <a:srgbClr val="814359"/>
      </a:accent6>
      <a:hlink>
        <a:srgbClr val="03AEC5"/>
      </a:hlink>
      <a:folHlink>
        <a:srgbClr val="8D9B07"/>
      </a:folHlink>
    </a:clrScheme>
    <a:fontScheme name="Lucky Tie">
      <a:majorFont>
        <a:latin typeface="Tahoma"/>
        <a:ea typeface=""/>
        <a:cs typeface=""/>
        <a:font script="Cyrl" typeface="Tahoma"/>
        <a:font script="Grek" typeface="Tahoma"/>
        <a:font script="Jpan" typeface="ＭＳ Ｐ明朝"/>
        <a:font script="Hang" typeface="굴림"/>
        <a:font script="Hans" typeface="黑体"/>
        <a:font script="Hant" typeface="新細明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Franklin Gothic Book"/>
        <a:ea typeface=""/>
        <a:cs typeface=""/>
        <a:font script="Cyrl" typeface="Arial"/>
        <a:font script="Grek"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ucky Tie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hueMod val="100000"/>
                <a:satMod val="90000"/>
              </a:schemeClr>
            </a:gs>
            <a:gs pos="50000">
              <a:schemeClr val="phClr">
                <a:tint val="5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50000"/>
                <a:hueMod val="100000"/>
                <a:satMod val="90000"/>
              </a:schemeClr>
            </a:gs>
          </a:gsLst>
          <a:lin ang="1800000" scaled="1"/>
        </a:gradFill>
        <a:solidFill>
          <a:schemeClr val="phClr">
            <a:tint val="100000"/>
            <a:shade val="100000"/>
            <a:hueMod val="100000"/>
            <a:satMod val="100000"/>
          </a:schemeClr>
        </a:solidFill>
      </a:fillStyleLst>
      <a:lnStyleLst>
        <a:ln w="20000" cap="flat" cmpd="sng" algn="ctr">
          <a:solidFill>
            <a:schemeClr val="phClr"/>
          </a:solidFill>
          <a:prstDash val="solid"/>
        </a:ln>
        <a:ln w="30000" cap="flat" cmpd="sng" algn="ctr">
          <a:solidFill>
            <a:schemeClr val="phClr"/>
          </a:solidFill>
          <a:prstDash val="solid"/>
        </a:ln>
        <a:ln w="400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glow rad="12700">
              <a:schemeClr val="phClr">
                <a:tint val="100000"/>
                <a:shade val="100000"/>
                <a:alpha val="50196"/>
                <a:hueMod val="100000"/>
                <a:satMod val="100000"/>
              </a:schemeClr>
            </a:glow>
          </a:effectLst>
        </a:effectStyle>
        <a:effectStyle>
          <a:effectLst>
            <a:innerShdw blurRad="25400" dist="38100" dir="2700000">
              <a:schemeClr val="phClr">
                <a:tint val="90000"/>
                <a:shade val="100000"/>
                <a:hueMod val="100000"/>
                <a:satMod val="100000"/>
              </a:schemeClr>
            </a:innerShdw>
          </a:effectLst>
        </a:effectStyle>
        <a:effectStyle>
          <a:effectLst>
            <a:innerShdw blurRad="25400" dist="38100" dir="2700000">
              <a:schemeClr val="phClr">
                <a:tint val="100000"/>
                <a:shade val="50000"/>
                <a:hueMod val="100000"/>
                <a:satMod val="100000"/>
              </a:schemeClr>
            </a:innerShdw>
          </a:effectLst>
          <a:scene3d>
            <a:camera prst="orthographicFront"/>
            <a:lightRig rig="soft" dir="t"/>
          </a:scene3d>
          <a:sp3d extrusionH="76200" prstMaterial="matte">
            <a:bevelT h="50800"/>
            <a:bevelB w="0" h="0"/>
            <a:extrusionClr>
              <a:schemeClr val="accent3">
                <a:tint val="40000"/>
              </a:schemeClr>
            </a:extrusionClr>
          </a:sp3d>
        </a:effectStyle>
      </a:effectStyleLst>
      <a:bgFillStyleLst>
        <a:gradFill rotWithShape="1">
          <a:gsLst>
            <a:gs pos="0">
              <a:schemeClr val="phClr">
                <a:tint val="100000"/>
                <a:shade val="50000"/>
                <a:hueMod val="100000"/>
                <a:satMod val="100000"/>
              </a:schemeClr>
            </a:gs>
            <a:gs pos="40000">
              <a:schemeClr val="phClr">
                <a:tint val="85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50000"/>
                <a:hueMod val="100000"/>
                <a:satMod val="100000"/>
              </a:schemeClr>
            </a:gs>
          </a:gsLst>
          <a:lin ang="2700000" scaled="1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60000"/>
                <a:hueMod val="100000"/>
                <a:satMod val="100000"/>
              </a:schemeClr>
              <a:schemeClr val="phClr">
                <a:tint val="70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  <a:blipFill>
          <a:blip xmlns:r="http://schemas.openxmlformats.org/officeDocument/2006/relationships" r:embed="rId2">
            <a:duotone>
              <a:schemeClr val="phClr">
                <a:tint val="100000"/>
                <a:shade val="60000"/>
                <a:hueMod val="100000"/>
                <a:satMod val="100000"/>
              </a:schemeClr>
              <a:schemeClr val="phClr">
                <a:tint val="70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TC010219413[[fn=Motiv vzorku kravaty]]</Template>
  <TotalTime>434</TotalTime>
  <Words>288</Words>
  <Application>Microsoft Office PowerPoint</Application>
  <PresentationFormat>Předvádění na obrazovce (4:3)</PresentationFormat>
  <Paragraphs>116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LuckyTie</vt:lpstr>
      <vt:lpstr>Prezentace aplikace PowerPoint</vt:lpstr>
      <vt:lpstr>Zdravé zuby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učebního materiálu</dc:title>
  <dc:creator>Tereza Bížová</dc:creator>
  <dc:description>Dostupné z Metodického portálu www.rvp.cz, ISSN: 1802-4785, financovaného z ESF a státního rozpočtu ČR. Provozováno Výzkumným ústavem pedagogickým v Praze.</dc:description>
  <cp:lastModifiedBy>install</cp:lastModifiedBy>
  <cp:revision>65</cp:revision>
  <dcterms:created xsi:type="dcterms:W3CDTF">2010-10-19T08:27:42Z</dcterms:created>
  <dcterms:modified xsi:type="dcterms:W3CDTF">2012-04-11T12:22:55Z</dcterms:modified>
</cp:coreProperties>
</file>