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6" r:id="rId1"/>
  </p:sldMasterIdLst>
  <p:notesMasterIdLst>
    <p:notesMasterId r:id="rId9"/>
  </p:notesMasterIdLst>
  <p:sldIdLst>
    <p:sldId id="257" r:id="rId2"/>
    <p:sldId id="263" r:id="rId3"/>
    <p:sldId id="265" r:id="rId4"/>
    <p:sldId id="266" r:id="rId5"/>
    <p:sldId id="264" r:id="rId6"/>
    <p:sldId id="267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80" d="100"/>
          <a:sy n="80" d="100"/>
        </p:scale>
        <p:origin x="-864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4998DB4-3FCC-48DE-835B-5C398217FDA9}" type="datetimeFigureOut">
              <a:rPr lang="cs-CZ"/>
              <a:pPr>
                <a:defRPr/>
              </a:pPr>
              <a:t>10.4.2012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9368D7-D1EF-4112-8AC4-B901D54AF0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31564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B902F55-2CE4-4234-B306-5C3A93F2652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CD3B50-1A9C-4100-9C56-32DF3CCC3E2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ECA596-335C-4A5D-9271-696DCCA644B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67EA2D-123E-4030-AD92-F6A39DE1ADA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338982-686C-455F-983D-56B05020DC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071C77-59B7-4737-97BC-23CE9A12CF7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C07923-7FB0-4EEF-BCC7-C15DBDDEBA6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A31527-9C50-4C12-B70A-EDD3A35A159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29A039-66AD-44C0-96FC-DD952F3DF6D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68A5F0-CC0F-47EC-B2B1-1A30AE7CE48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585F8C-6ECD-47E0-960A-6E6EBD72D8B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ABD5F924-F76B-4969-BA1B-7BBE703EF25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3" r:id="rId7"/>
    <p:sldLayoutId id="2147484034" r:id="rId8"/>
    <p:sldLayoutId id="2147484035" r:id="rId9"/>
    <p:sldLayoutId id="2147484036" r:id="rId10"/>
    <p:sldLayoutId id="214748403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Muscles_anterior_labeled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711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398700"/>
              </p:ext>
            </p:extLst>
          </p:nvPr>
        </p:nvGraphicFramePr>
        <p:xfrm>
          <a:off x="1665288" y="2414588"/>
          <a:ext cx="5813425" cy="282616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ZŠ Třeboň, Sokolská 296, 379 01 Třeboň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Mgr. Petra Hejlová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VY_32_Inovace_3366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Pohybová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soustava člověka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Člověk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- Svaly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Přírodověda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5.A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4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stručné informace o pohybové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soustavě člověka.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 závěru si žák ověří získané informace při doplňování vět.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vnímá charakteristické znaky člověka, využívá poznatků o lidském těle k vysvětlení základních funkcí dané orgánové soustavy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Pohybová soustava</a:t>
            </a:r>
            <a:endParaRPr lang="cs-CZ" u="sng" dirty="0"/>
          </a:p>
        </p:txBody>
      </p:sp>
      <p:sp>
        <p:nvSpPr>
          <p:cNvPr id="3" name="Obdélník 2"/>
          <p:cNvSpPr/>
          <p:nvPr/>
        </p:nvSpPr>
        <p:spPr>
          <a:xfrm>
            <a:off x="1321460" y="4908341"/>
            <a:ext cx="63113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Často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tvoří několik svalů větší komplexy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fungující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jako jeden 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sval. </a:t>
            </a:r>
            <a:endParaRPr lang="cs-CZ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21460" y="2060848"/>
            <a:ext cx="6264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cs-CZ" sz="28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Svalstvo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 člověka  je zodpovědné za </a:t>
            </a:r>
            <a:r>
              <a:rPr lang="cs-CZ" sz="28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aktivní pohyb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organismu nebo jeho částí.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312884" y="3645024"/>
            <a:ext cx="62646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Skládá se z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asi </a:t>
            </a:r>
            <a:r>
              <a:rPr lang="cs-CZ" sz="28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600 </a:t>
            </a:r>
            <a:r>
              <a:rPr lang="cs-CZ" sz="2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svalů</a:t>
            </a:r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 tvoří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30–50 % hmotnosti lidského těla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480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DUM\DUMy moje\516px-Muscles_anterior_labe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446" y="1525677"/>
            <a:ext cx="4063565" cy="471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827584" y="404664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Kosterní </a:t>
            </a:r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příčně pruhovaná svalovina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 umožňuje vůlí ovladatelný </a:t>
            </a:r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pohyb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843808" y="1621829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deltový sval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2092206"/>
            <a:ext cx="1800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velký prsní sval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52120" y="227687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dvojhlavý sval pažní (biceps)</a:t>
            </a:r>
            <a:endParaRPr lang="cs-CZ" dirty="0"/>
          </a:p>
        </p:txBody>
      </p:sp>
      <p:sp>
        <p:nvSpPr>
          <p:cNvPr id="7" name="Pravá složená závorka 6"/>
          <p:cNvSpPr/>
          <p:nvPr/>
        </p:nvSpPr>
        <p:spPr>
          <a:xfrm>
            <a:off x="5975073" y="3040555"/>
            <a:ext cx="180020" cy="4572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6264188" y="313186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svaly předloktí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07704" y="243579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přímý břišní sval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35698" y="2805126"/>
            <a:ext cx="187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šikmý břišní sval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7544" y="4756502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čtyřhlavý sval stehenní (kvadriceps)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00092" y="547658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holenní sval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59399" y="5216185"/>
            <a:ext cx="1440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lýtkový sval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319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3372071"/>
            <a:ext cx="72728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Hladké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svaly mimo jiné udržují nutné napětí </a:t>
            </a:r>
            <a:r>
              <a:rPr lang="cs-CZ" sz="28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stěn cév 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krevního i mízního oběhu a umožňují posun potravy </a:t>
            </a:r>
            <a:r>
              <a:rPr lang="cs-CZ" sz="28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trávicí soustavou.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043608" y="1124744"/>
            <a:ext cx="7128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V lidském těle se ale nachází i velké množství vůlí neovladatelných svalů, tvořených </a:t>
            </a:r>
            <a:r>
              <a:rPr lang="cs-CZ" sz="28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hladkou svalovinou</a:t>
            </a:r>
            <a:r>
              <a:rPr lang="cs-CZ" sz="2800" dirty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2805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836712"/>
            <a:ext cx="7128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Zvláštní typ svalového orgánu představuje srdce a jeho </a:t>
            </a:r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srdeční svalovina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1115616" y="2348880"/>
            <a:ext cx="7128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Srdce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je 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dutý svalový </a:t>
            </a: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orgán, 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který svými pravidelnými stahy </a:t>
            </a:r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zajišťuje oběh </a:t>
            </a:r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krve 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tělem, a tím i přenos dýchacích plynů, živin, odpadních látek a další funkce</a:t>
            </a: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38702" y="4563174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Průměrně srdce udělá </a:t>
            </a: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asi </a:t>
            </a:r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100 000 úderů každý den.</a:t>
            </a:r>
          </a:p>
        </p:txBody>
      </p:sp>
    </p:spTree>
    <p:extLst>
      <p:ext uri="{BB962C8B-B14F-4D97-AF65-F5344CB8AC3E}">
        <p14:creationId xmlns:p14="http://schemas.microsoft.com/office/powerpoint/2010/main" val="2568265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věty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916832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Verdana" pitchFamily="34" charset="0"/>
                <a:ea typeface="Verdana" pitchFamily="34" charset="0"/>
                <a:cs typeface="Verdana" pitchFamily="34" charset="0"/>
              </a:rPr>
              <a:t>Svalstvo </a:t>
            </a:r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člověka se skládá z asi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2636912"/>
            <a:ext cx="327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Tři druhy svaloviny  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24128" y="1916832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600 svalů.</a:t>
            </a:r>
            <a:endParaRPr lang="cs-CZ" sz="24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43908" y="2636911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 příčně pruhovaná</a:t>
            </a:r>
          </a:p>
          <a:p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 hladká</a:t>
            </a:r>
          </a:p>
          <a:p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 srdeční</a:t>
            </a:r>
            <a:endParaRPr lang="cs-CZ" sz="24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4365103"/>
            <a:ext cx="2484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Srdce zajištuje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67844" y="4365103"/>
            <a:ext cx="1980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oběh krve.</a:t>
            </a:r>
            <a:endParaRPr lang="cs-CZ" sz="24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5374957"/>
            <a:ext cx="4228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Srdce průměrně udělá asi</a:t>
            </a: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88024" y="5374957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100 000 úderů každý den.</a:t>
            </a:r>
          </a:p>
        </p:txBody>
      </p:sp>
    </p:spTree>
    <p:extLst>
      <p:ext uri="{BB962C8B-B14F-4D97-AF65-F5344CB8AC3E}">
        <p14:creationId xmlns:p14="http://schemas.microsoft.com/office/powerpoint/2010/main" val="73268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cs.wikipedia.org/wiki/Soubor:Muscles_anterior_labeled.png</a:t>
            </a:r>
            <a:endParaRPr lang="cs-CZ" dirty="0" smtClean="0"/>
          </a:p>
          <a:p>
            <a:pPr marL="0" indent="0"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347</TotalTime>
  <Words>266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Pohybová soustava</vt:lpstr>
      <vt:lpstr>Prezentace aplikace PowerPoint</vt:lpstr>
      <vt:lpstr>Prezentace aplikace PowerPoint</vt:lpstr>
      <vt:lpstr>Prezentace aplikace PowerPoint</vt:lpstr>
      <vt:lpstr>Doplň věty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install</cp:lastModifiedBy>
  <cp:revision>44</cp:revision>
  <dcterms:created xsi:type="dcterms:W3CDTF">2010-10-19T08:27:42Z</dcterms:created>
  <dcterms:modified xsi:type="dcterms:W3CDTF">2012-04-10T11:58:42Z</dcterms:modified>
</cp:coreProperties>
</file>