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10"/>
  </p:notesMasterIdLst>
  <p:sldIdLst>
    <p:sldId id="257" r:id="rId2"/>
    <p:sldId id="263" r:id="rId3"/>
    <p:sldId id="265" r:id="rId4"/>
    <p:sldId id="266" r:id="rId5"/>
    <p:sldId id="268" r:id="rId6"/>
    <p:sldId id="264" r:id="rId7"/>
    <p:sldId id="269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1080" y="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Digestive_system_diagram_cs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3724946"/>
              </p:ext>
            </p:extLst>
          </p:nvPr>
        </p:nvGraphicFramePr>
        <p:xfrm>
          <a:off x="1665288" y="2414588"/>
          <a:ext cx="5813425" cy="282616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VY_32_Inovace_3368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Trávicí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soustava člověka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Člověk –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trávicí soustava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stručné informace o lidské trávicí soustavě. V závěru si žák ověří získané informace při doplňování vět.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vnímá charakteristické znaky člověka, využívá poznatků o lidském těle k vysvětlení základních funkcí dané orgánové soustavy.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39552"/>
          </a:xfrm>
        </p:spPr>
        <p:txBody>
          <a:bodyPr/>
          <a:lstStyle/>
          <a:p>
            <a:r>
              <a:rPr lang="cs-CZ" u="sng" dirty="0" smtClean="0"/>
              <a:t>Trávicí soustava</a:t>
            </a:r>
            <a:endParaRPr lang="cs-CZ" u="sng" dirty="0"/>
          </a:p>
        </p:txBody>
      </p:sp>
      <p:sp>
        <p:nvSpPr>
          <p:cNvPr id="4" name="Obdélník 3"/>
          <p:cNvSpPr/>
          <p:nvPr/>
        </p:nvSpPr>
        <p:spPr>
          <a:xfrm>
            <a:off x="1331640" y="2132856"/>
            <a:ext cx="65527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Trávicí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soustava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 skládá z orgánů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, které se podílejí na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příjmu, zpracování a vylučování potravy.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31640" y="4797152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Cílem je získání živin z potravy, tedy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trávení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560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Trávicí 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soustava dlouhá téměř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8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metrů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skládá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 mnoha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částí.</a:t>
            </a:r>
            <a:endParaRPr lang="cs-CZ" sz="36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620671"/>
            <a:ext cx="7560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Dutina ústní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 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počátkem trávicí soustavy </a:t>
            </a:r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člověka a  skládá </a:t>
            </a:r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se ze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zubů, jazyka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slinných žláz.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59520" y="4653136"/>
            <a:ext cx="7560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Zuby se rozdělují na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řezáky, špičáky,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třenové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zuby </a:t>
            </a:r>
            <a:r>
              <a:rPr lang="cs-CZ" sz="36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36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stoličky.</a:t>
            </a:r>
            <a:endParaRPr lang="cs-CZ" sz="36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764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DUM\DUMy moje\ICT\Pří 2\496px-Tooth_Section_numbered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71857"/>
            <a:ext cx="4723810" cy="571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931327"/>
            <a:ext cx="3816424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Lidský </a:t>
            </a:r>
            <a:r>
              <a:rPr lang="cs-CZ" sz="2400" b="1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zub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– stolička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- korunka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B 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– kořen</a:t>
            </a: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/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1.- zubní sklovina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2.- zubovina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3.- zubní dřeň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4.- dáseň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5.- zubní cement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6.- čelistní kost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7.- céva</a:t>
            </a:r>
            <a:b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</a:b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8.- nerv</a:t>
            </a:r>
          </a:p>
        </p:txBody>
      </p:sp>
    </p:spTree>
    <p:extLst>
      <p:ext uri="{BB962C8B-B14F-4D97-AF65-F5344CB8AC3E}">
        <p14:creationId xmlns:p14="http://schemas.microsoft.com/office/powerpoint/2010/main" val="1812060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764704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Hltan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je společná část dýchací 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trávicí soustavy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611560" y="1228250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Jícen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je přibližně 25-32 centimetrů dlouhá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trubice, kterou prochází rozmělněná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potrava do žaludku.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5896" y="2348880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Žaludek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je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rozšířená část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objemu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 až 2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litry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 probíhá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v něm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mechanické i chemické trávení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17478" y="3179877"/>
            <a:ext cx="78488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Tenké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střevo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má průměr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3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centimetry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délku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až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3-6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metrů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Dochází zde ke konečnému natrávení potravy a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vstřebání většiny živin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93688" y="4380206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tlustém střevě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 zbylá potrava zahušťuje a vstřebávají se zde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zbytky </a:t>
            </a:r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vody, solí a vitamínů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8296" y="5286399"/>
            <a:ext cx="7786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Zbylý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odpad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odchází z těla konečníkem ve formě 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stolice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1845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4165" y="686611"/>
            <a:ext cx="4320480" cy="5978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00554" y="97143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slinné žlázy</a:t>
            </a:r>
            <a:endParaRPr lang="cs-CZ" dirty="0"/>
          </a:p>
        </p:txBody>
      </p:sp>
      <p:sp>
        <p:nvSpPr>
          <p:cNvPr id="5" name="Levá složená závorka 4"/>
          <p:cNvSpPr/>
          <p:nvPr/>
        </p:nvSpPr>
        <p:spPr>
          <a:xfrm rot="1819282">
            <a:off x="3461811" y="987284"/>
            <a:ext cx="432047" cy="59941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137754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hltan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13028" y="174687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jazyk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18606" y="223622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jícen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5004048" y="2420888"/>
            <a:ext cx="5400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5004048" y="2083883"/>
            <a:ext cx="456949" cy="3046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368631" y="2872206"/>
            <a:ext cx="20116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slinivka břišní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045603" y="3243159"/>
            <a:ext cx="456949" cy="30467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5232522" y="3547837"/>
            <a:ext cx="7076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940152" y="340268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žaludek</a:t>
            </a:r>
            <a:endParaRPr lang="cs-CZ" dirty="0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2915816" y="5373216"/>
            <a:ext cx="69690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2915816" y="5229200"/>
            <a:ext cx="69690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915816" y="5013176"/>
            <a:ext cx="57606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915816" y="4077072"/>
            <a:ext cx="4242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2483768" y="3533077"/>
            <a:ext cx="8562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1547664" y="3892406"/>
            <a:ext cx="1419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dvanáctník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068800" y="3157752"/>
            <a:ext cx="7096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játra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676492" y="3587350"/>
            <a:ext cx="974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žlučník</a:t>
            </a:r>
            <a:endParaRPr lang="cs-CZ" dirty="0"/>
          </a:p>
        </p:txBody>
      </p:sp>
      <p:cxnSp>
        <p:nvCxnSpPr>
          <p:cNvPr id="41" name="Přímá spojnice 40"/>
          <p:cNvCxnSpPr/>
          <p:nvPr/>
        </p:nvCxnSpPr>
        <p:spPr>
          <a:xfrm flipH="1">
            <a:off x="2651025" y="3772016"/>
            <a:ext cx="6890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5796136" y="519784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tenké střevo</a:t>
            </a:r>
            <a:endParaRPr lang="cs-CZ" dirty="0"/>
          </a:p>
        </p:txBody>
      </p:sp>
      <p:sp>
        <p:nvSpPr>
          <p:cNvPr id="43" name="Levá složená závorka 42"/>
          <p:cNvSpPr/>
          <p:nvPr/>
        </p:nvSpPr>
        <p:spPr>
          <a:xfrm>
            <a:off x="2623110" y="5000600"/>
            <a:ext cx="372429" cy="45720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043608" y="5090375"/>
            <a:ext cx="1607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tlusté střevo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180786" y="556717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slepé střevo</a:t>
            </a:r>
            <a:endParaRPr lang="cs-CZ" dirty="0"/>
          </a:p>
        </p:txBody>
      </p:sp>
      <p:cxnSp>
        <p:nvCxnSpPr>
          <p:cNvPr id="47" name="Přímá spojnice 46"/>
          <p:cNvCxnSpPr/>
          <p:nvPr/>
        </p:nvCxnSpPr>
        <p:spPr>
          <a:xfrm flipH="1">
            <a:off x="2591711" y="5705012"/>
            <a:ext cx="8408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957672" y="5936506"/>
            <a:ext cx="2516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červovitý přívěsek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3203848" y="5822206"/>
            <a:ext cx="473986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3440841" y="5942772"/>
            <a:ext cx="473986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nice 51"/>
          <p:cNvCxnSpPr/>
          <p:nvPr/>
        </p:nvCxnSpPr>
        <p:spPr>
          <a:xfrm flipH="1">
            <a:off x="2995539" y="6050806"/>
            <a:ext cx="1020076" cy="62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3127935" y="6131201"/>
            <a:ext cx="1266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konečník</a:t>
            </a:r>
            <a:endParaRPr lang="cs-CZ" dirty="0"/>
          </a:p>
        </p:txBody>
      </p:sp>
      <p:cxnSp>
        <p:nvCxnSpPr>
          <p:cNvPr id="55" name="Přímá spojnice 54"/>
          <p:cNvCxnSpPr/>
          <p:nvPr/>
        </p:nvCxnSpPr>
        <p:spPr>
          <a:xfrm flipH="1">
            <a:off x="2836970" y="1931544"/>
            <a:ext cx="10778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1403648" y="1714551"/>
            <a:ext cx="1412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dutina ústní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6957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13" grpId="0"/>
      <p:bldP spid="17" grpId="0"/>
      <p:bldP spid="37" grpId="0"/>
      <p:bldP spid="38" grpId="0"/>
      <p:bldP spid="39" grpId="0"/>
      <p:bldP spid="42" grpId="0"/>
      <p:bldP spid="44" grpId="0"/>
      <p:bldP spid="45" grpId="0"/>
      <p:bldP spid="48" grpId="0"/>
      <p:bldP spid="53" grpId="0"/>
      <p:bldP spid="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</p:spPr>
        <p:txBody>
          <a:bodyPr/>
          <a:lstStyle/>
          <a:p>
            <a:r>
              <a:rPr lang="cs-CZ" dirty="0" smtClean="0"/>
              <a:t>Doplň věty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8078" y="1570749"/>
            <a:ext cx="4527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Trávicí soustava se podílí na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42543" y="1570749"/>
            <a:ext cx="42219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příjmu, zpracování a vylučování potravy.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4670" y="2376594"/>
            <a:ext cx="40733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Dutina ústní se skládá ze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75200" y="2376593"/>
            <a:ext cx="46596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zubů, jazyka a slinných žláz.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4670" y="2973144"/>
            <a:ext cx="2561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Zuby se dělí na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01912" y="2973143"/>
            <a:ext cx="6418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řezáky, špičáky, třenové zuby a stoličky.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4670" y="3486199"/>
            <a:ext cx="4228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 jícnu putuje potrava do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10453" y="3469177"/>
            <a:ext cx="1494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žaludku.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4670" y="3947864"/>
            <a:ext cx="29787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žaludku probíhá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98702" y="3947864"/>
            <a:ext cx="5167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mechanické a chemické trávení.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4670" y="4479866"/>
            <a:ext cx="44873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tenkém střevě dochází ke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3350" y="4967331"/>
            <a:ext cx="43091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tlustém střevě dochází k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85384" y="4479865"/>
            <a:ext cx="4136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</a:t>
            </a: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střebávání většiny živin.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12687" y="4967331"/>
            <a:ext cx="4607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zahuštění a vstřebávání zbytků vody, solí a vitamínů.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3350" y="5862463"/>
            <a:ext cx="49725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Zbylý odpad odchází ve formě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65014" y="5862463"/>
            <a:ext cx="1279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stolice.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639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>
                <a:hlinkClick r:id="rId2"/>
              </a:rPr>
              <a:t>http://commons.wikimedia.org/wiki/File:Tooth_Section_numbered.svg</a:t>
            </a:r>
          </a:p>
          <a:p>
            <a:pPr>
              <a:defRPr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cs.wikipedia.org/wiki/Soubor:Digestive_system_diagram_cs.svg</a:t>
            </a: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398</TotalTime>
  <Words>364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Trávicí soustava</vt:lpstr>
      <vt:lpstr>Prezentace aplikace PowerPoint</vt:lpstr>
      <vt:lpstr>Prezentace aplikace PowerPoint</vt:lpstr>
      <vt:lpstr>Prezentace aplikace PowerPoint</vt:lpstr>
      <vt:lpstr>Prezentace aplikace PowerPoint</vt:lpstr>
      <vt:lpstr>Doplň věty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Učitel</cp:lastModifiedBy>
  <cp:revision>52</cp:revision>
  <dcterms:created xsi:type="dcterms:W3CDTF">2010-10-19T08:27:42Z</dcterms:created>
  <dcterms:modified xsi:type="dcterms:W3CDTF">2012-07-09T12:16:11Z</dcterms:modified>
</cp:coreProperties>
</file>