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0" r:id="rId2"/>
    <p:sldId id="269" r:id="rId3"/>
    <p:sldId id="267" r:id="rId4"/>
    <p:sldId id="266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55AB1-AA64-4E2A-8359-A24307FEEB61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41B1EC-F4B8-4EE0-8FE2-465BDD39397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1B1EC-F4B8-4EE0-8FE2-465BDD39397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0EFECBF-CED6-4EAB-A6B1-EF052DFBB154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A7CDEAD-31F6-4CD4-9615-05ED0FC5C5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K%C5%99%C3%AD%C5%BE" TargetMode="Externa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bitva+u+sudom%C4%9B%C5%99e&amp;hl=cs&amp;sa=X&amp;biw=1280&amp;bih=745&amp;tbm=isch&amp;prmd=imvns&amp;tbnid=QDAo6VjHIR8QAM:&amp;imgrefurl=http://cs.wikipedia.org/wiki/Pam%C3%A1tn%C3%ADk_Jana_%C5%BDi%C5%BEky_u_Sudom%C4%9B%C5%99e&amp;docid=uSyDuzD-ItgpsM&amp;imgurl=http://upload.wikimedia.org/wikipedia/commons/thumb/5/5a/%C5%BDi%C5%BEka_memorial,_Sudom%C4%9B%C5%99.jpg/220px-%C5%BDi%C5%BEka_memorial,_Sudom%C4%9B%C5%99.jpg&amp;w=220&amp;h=293&amp;ei=N9biT86ZLsjesgbNkeDBBg&amp;zoom=1&amp;iact=hc&amp;vpx=496&amp;vpy=261&amp;dur=3750&amp;hovh=234&amp;hovw=176&amp;tx=94&amp;ty=139&amp;sig=111731774764403610559&amp;page=2&amp;tbnh=173&amp;tbnw=121&amp;start=26&amp;ndsp=21&amp;ved=1t:429,r:7,s:26,i:177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5/57/Klassischer-Flegel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cs.wikipedia.org/wiki/Soubor:Fomfr_morning_star.jpg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am&#225;tn&#237;k_Jana_&#381;i&#382;ky_u_Sudom&#283;&#345;e" TargetMode="External"/><Relationship Id="rId13" Type="http://schemas.openxmlformats.org/officeDocument/2006/relationships/hyperlink" Target="http://rany-stredovek.ic.cz/10-vrcholny-stredovek-husitske-valky.php" TargetMode="External"/><Relationship Id="rId18" Type="http://schemas.openxmlformats.org/officeDocument/2006/relationships/hyperlink" Target="http://www.zplusz.cz/?kuse,14" TargetMode="External"/><Relationship Id="rId3" Type="http://schemas.openxmlformats.org/officeDocument/2006/relationships/hyperlink" Target="http://malotridka.ic.cz/pomucky/husite-a-husitske-valky-historicke-obrazky/" TargetMode="External"/><Relationship Id="rId7" Type="http://schemas.openxmlformats.org/officeDocument/2006/relationships/hyperlink" Target="http://history-if.blog.cz/1102/husitske-valky" TargetMode="External"/><Relationship Id="rId12" Type="http://schemas.openxmlformats.org/officeDocument/2006/relationships/hyperlink" Target="http://zstrebivlice.blog.cz/0602/referat-7-trida-na-prahu-husitske-doby" TargetMode="External"/><Relationship Id="rId17" Type="http://schemas.openxmlformats.org/officeDocument/2006/relationships/hyperlink" Target="http://simonak.eu/index.php?stranka=pages/h_k/8_14.htm" TargetMode="External"/><Relationship Id="rId2" Type="http://schemas.openxmlformats.org/officeDocument/2006/relationships/hyperlink" Target="http://www.zskunratice.cz/ucitele/predmety/dejepis/dejepis-7-rocnik/husitstvi-1423/" TargetMode="External"/><Relationship Id="rId16" Type="http://schemas.openxmlformats.org/officeDocument/2006/relationships/hyperlink" Target="http://cs.wikipedia.org/wiki/Krop&#225;&#269;_(zbra&#328;)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galerie-online.cz/Lubomir-Stejskal/Husite-a-krizaci-Lubomir-Stejskal.html" TargetMode="External"/><Relationship Id="rId11" Type="http://schemas.openxmlformats.org/officeDocument/2006/relationships/hyperlink" Target="http://www.cesbrod.cz/item/bitva-u-lipan" TargetMode="External"/><Relationship Id="rId5" Type="http://schemas.openxmlformats.org/officeDocument/2006/relationships/hyperlink" Target="http://www.turystyka.torun.pl/index.php?strona=214" TargetMode="External"/><Relationship Id="rId15" Type="http://schemas.openxmlformats.org/officeDocument/2006/relationships/hyperlink" Target="http://cs.wikipedia.org/wiki/&#344;emdih" TargetMode="External"/><Relationship Id="rId10" Type="http://schemas.openxmlformats.org/officeDocument/2006/relationships/hyperlink" Target="http://simonak.eu/index.php?stranka=pages/h_k/3_25.htm" TargetMode="External"/><Relationship Id="rId4" Type="http://schemas.openxmlformats.org/officeDocument/2006/relationships/hyperlink" Target="http://euportal.parlamentnilisty.cz/PrintArticle/5483-krizove-vypravy-uvedeno-na-pravou-miru.aspx" TargetMode="External"/><Relationship Id="rId9" Type="http://schemas.openxmlformats.org/officeDocument/2006/relationships/hyperlink" Target="http://www.jcnews.cz/husitske-osobnosti/" TargetMode="External"/><Relationship Id="rId14" Type="http://schemas.openxmlformats.org/officeDocument/2006/relationships/hyperlink" Target="http://www.husitstvi.cz/forum/viewtopic.php?t=144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None/>
            </a:pPr>
            <a:r>
              <a:rPr lang="cs-CZ" dirty="0" smtClean="0"/>
              <a:t>Název materiálu: VY_32_vlastivěda , sada  č. 1,  12</a:t>
            </a:r>
          </a:p>
          <a:p>
            <a:pPr>
              <a:buFont typeface="Wingdings" pitchFamily="2" charset="2"/>
              <a:buNone/>
            </a:pPr>
            <a:r>
              <a:rPr lang="cs-CZ" dirty="0" smtClean="0"/>
              <a:t>                            Hlavní události nejstarších Českých dějin -  HUSITÉ A JEJICH VÁLKY</a:t>
            </a:r>
          </a:p>
          <a:p>
            <a:r>
              <a:rPr lang="cs-CZ" dirty="0" smtClean="0"/>
              <a:t>Zařazení:             III/2   INOVACE  A  ZKVALITNĚNÍ VÝUKY      </a:t>
            </a:r>
            <a:r>
              <a:rPr lang="cs-CZ" smtClean="0"/>
              <a:t>PROSTŘEDNICTVÍM  </a:t>
            </a:r>
            <a:r>
              <a:rPr lang="cs-CZ" smtClean="0"/>
              <a:t>ICT</a:t>
            </a:r>
            <a:endParaRPr lang="cs-CZ" dirty="0" smtClean="0"/>
          </a:p>
          <a:p>
            <a:r>
              <a:rPr lang="cs-CZ" dirty="0" smtClean="0"/>
              <a:t> Autor, škola:        Mgr. Zapletalová Renata,  ZŠ </a:t>
            </a:r>
            <a:r>
              <a:rPr lang="cs-CZ" dirty="0" err="1" smtClean="0"/>
              <a:t>Hrubčice</a:t>
            </a:r>
            <a:r>
              <a:rPr lang="cs-CZ" dirty="0" smtClean="0"/>
              <a:t>, příspěvková organizace</a:t>
            </a:r>
            <a:endParaRPr lang="cs-CZ" sz="4800" dirty="0" smtClean="0"/>
          </a:p>
          <a:p>
            <a:r>
              <a:rPr lang="cs-CZ" dirty="0" smtClean="0"/>
              <a:t>Cílová skupina:    8 -10 let, vlastivěda</a:t>
            </a:r>
          </a:p>
          <a:p>
            <a:r>
              <a:rPr lang="cs-CZ" dirty="0" smtClean="0"/>
              <a:t>Druh učebního materiálu: Prezentace </a:t>
            </a:r>
          </a:p>
          <a:p>
            <a:r>
              <a:rPr lang="cs-CZ" dirty="0" smtClean="0"/>
              <a:t>Časová náročnost: 20 minut</a:t>
            </a:r>
          </a:p>
          <a:p>
            <a:r>
              <a:rPr lang="cs-CZ" sz="4800" dirty="0" smtClean="0"/>
              <a:t> </a:t>
            </a:r>
            <a:r>
              <a:rPr lang="cs-CZ" dirty="0" smtClean="0"/>
              <a:t>Metodický návod: Výukový materiál slouží k prezentaci probíraného učiva, ujasnění pojmů pomocí obrázků- křižáci, husitské bitvy, </a:t>
            </a:r>
            <a:r>
              <a:rPr lang="cs-CZ" dirty="0" err="1" smtClean="0"/>
              <a:t>řemdich</a:t>
            </a:r>
            <a:r>
              <a:rPr lang="cs-CZ" dirty="0" smtClean="0"/>
              <a:t>, houfnice, kuše, kropáč 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152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7200" dirty="0" smtClean="0"/>
              <a:t>HISTORIE - HUSITÉ A </a:t>
            </a:r>
            <a:br>
              <a:rPr lang="cs-CZ" sz="7200" dirty="0" smtClean="0"/>
            </a:br>
            <a:r>
              <a:rPr lang="cs-CZ" sz="7200" dirty="0" smtClean="0"/>
              <a:t>JEJICH VÁLKY</a:t>
            </a:r>
            <a:endParaRPr lang="cs-CZ" sz="7200" dirty="0"/>
          </a:p>
        </p:txBody>
      </p:sp>
      <p:pic>
        <p:nvPicPr>
          <p:cNvPr id="23558" name="Picture 6" descr="http://malotridka.ic.cz/gallery/historie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717032"/>
            <a:ext cx="3806542" cy="2659344"/>
          </a:xfrm>
          <a:prstGeom prst="rect">
            <a:avLst/>
          </a:prstGeom>
          <a:noFill/>
        </p:spPr>
      </p:pic>
      <p:pic>
        <p:nvPicPr>
          <p:cNvPr id="3074" name="Picture 2" descr="http://www.zskunratice.cz/files/content/1423/title_image/full_e0241f0e81_73705999_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717032"/>
            <a:ext cx="3528392" cy="280831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5292080" y="908720"/>
            <a:ext cx="3384376" cy="5328592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Účastníci před zahájením výpravy skládali slib a byli označeni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  <a:hlinkClick r:id="rId2" action="ppaction://hlinkfile" tooltip="Kříž"/>
              </a:rPr>
              <a:t>znamením kříže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, které si našívali na šaty, a proto se nazývali 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křižáci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. Byli dobrovolníky, měli za účast na výpravě přislíbeno odpuštění hříchů a požívali ochrany církve</a:t>
            </a:r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cs-CZ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il_fi" descr="http://euportal.parlamentnilisty.cz/images/topics/crusader.jpg"/>
          <p:cNvPicPr>
            <a:picLocks noGrp="1"/>
          </p:cNvPicPr>
          <p:nvPr>
            <p:ph type="pic" idx="1"/>
          </p:nvPr>
        </p:nvPicPr>
        <p:blipFill>
          <a:blip r:embed="rId3" cstate="print"/>
          <a:srcRect t="3797" b="3797"/>
          <a:stretch>
            <a:fillRect/>
          </a:stretch>
        </p:blipFill>
        <p:spPr bwMode="auto">
          <a:xfrm>
            <a:off x="457200" y="692696"/>
            <a:ext cx="4762872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332656"/>
            <a:ext cx="8147248" cy="576064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latin typeface="Arial Black" pitchFamily="34" charset="0"/>
                <a:cs typeface="Aharoni" pitchFamily="2" charset="-79"/>
              </a:rPr>
              <a:t>                KŘIŽÁCI</a:t>
            </a:r>
            <a:endParaRPr lang="cs-CZ" sz="4000" b="1" dirty="0"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5" name="il_fi" descr="http://www.turystyka.torun.pl/_upload/informacje/214_19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628800"/>
            <a:ext cx="309634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Zástupný symbol pro obsah 8" descr="http://www.galerie-online.cz/out/pictures/z1/husite_a_krizaci_lubomir_stejskal_z1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268760"/>
            <a:ext cx="4392369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88640"/>
            <a:ext cx="9505056" cy="1219200"/>
          </a:xfrm>
        </p:spPr>
        <p:txBody>
          <a:bodyPr>
            <a:noAutofit/>
          </a:bodyPr>
          <a:lstStyle/>
          <a:p>
            <a:r>
              <a:rPr lang="cs-CZ" sz="8600" b="1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HUSITSKÉ BITVY</a:t>
            </a:r>
            <a:endParaRPr lang="cs-CZ" sz="8600" b="1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39552" y="1412776"/>
            <a:ext cx="928903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000" b="1" u="sng" dirty="0" smtClean="0"/>
              <a:t>bitva u Sudoměře 25.03.1420</a:t>
            </a:r>
            <a:endParaRPr lang="cs-CZ" sz="5000" b="1" u="sng" dirty="0"/>
          </a:p>
        </p:txBody>
      </p:sp>
      <p:cxnSp>
        <p:nvCxnSpPr>
          <p:cNvPr id="28" name="Přímá spojovací čára 27"/>
          <p:cNvCxnSpPr/>
          <p:nvPr/>
        </p:nvCxnSpPr>
        <p:spPr>
          <a:xfrm>
            <a:off x="179512" y="1268760"/>
            <a:ext cx="89644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9" name="Elipsa 28"/>
          <p:cNvSpPr/>
          <p:nvPr/>
        </p:nvSpPr>
        <p:spPr>
          <a:xfrm>
            <a:off x="0" y="1556792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0" y="3429000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0" y="5157192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395536" y="2204864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První úspěšné střetnutí husitů s panským    vojskem.</a:t>
            </a:r>
            <a:endParaRPr lang="cs-CZ" sz="3600" dirty="0"/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0" y="3356992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7" name="Obdélník 36"/>
          <p:cNvSpPr/>
          <p:nvPr/>
        </p:nvSpPr>
        <p:spPr>
          <a:xfrm>
            <a:off x="539552" y="3356992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u="sng" dirty="0" smtClean="0"/>
              <a:t>bitva </a:t>
            </a:r>
            <a:r>
              <a:rPr lang="cs-CZ" sz="4400" b="1" u="sng" dirty="0" smtClean="0"/>
              <a:t>u Domažlic roku 1431</a:t>
            </a:r>
            <a:endParaRPr lang="cs-CZ" sz="4400" b="1" u="sng" dirty="0"/>
          </a:p>
        </p:txBody>
      </p:sp>
      <p:cxnSp>
        <p:nvCxnSpPr>
          <p:cNvPr id="39" name="Přímá spojovací čára 38"/>
          <p:cNvCxnSpPr/>
          <p:nvPr/>
        </p:nvCxnSpPr>
        <p:spPr>
          <a:xfrm>
            <a:off x="0" y="5085184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0" name="Obdélník 39"/>
          <p:cNvSpPr/>
          <p:nvPr/>
        </p:nvSpPr>
        <p:spPr>
          <a:xfrm>
            <a:off x="251520" y="4005064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Husité pod vedením Prokopa Holého zahnali křižáky na útěk hlasitým zpěvem.</a:t>
            </a:r>
            <a:endParaRPr lang="cs-CZ" sz="3600" dirty="0"/>
          </a:p>
        </p:txBody>
      </p:sp>
      <p:sp>
        <p:nvSpPr>
          <p:cNvPr id="41" name="Obdélník 40"/>
          <p:cNvSpPr/>
          <p:nvPr/>
        </p:nvSpPr>
        <p:spPr>
          <a:xfrm>
            <a:off x="611560" y="5013176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u="sng" dirty="0" smtClean="0"/>
              <a:t>bitva u Lipan 30.05.1434</a:t>
            </a:r>
            <a:endParaRPr lang="cs-CZ" sz="4800" b="1" u="sng" dirty="0"/>
          </a:p>
        </p:txBody>
      </p:sp>
      <p:sp>
        <p:nvSpPr>
          <p:cNvPr id="42" name="Obdélník 41"/>
          <p:cNvSpPr/>
          <p:nvPr/>
        </p:nvSpPr>
        <p:spPr>
          <a:xfrm>
            <a:off x="539552" y="5657671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Polní vojska táborů a sirotků byla poražena panskou jednotou.</a:t>
            </a:r>
            <a:endParaRPr lang="cs-CZ" sz="3600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70" decel="10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770" decel="100000"/>
                                        <p:tgtEl>
                                          <p:spTgt spid="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70" decel="100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770" decel="100000"/>
                                        <p:tgtEl>
                                          <p:spTgt spid="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6" grpId="0"/>
      <p:bldP spid="32" grpId="0"/>
      <p:bldP spid="37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764704"/>
            <a:ext cx="5364088" cy="6408712"/>
          </a:xfrm>
        </p:spPr>
        <p:txBody>
          <a:bodyPr>
            <a:normAutofit/>
          </a:bodyPr>
          <a:lstStyle/>
          <a:p>
            <a:r>
              <a:rPr lang="cs-CZ" sz="2200" b="1" dirty="0" smtClean="0"/>
              <a:t>Bitva u Sudoměře</a:t>
            </a:r>
            <a:r>
              <a:rPr lang="cs-CZ" sz="2200" dirty="0" smtClean="0"/>
              <a:t> bylo první významnější vojenské střetnutí husitských válek, ke kterému došlo v pondělí 25. března 1420 v rovinaté a rybníky pokryté krajině u jihočeské vsi Sudoměř, 11 km východně od Strakonic.</a:t>
            </a:r>
          </a:p>
          <a:p>
            <a:r>
              <a:rPr lang="cs-CZ" sz="2200" dirty="0" smtClean="0"/>
              <a:t>Husité byli pronásledováni královským vojskem a tak se zastavili na hrázi mezi napuštěným a vypuštěným rybníkem. Vojsko se k nim chtělo dostat přes vypuštěný rybník, ale v rybníku bylo bahno a vojákům v těžké zbroji se začala propadat země pod nohama. Pak už jen lehcí Husité dorazili vojáky svými zbraněmi. Královské vojsko utrpělo drtivou porážku, bitva byla drtivým vítězstvím husitů.</a:t>
            </a:r>
          </a:p>
          <a:p>
            <a:endParaRPr lang="cs-CZ" sz="2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14400" y="-243408"/>
            <a:ext cx="8229600" cy="1219200"/>
          </a:xfrm>
        </p:spPr>
        <p:txBody>
          <a:bodyPr>
            <a:normAutofit/>
          </a:bodyPr>
          <a:lstStyle/>
          <a:p>
            <a:r>
              <a:rPr lang="cs-CZ" sz="6000" b="1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BITVA U SUDOMĚŘE</a:t>
            </a:r>
            <a:endParaRPr lang="cs-CZ" sz="6000" b="1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79512" y="764704"/>
            <a:ext cx="87849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 flipH="1" flipV="1">
            <a:off x="2353444" y="3847356"/>
            <a:ext cx="60212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26" name="AutoShape 2" descr="data:image/jpg;base64,/9j/4AAQSkZJRgABAQAAAQABAAD/2wBDAAkGBwgHBgkIBwgKCgkLDRYPDQwMDRsUFRAWIB0iIiAdHx8kKDQsJCYxJx8fLT0tMTU3Ojo6Iys/RD84QzQ5Ojf/2wBDAQoKCg0MDRoPDxo3JR8lNzc3Nzc3Nzc3Nzc3Nzc3Nzc3Nzc3Nzc3Nzc3Nzc3Nzc3Nzc3Nzc3Nzc3Nzc3Nzc3Nzf/wAARCADAAJEDASIAAhEBAxEB/8QAHAAAAQUBAQEAAAAAAAAAAAAAAwABAgQFBgcI/8QAPRAAAgEDAwIEBAMGBAYDAQAAAQIDAAQREiExBUETIlFhBhRxgTKRoRUjQlKxwQeS0eEWM1NUk/AkJWKC/8QAGgEAAgMBAQAAAAAAAAAAAAAAAQMAAgQFBv/EACMRAAICAgIDAAMBAQAAAAAAAAABAhEDEhMhBDFBIjJRI2H/2gAMAwEAAhEDEQA/ALoWn00XTS016CjkAtNLTRdNLTQaID00tNF00tNAgLTS00XTU0gkkBMcbuByVUnH5VLoIDTS00XRS01CAtNLTRdNLTRogLTThaKFpaaBAWmn00ULS01KADSMu4VfxHaulsug2+hfGQMT3JrFs3aG4V1xt3rW/bEiLpHmzvSsik/RdGn+zbH/AKUf+WlWV+15f5RSpXHMNoxdNPpqeKlpraKBaaWmiaafTVQg9NNpo2nP9KQXIzyOKhAYTJ3G3NW4epta9NhkgmSMFDLIPFXYnttwRgDFc98W9RvemdMSXp0CNK8oQyOodYRjkqeSfw+31rkf+L/jCNcL1iRUzgRiIBR9sVz/AC596mrDibVnXdF6pN1CSaO6bVImSG9RnG/51rFdq4P4a+KZX6uV6nbRPNcHQ1xEgjbfH4gPKRkex+tegOAuQcDcYG4/Kn+LPaFMVlhqwWn2pBaMFyKcJWkWB00+KKVqOmgQgFpaaKEPYGlpqEIAYp6likRUIRpU+KVQg+mn01PFICrgIaaWPWiYpYxxsaqQpdRn+VtHmXAkUeTPGRuTjvgVkW11dTt4js8YkHkZ30s45GFHAxvUviPrC2XU4bOO2muJzEJAFjyFBY42yNe3bgZ3zXNdShu7a4WWOK5itZWBSJlMYTPK5J8vf0GK5PlZZOeqdG/DjjpbOmVruWFjcXDeDzpnRWY91YHuBjgjfb0rN6h0iK4QyxOWu8DLoc7++PXONvr2qrH1yyWFo4bVYSd8iUsWIx3OSRtsM9vetK261Y6fEvb2DgEpHqZwT6k4AO/FY5SlLtseopeil8FdNsjHN1W6tFeSGRUgbBYRnTk4HruN+1bi9SVJhFLkFX79huck7529KHb9YsI4JYbV1ky+XZQixkkD1wM4553A55rOlLW08XU4JvHdWwEjXJf1342HrWjm1SUev6IljbbbOtjyfx41YycZ9uDRNNUOk3N1dR6ngSMMcgNq49geO/IrTAOBnmuriltFMxyVMHpp1UAgnep4pwKYAtQXSRQmPwwSc7mqLAEk+vaiMoK81at7OF01TMR9Kr1Hsnsz8U2PSrVzAsZ8jal+vFB0+lWTTBQPFKiYpVCCAp8VILT6auBENNPjG9TAp8Y3qoTI61Zx3LQCVImXfIZch+DxnBGdyDmsy4SKOBFSONo5PJIfC/EeRgA7bjhRn3PFbXUEjadQyl3KMoUE7jI3wOeO/wBqx7sTEW5hja2jZiWcxOhRsHc4OK4XlO8zo6WBfgY88cPU4R4kF9cttomjto4U34XLDLZ9znesPqthd2N00U0Z1qMCPAIC+gK7H3weTXR3d51SJ45rGCSZWPhKrQhGD7ZbO5323ztRvB6vc2wXqCWMaatSRzMZWH9x9+aSmNMHo9ldyeGUvbFbhk1JbGfS+5xxjg+gOavw9Zlh6oydUxM9uhVZZU8MRng4Q5yPQDfmiS2Nk9qI5II7gIChcQCPDDvzkjP1FcsLy/ESrLcO0GCqgnJUegJ3FHpgpo7hfiE2pkf5qO6jCFlAVcN32xg+vJrY6N8Q2HV53trclZlTxApxh17kMNjgEHGxwa89PV4JLQQtGyiEZUsw1vg7YI/QGtL4BuLO16tO92qHEIEE0J1IqkkMSDjcgY+5rV4+aUXT9CcuOLVr2ej6aWKhBdQ3DgQLNJGRnx8J4f0yGJ/Sj4rqY8kZq0YXFpgwuaOmpsIDUQKkDpIIqzv4QnLZMF1Agn0FVniKLkjarHjScg49KE5Lc755oRUvpGA2pUXSPSlVgDYp8VPFPijYCAFLTnaiaaWM7UCGV1J5PGZEG/hAasqMEk43JAHHJ+wrLuIL1JGWMufAibxNcGC442Abcc747CtO98OTqwSYjSkS4DpqBLFsYHtgZz9qryz+DBetGpkaOILGsORjzb7ZIx3rgeQ/9WdPF+qMeVBbfMTLFJN0+PBb5RV8o1Lny4JIJ2J7EnJ9c6Mi5OYbWQxnEp+bkMejfG0SnLEFuSQMY4rUlsE1GWzit1jlJXwrmF9OyjP738S8nHm3yRjeqL2l9E5jkmhhDOCBaIeAMnLFSScYPBx60tDaKnVL2ztenvDLcpJdZP7jcBSdvMBgLjfkk9gKwYg0loEWNtLDkrqAA/LH0rqr3oViiz38sU0ko/eMudQJc92bc78kflWpZWFlY9LY/MMbiTTrlGMK/wDKByF99/7VZSSA0zzKK1DPobueMZPvn0xWrY9Av26LN1jpxdvl59LogOoLpUlgOSqlgMe5Izg1q/FdsRcrfRJGHlJDLq1rnfkiu5+DoLa3+H7cWV2tzHIzSGREKBXOxXSdxpxjH+taMMORiss9UecdPi6p1O91x9EnNyBj5m0tmhKtyGJwFzxua9e6eLiTpsDdSSNLwJiYRsGUsO+22/JHrRWLbeY5HqSaYk9ya3YsLx/TJOewMqATimxRDvTYrUmLIYpYogFLG/t60HKgA8UqLpHqKVDYhALThamBTgUbKkMUgozUwtOV2oWE4T42t5rXq0V0sr+BNbY0mVUCshxvn2f9DRehXDSdLuBb+ErjMZMTFlLEeY5/iGPStH4ytLG6No19afMhdWlFbB3xnBz7e/FZFpawW1s0EESRRQamJY6sEgnAxtn+3rXE8mt2dPD+iLl1K0sMTZ0xaVyh/E2wGd9+Tn07VQkvBKJII5JyrMkhEX7vDEA5751cn8qtSDTcWrmHxjBhTpgZjgHPP1PJxmoRpptBDpcTg5yNJ0qo4BGy4CnJ7cds1nTHUW7FmjubdHVlxkay5ZRt5s5oV1JdqGEVqsak5aNkyZM5x9h6+9PqjVC8YMwYkgoWOo7ZPBOOe9HuLZSrr4ZV3z+8khOlc49SOBUT7Icv1ko9q2mNIwFDDwpMDO5OfzFaX+GlzP8AOX1mGb5bwhLoA8qSZUZHoSCdu+nPaqV7b3XgxouCiF5XCICgTA3OONgfttzzs/4Z3C+H1O0RtQDpLGfUbofy8v8AmNbPGf5Iz5v0O0I4+lMRU8UsYBNdazAD05+tSWJmYKFOTwMVo9LWASeJMRqH4RWoGQSNIJATjAzjas8/IcXSQ2GNNW2YcNhcOjOItuAG2zW1aWcaRhZI42I5Omp/NRahllyPvQ/2lAHIy23fFZpzyTGxjCJZ+Wh/6af5aVB/aNt/P+lKl6zL3A5oCpBakBTgV07MJACnxUwtSC5IHrQbCkch19ln6y7eY+BGsABUsNTZZhyNJxp3rFuJpljlZRFFbpGw1G4KMmTvpC+v0zite9CSXM91OE0h3k3kJZQScAjvsABjNZ1zIw6foiEkUbBQXkhCltWwBB3+2Ca4mWe02dSEaikO8QNsUmmjIbDpH4jElgQB7Dvud6LaL4uNSKdYZRgZU/U444HG/v3LJC6Wzs0zSBkwI9IXfOxGf1+tZciT3c72VvcSyzONKmGPU7qCRueFAx2+tK9jC5fdTitVdWfVOuBmPMgBHAOBtjvgiuen6/f7ukdqoJ2KJ5gPQb5/PNacPTLRDInU+oJbshBECL4jrq3BJIwPtnmspulwXFzMvTJi0EHL3DqMMeOOc4JqyikBsyrm/uplPjzzlCqqwBxqA7fc4rqv8N53bqavM7NJI0yM7D8QZFZcf/1HxWJfdCvEiZhEZlG7GIHIHrjn0q98EsIeqWz52R0ZgrejAYx9zT8fTTFz7iz1nST2NPoI5Uge4qYXSd+RsfqKI0hIAbgcV1NmYKALzsafU2edqN+7PK1HVGOFqX/wIMnuKiSc781NsHioEVZFWLU3qaVNilRISAogjYrkCkqktgb/AEq0j6BgoQPUilzlRIxsHFaSyDIAUerVCeNrdWduFBOoe1XBOqrkKc/WqPW7nR0q8IU5aIpkkfxeXv8AWkPI+xigrOEtmjMLIkMS+JEgcqeQRkZO3O5JzjfaoBTr1oymb8WY7gkZ9QTt7A7nc0S6uwzr47hWby6R/AAcjbO3cc1Xku7a1hJYusMUYCnwsbMedhv+dclu2dFE7rRGwjZY5ToZlXztgkHbUN+2cDFBtrqS3le3sbBmiYKDGYWQsByXY7Bc9/tuao/NtdwtIRJb2pAbXJKQ7L30rkk59xjBrRtb3plrbNDBapqLJJI6jUZSQdwxJLbYGdu9FdALlh0uKeD/AOxuBdXXihVjaCQQIM/wqMjJGfxebvsKmOlpbW8sSXBhikcMY4LdV4PAycnPHtUV6vAXE0aSsVwAm22wzuMjGe4/Snmvoo8s9nPAsuGBWIED6f67UO2FFS6muYWmZ7tJFdtZRkGpsZO2rbUcYzkZxneuf6X1S7n6jJPdu8zw2zOmtQjZGOSdz9Ktm9DXAR43jWbcs6kErqOc+58uPTJ9KBFb2c85uGdRNIzP5ScHJIywbPbA57UyLoq+z1pG8RFkxjxFD49MjP8AenxmqHw5cm96FYTn8Rh0PgbalJU/0rSxXXhK4pmBruiHHFManIUjRnkOAozzWRP16xSeKKOZGLkEsSQFXVgn7VHkjH2DVmmRUDU9zv29t80xGeAfvTEypGlUtNKjZKDZaI5C6TVmKUNvMxbHrXndn/iJCRNJeW48MKDH4JOWOfwkt7f0rbtPi7pVzbwuZXWWSMMY1XVob+Q7/i7jjIrHyRl7GJNHard27LhtP5VgfGVzCnTIIrfmS4XZUzgKCxz6Djf6UrC+tupWsdxasSkqFwrDDBQcE45xnvWH8UXkAvYo5CzGBcEDfzNjbHfYKce9JzKKjaY3G25GPcwTsGLO/lXKqcIqgn+I/UE5PtWYkNjayfNGGHTGdaFC7lyeWJP6VK7hjlJlk0achjGoYgkeoyAcAVG6kuuq9PnMEc8ruiOIkQs2CQNgo42/L1rFFGlui3ZdVimdobOwiWQeYyadTMBjdjyRk9u+KHP8Ti3ciGzQISchtLHUT22qnYdO6pYuzyWF1CSAEMkejO+didu1Vrjo9+jOZIVQA7h7iIMMEdtZI7c0zRWV2Z1C9RvZJTC0zCIN28qkeuQfbiqnUJV1pLoYuSfFPi5bTyMEnAPb1qtD4zEObW3HI1C5JI37Y5x6A0LqsM1ykY8Kz0k/iJcHnfJ5O2/qKp9L/AM5eMJNceLCq/iRsOCqhlLDf+YAbehqiSqiVZ4xG0Kl5ZJk7nHYb75A+9PcnwJpblTdR75XBLBvMWXSMHbn+9SiiI8SWdHiUnXIZ1OlvNlck8nOD9qv0A6b/D7q0VtcSdMkRyt5OXidFJVJMYIz6H+td+wCD94AMHBy3BrxiMItzH4beHLkyLMM69Z31574OD6e1elJ8QmbpFleSIQ9z+6kiXGpZP4iARhsDfHfatOLJSETgrKPxZ1KOSzjTxXSyeVo5JogGYOpAxjPGNR+1efJKiLMykyYGhPOc6M53A5zxjjar99cQvcCOT95Yyzm4CAsrBMMoII/BnIbGf5c1z5Dson1NIobzaU3U/Y74ORj6Gs+Sbkyq6PQ/hL4jEk0fT5nZYEQkSMu5JOAuwwAPWuyWRWUFGVgdwwOxHqK8ZguJoYwAshWZMhghfg55HJHfivVPhC5Fz0i3WaPD248GRSDkFf9scbVp8fK/TKyRpaj7Uqu/wDx/wDpj86Vatymp83LdgXOdSuMAKTvj0z/AFq2l/GshZpM6XzvjAxyc/3qkkaMwjNqCW4RicD1wRsTjtRLOBEbUmkqJAyeIp8pB2GO/Fczoedr0LpnWQkXxLPGI7CJ1kNxOxMhiGxIXOWXG2/tjNGn6nBe3MU8skoluGOAFA8xO++f961eo3151H4Rs74XMMSzXLvLBJMFLKSQoA/lB3x9KyTHpjLKJRpwcpECue5+/bFVk/g5R+kUe3VGi0zeaMOulFGNzsDjfOP1qNxcHwrkiG6OhfFChMKRsoHByPpg0RZpHjYaLiWRQp8NRpOBgbj707y+dpkurtXUltXiHDexH9DVEFo1ujPjpyNIngqOSBhjudh/rWXO8v7Skhj6as6B03dAVU6Rvz657d6tWnUjDDNbm1ld7bQA5ySzFt8/nWbdqs11JK0NwoLZ8kgUEE85POPLn0q77KL2a4vul21rDFfXzyyXFuxigaBI4LZ9OSUUAHOcg7nP5VG3trTqcC3CyQwqwGNK6y4xvkBgBvvk7iue6pdrZdLlWG2fxpVSCKSYh2TIwNJ9AM5Pc0dJH6ebeKIXiCPGVUhtQHJJGRnGdvpTcyiqoEG23ZtXHwyJGEkU2VbJyocE5JPBJ9s/eqNz8LzzISl5b+KjEjMuMtpwNtOcc/lUrj4gkhkROnLNKoJM0xVsBQCSu+N+M/QetUE+IryVXlklgyPKzPHgk+hxz3+lIpjA/wCwuqBmd1hCKCyShgyZJ4wDtjY781e6TDNZQvB1OCWSCdxIxQsdDqfxY7al29/WqMPxBK5MqxQl2IUAMVI9CQeaO/xVhmEdiSgyAY3wpAHuNuKum16KtWVOvfDrxSTdQguoI7USElDcAFUx31jzYxwM87cVycZlgkkWYyRkY3YbKO+Nxuf6V3TfEySgrPaKyKxGmUghgCOxB77behrIu4+iXCuo6bcQvIpy1vNkZO2wJx2H2FFtP4UcDO6ZD+0Li4hEoyF8rPGUcqORpHI3427V6v8AD8K23SIEEToWGpmdArSE/wARA4JrzDptp02PqenqHW5oIWjEYSGDQ8w9C65Awe/fFd1F8SdCsofCt552VTjJV3J+5NPwuMe2xUkdLqHqaVc1/wAZdI9Z/wDxf70q0cuP+lOzyebonVdflt0CHfMcij03IJ/pmpP0a/xGGilOo5JJ3QfXPevS1sVdv+XhdWAD33O+/wBBViPp8YChUXGcszDf9MVyedmvjOBhtBaWCRSxyOS8azFGGpdskjJ2PmH3rXhhN/fN06KZRE3nFwW0JHp23VsDGNsbEmtb9gmSe4M0sEkcjlogykhTtjVhwTjHetHp/TIoLfRdSW7gHKpDbaFX8ySTnfJoyyIvFfjRjW3w8t11ee3teuKBZP4000CjIGfKgLNjVsSdzt6016SL4XKXgMU0RfWAWDBs5LFCcb84BArorqwh+SEFmiowkV4mXCBQD5sYG+R/TmsfpXwtb2XVLzqN3JFNLcbQqC7fLp3AJAyT6gYoucXGyqjLY566vRDJEvjK2Ux5GJVjuc5IH9Kzn6kYmTDMBk6SOT32yNzkivRJej9NklEr24c5BGtcgnHpRk6dYRMXS3iQ4xqVFH24pXJ3ZbjZ5n1m6QzWNvIsgijuQMud8KBjPuSWNaiSqYUVHmLeZ8gAL68d/sa7Vel9OUeW1jGMYJUZHJ2P3pP06zdShVVQ8qcGmy8hS+AjjaOBvL0zeFHLI5VFCgBcaR9CduR+lRkFudPiR4AUIBIqv3+3bOa7puidOfysxO4I2QA4x9CeO9GSzsYsIYgFOWGlRjH5VTnL6M8+GjxtMS28UiHQgiXBXuSBggH3NEnkaYph4WYk6Q+/bG2/HrXdgWYOBHCuBwsahtudsUjDaEYMMLgZyDEuPvn8qnODjZwC4c/ukiY6SFCxiRlGwGMcZJNGIlQeEihkGOVIJA7YH+tdmBZS5DWsQVRjGCVHtsfpU1tLZhn5OAA7DycD0o85ONnlnVy8FzBLFqw0WWOkgE59Paj2l0WyviMATkkgkA16Y1oqyELCmMDIQjaq0lnG7BpLSPzHGfCT+uKDzWVeM4ff3/OlXa/I2H/Zxf5B/rSqu6Bxg1unSTV4R1Zx2waJ85cBWwi75wC2MVg/P2zBsXUS6f4c4524x9OKml/HI5KSx6gMFlJ2Hvmq6svZure3GkawVGdyB981Bru5fckg776ef/c1ml9gxLkE4Y6uMcUXfCkuwI3CngD2+tCkSy789KJQgZznYnBAG/vR/HkVtvDIHuf0rIjlypUM6omByTgd+am1wxc6RjGcAeUDehQdmaPzkqL+FdRGcZx7056hIqcJrbcEyfXbj1qh4zgNuXbOAFG/f0+tO8gGlZEVBjKDVnH/AKf1oBtl0dQk/nhUEA4V+T77bVJb2Rjp0IR3yef7Yqh8wpITWRjfysN8896KboKgjVE05BPkBqdEthZL6TXhlTUV1ah/CPapR3WtnRERWQ4zqIHbgmq/zJmIDBMgYyQV379/enSfOUVIRhmKsYwc7cb0aRNmWvmGeQsEt30ncMRn7U7XcocPmFZMHHmIwMfShQzxhPDWGIFcgMANwan+0DBKHiEZZWOywjjYfcYqUibMXjSOxCSRGTH4QSc4/wByKUc87uHV0GTgNg4+9O3UNcRAULnYr4Y5H0G/PNM3U3KlVA0lhxuR64G3rRpEtjfMSam1sMpkEAnjuCcdqiLklghRvEHmIZiCO3ptU26pJGWjhlMEaH/lqAfoQRzvvVgdaupHy8iuTnOogg9/TjaikgWwHzX/AOW/83+1KjftS3/7a2/JKVHVAs//2Q=="/>
          <p:cNvSpPr>
            <a:spLocks noChangeAspect="1" noChangeArrowheads="1"/>
          </p:cNvSpPr>
          <p:nvPr/>
        </p:nvSpPr>
        <p:spPr bwMode="auto">
          <a:xfrm>
            <a:off x="155575" y="-754063"/>
            <a:ext cx="1181100" cy="15716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data:image/jpg;base64,/9j/4AAQSkZJRgABAQAAAQABAAD/2wBDAAkGBwgHBgkIBwgKCgkLDRYPDQwMDRsUFRAWIB0iIiAdHx8kKDQsJCYxJx8fLT0tMTU3Ojo6Iys/RD84QzQ5Ojf/2wBDAQoKCg0MDRoPDxo3JR8lNzc3Nzc3Nzc3Nzc3Nzc3Nzc3Nzc3Nzc3Nzc3Nzc3Nzc3Nzc3Nzc3Nzc3Nzc3Nzc3Nzf/wAARCADAAJEDASIAAhEBAxEB/8QAHAAAAQUBAQEAAAAAAAAAAAAAAwABAgQFBgcI/8QAPRAAAgEDAwIEBAMGBAYDAQAAAQIDAAQREiExBUETIlFhBhRxgTKRoRUjQlKxwQeS0eEWM1NUk/AkJWKC/8QAGgEAAgMBAQAAAAAAAAAAAAAAAQMAAgQFBv/EACMRAAICAgIDAAMBAQAAAAAAAAABAhEDEhMhBDFBIjJRI2H/2gAMAwEAAhEDEQA/ALoWn00XTS016CjkAtNLTRdNLTQaID00tNF00tNAgLTS00XTU0gkkBMcbuByVUnH5VLoIDTS00XRS01CAtNLTRdNLTRogLTThaKFpaaBAWmn00ULS01KADSMu4VfxHaulsug2+hfGQMT3JrFs3aG4V1xt3rW/bEiLpHmzvSsik/RdGn+zbH/AKUf+WlWV+15f5RSpXHMNoxdNPpqeKlpraKBaaWmiaafTVQg9NNpo2nP9KQXIzyOKhAYTJ3G3NW4epta9NhkgmSMFDLIPFXYnttwRgDFc98W9RvemdMSXp0CNK8oQyOodYRjkqeSfw+31rkf+L/jCNcL1iRUzgRiIBR9sVz/AC596mrDibVnXdF6pN1CSaO6bVImSG9RnG/51rFdq4P4a+KZX6uV6nbRPNcHQ1xEgjbfH4gPKRkex+tegOAuQcDcYG4/Kn+LPaFMVlhqwWn2pBaMFyKcJWkWB00+KKVqOmgQgFpaaKEPYGlpqEIAYp6likRUIRpU+KVQg+mn01PFICrgIaaWPWiYpYxxsaqQpdRn+VtHmXAkUeTPGRuTjvgVkW11dTt4js8YkHkZ30s45GFHAxvUviPrC2XU4bOO2muJzEJAFjyFBY42yNe3bgZ3zXNdShu7a4WWOK5itZWBSJlMYTPK5J8vf0GK5PlZZOeqdG/DjjpbOmVruWFjcXDeDzpnRWY91YHuBjgjfb0rN6h0iK4QyxOWu8DLoc7++PXONvr2qrH1yyWFo4bVYSd8iUsWIx3OSRtsM9vetK261Y6fEvb2DgEpHqZwT6k4AO/FY5SlLtseopeil8FdNsjHN1W6tFeSGRUgbBYRnTk4HruN+1bi9SVJhFLkFX79huck7529KHb9YsI4JYbV1ky+XZQixkkD1wM4553A55rOlLW08XU4JvHdWwEjXJf1342HrWjm1SUev6IljbbbOtjyfx41YycZ9uDRNNUOk3N1dR6ngSMMcgNq49geO/IrTAOBnmuriltFMxyVMHpp1UAgnep4pwKYAtQXSRQmPwwSc7mqLAEk+vaiMoK81at7OF01TMR9Kr1Hsnsz8U2PSrVzAsZ8jal+vFB0+lWTTBQPFKiYpVCCAp8VILT6auBENNPjG9TAp8Y3qoTI61Zx3LQCVImXfIZch+DxnBGdyDmsy4SKOBFSONo5PJIfC/EeRgA7bjhRn3PFbXUEjadQyl3KMoUE7jI3wOeO/wBqx7sTEW5hja2jZiWcxOhRsHc4OK4XlO8zo6WBfgY88cPU4R4kF9cttomjto4U34XLDLZ9znesPqthd2N00U0Z1qMCPAIC+gK7H3weTXR3d51SJ45rGCSZWPhKrQhGD7ZbO5323ztRvB6vc2wXqCWMaatSRzMZWH9x9+aSmNMHo9ldyeGUvbFbhk1JbGfS+5xxjg+gOavw9Zlh6oydUxM9uhVZZU8MRng4Q5yPQDfmiS2Nk9qI5II7gIChcQCPDDvzkjP1FcsLy/ESrLcO0GCqgnJUegJ3FHpgpo7hfiE2pkf5qO6jCFlAVcN32xg+vJrY6N8Q2HV53trclZlTxApxh17kMNjgEHGxwa89PV4JLQQtGyiEZUsw1vg7YI/QGtL4BuLO16tO92qHEIEE0J1IqkkMSDjcgY+5rV4+aUXT9CcuOLVr2ej6aWKhBdQ3DgQLNJGRnx8J4f0yGJ/Sj4rqY8kZq0YXFpgwuaOmpsIDUQKkDpIIqzv4QnLZMF1Agn0FVniKLkjarHjScg49KE5Lc755oRUvpGA2pUXSPSlVgDYp8VPFPijYCAFLTnaiaaWM7UCGV1J5PGZEG/hAasqMEk43JAHHJ+wrLuIL1JGWMufAibxNcGC442Abcc747CtO98OTqwSYjSkS4DpqBLFsYHtgZz9qryz+DBetGpkaOILGsORjzb7ZIx3rgeQ/9WdPF+qMeVBbfMTLFJN0+PBb5RV8o1Lny4JIJ2J7EnJ9c6Mi5OYbWQxnEp+bkMejfG0SnLEFuSQMY4rUlsE1GWzit1jlJXwrmF9OyjP738S8nHm3yRjeqL2l9E5jkmhhDOCBaIeAMnLFSScYPBx60tDaKnVL2ztenvDLcpJdZP7jcBSdvMBgLjfkk9gKwYg0loEWNtLDkrqAA/LH0rqr3oViiz38sU0ko/eMudQJc92bc78kflWpZWFlY9LY/MMbiTTrlGMK/wDKByF99/7VZSSA0zzKK1DPobueMZPvn0xWrY9Av26LN1jpxdvl59LogOoLpUlgOSqlgMe5Izg1q/FdsRcrfRJGHlJDLq1rnfkiu5+DoLa3+H7cWV2tzHIzSGREKBXOxXSdxpxjH+taMMORiss9UecdPi6p1O91x9EnNyBj5m0tmhKtyGJwFzxua9e6eLiTpsDdSSNLwJiYRsGUsO+22/JHrRWLbeY5HqSaYk9ya3YsLx/TJOewMqATimxRDvTYrUmLIYpYogFLG/t60HKgA8UqLpHqKVDYhALThamBTgUbKkMUgozUwtOV2oWE4T42t5rXq0V0sr+BNbY0mVUCshxvn2f9DRehXDSdLuBb+ErjMZMTFlLEeY5/iGPStH4ytLG6No19afMhdWlFbB3xnBz7e/FZFpawW1s0EESRRQamJY6sEgnAxtn+3rXE8mt2dPD+iLl1K0sMTZ0xaVyh/E2wGd9+Tn07VQkvBKJII5JyrMkhEX7vDEA5751cn8qtSDTcWrmHxjBhTpgZjgHPP1PJxmoRpptBDpcTg5yNJ0qo4BGy4CnJ7cds1nTHUW7FmjubdHVlxkay5ZRt5s5oV1JdqGEVqsak5aNkyZM5x9h6+9PqjVC8YMwYkgoWOo7ZPBOOe9HuLZSrr4ZV3z+8khOlc49SOBUT7Icv1ko9q2mNIwFDDwpMDO5OfzFaX+GlzP8AOX1mGb5bwhLoA8qSZUZHoSCdu+nPaqV7b3XgxouCiF5XCICgTA3OONgfttzzs/4Z3C+H1O0RtQDpLGfUbofy8v8AmNbPGf5Iz5v0O0I4+lMRU8UsYBNdazAD05+tSWJmYKFOTwMVo9LWASeJMRqH4RWoGQSNIJATjAzjas8/IcXSQ2GNNW2YcNhcOjOItuAG2zW1aWcaRhZI42I5Omp/NRahllyPvQ/2lAHIy23fFZpzyTGxjCJZ+Wh/6af5aVB/aNt/P+lKl6zL3A5oCpBakBTgV07MJACnxUwtSC5IHrQbCkch19ln6y7eY+BGsABUsNTZZhyNJxp3rFuJpljlZRFFbpGw1G4KMmTvpC+v0zite9CSXM91OE0h3k3kJZQScAjvsABjNZ1zIw6foiEkUbBQXkhCltWwBB3+2Ca4mWe02dSEaikO8QNsUmmjIbDpH4jElgQB7Dvud6LaL4uNSKdYZRgZU/U444HG/v3LJC6Wzs0zSBkwI9IXfOxGf1+tZciT3c72VvcSyzONKmGPU7qCRueFAx2+tK9jC5fdTitVdWfVOuBmPMgBHAOBtjvgiuen6/f7ukdqoJ2KJ5gPQb5/PNacPTLRDInU+oJbshBECL4jrq3BJIwPtnmspulwXFzMvTJi0EHL3DqMMeOOc4JqyikBsyrm/uplPjzzlCqqwBxqA7fc4rqv8N53bqavM7NJI0yM7D8QZFZcf/1HxWJfdCvEiZhEZlG7GIHIHrjn0q98EsIeqWz52R0ZgrejAYx9zT8fTTFz7iz1nST2NPoI5Uge4qYXSd+RsfqKI0hIAbgcV1NmYKALzsafU2edqN+7PK1HVGOFqX/wIMnuKiSc781NsHioEVZFWLU3qaVNilRISAogjYrkCkqktgb/AEq0j6BgoQPUilzlRIxsHFaSyDIAUerVCeNrdWduFBOoe1XBOqrkKc/WqPW7nR0q8IU5aIpkkfxeXv8AWkPI+xigrOEtmjMLIkMS+JEgcqeQRkZO3O5JzjfaoBTr1oymb8WY7gkZ9QTt7A7nc0S6uwzr47hWby6R/AAcjbO3cc1Xku7a1hJYusMUYCnwsbMedhv+dclu2dFE7rRGwjZY5ToZlXztgkHbUN+2cDFBtrqS3le3sbBmiYKDGYWQsByXY7Bc9/tuao/NtdwtIRJb2pAbXJKQ7L30rkk59xjBrRtb3plrbNDBapqLJJI6jUZSQdwxJLbYGdu9FdALlh0uKeD/AOxuBdXXihVjaCQQIM/wqMjJGfxebvsKmOlpbW8sSXBhikcMY4LdV4PAycnPHtUV6vAXE0aSsVwAm22wzuMjGe4/Snmvoo8s9nPAsuGBWIED6f67UO2FFS6muYWmZ7tJFdtZRkGpsZO2rbUcYzkZxneuf6X1S7n6jJPdu8zw2zOmtQjZGOSdz9Ktm9DXAR43jWbcs6kErqOc+58uPTJ9KBFb2c85uGdRNIzP5ScHJIywbPbA57UyLoq+z1pG8RFkxjxFD49MjP8AenxmqHw5cm96FYTn8Rh0PgbalJU/0rSxXXhK4pmBruiHHFManIUjRnkOAozzWRP16xSeKKOZGLkEsSQFXVgn7VHkjH2DVmmRUDU9zv29t80xGeAfvTEypGlUtNKjZKDZaI5C6TVmKUNvMxbHrXndn/iJCRNJeW48MKDH4JOWOfwkt7f0rbtPi7pVzbwuZXWWSMMY1XVob+Q7/i7jjIrHyRl7GJNHard27LhtP5VgfGVzCnTIIrfmS4XZUzgKCxz6Djf6UrC+tupWsdxasSkqFwrDDBQcE45xnvWH8UXkAvYo5CzGBcEDfzNjbHfYKce9JzKKjaY3G25GPcwTsGLO/lXKqcIqgn+I/UE5PtWYkNjayfNGGHTGdaFC7lyeWJP6VK7hjlJlk0achjGoYgkeoyAcAVG6kuuq9PnMEc8ruiOIkQs2CQNgo42/L1rFFGlui3ZdVimdobOwiWQeYyadTMBjdjyRk9u+KHP8Ti3ciGzQISchtLHUT22qnYdO6pYuzyWF1CSAEMkejO+didu1Vrjo9+jOZIVQA7h7iIMMEdtZI7c0zRWV2Z1C9RvZJTC0zCIN28qkeuQfbiqnUJV1pLoYuSfFPi5bTyMEnAPb1qtD4zEObW3HI1C5JI37Y5x6A0LqsM1ykY8Kz0k/iJcHnfJ5O2/qKp9L/AM5eMJNceLCq/iRsOCqhlLDf+YAbehqiSqiVZ4xG0Kl5ZJk7nHYb75A+9PcnwJpblTdR75XBLBvMWXSMHbn+9SiiI8SWdHiUnXIZ1OlvNlck8nOD9qv0A6b/D7q0VtcSdMkRyt5OXidFJVJMYIz6H+td+wCD94AMHBy3BrxiMItzH4beHLkyLMM69Z31574OD6e1elJ8QmbpFleSIQ9z+6kiXGpZP4iARhsDfHfatOLJSETgrKPxZ1KOSzjTxXSyeVo5JogGYOpAxjPGNR+1efJKiLMykyYGhPOc6M53A5zxjjar99cQvcCOT95Yyzm4CAsrBMMoII/BnIbGf5c1z5Dson1NIobzaU3U/Y74ORj6Gs+Sbkyq6PQ/hL4jEk0fT5nZYEQkSMu5JOAuwwAPWuyWRWUFGVgdwwOxHqK8ZguJoYwAshWZMhghfg55HJHfivVPhC5Fz0i3WaPD248GRSDkFf9scbVp8fK/TKyRpaj7Uqu/wDx/wDpj86Vatymp83LdgXOdSuMAKTvj0z/AFq2l/GshZpM6XzvjAxyc/3qkkaMwjNqCW4RicD1wRsTjtRLOBEbUmkqJAyeIp8pB2GO/Fczoedr0LpnWQkXxLPGI7CJ1kNxOxMhiGxIXOWXG2/tjNGn6nBe3MU8skoluGOAFA8xO++f961eo3151H4Rs74XMMSzXLvLBJMFLKSQoA/lB3x9KyTHpjLKJRpwcpECue5+/bFVk/g5R+kUe3VGi0zeaMOulFGNzsDjfOP1qNxcHwrkiG6OhfFChMKRsoHByPpg0RZpHjYaLiWRQp8NRpOBgbj707y+dpkurtXUltXiHDexH9DVEFo1ujPjpyNIngqOSBhjudh/rWXO8v7Skhj6as6B03dAVU6Rvz657d6tWnUjDDNbm1ld7bQA5ySzFt8/nWbdqs11JK0NwoLZ8kgUEE85POPLn0q77KL2a4vul21rDFfXzyyXFuxigaBI4LZ9OSUUAHOcg7nP5VG3trTqcC3CyQwqwGNK6y4xvkBgBvvk7iue6pdrZdLlWG2fxpVSCKSYh2TIwNJ9AM5Pc0dJH6ebeKIXiCPGVUhtQHJJGRnGdvpTcyiqoEG23ZtXHwyJGEkU2VbJyocE5JPBJ9s/eqNz8LzzISl5b+KjEjMuMtpwNtOcc/lUrj4gkhkROnLNKoJM0xVsBQCSu+N+M/QetUE+IryVXlklgyPKzPHgk+hxz3+lIpjA/wCwuqBmd1hCKCyShgyZJ4wDtjY781e6TDNZQvB1OCWSCdxIxQsdDqfxY7al29/WqMPxBK5MqxQl2IUAMVI9CQeaO/xVhmEdiSgyAY3wpAHuNuKum16KtWVOvfDrxSTdQguoI7USElDcAFUx31jzYxwM87cVycZlgkkWYyRkY3YbKO+Nxuf6V3TfEySgrPaKyKxGmUghgCOxB77behrIu4+iXCuo6bcQvIpy1vNkZO2wJx2H2FFtP4UcDO6ZD+0Li4hEoyF8rPGUcqORpHI3427V6v8AD8K23SIEEToWGpmdArSE/wARA4JrzDptp02PqenqHW5oIWjEYSGDQ8w9C65Awe/fFd1F8SdCsofCt552VTjJV3J+5NPwuMe2xUkdLqHqaVc1/wAZdI9Z/wDxf70q0cuP+lOzyebonVdflt0CHfMcij03IJ/pmpP0a/xGGilOo5JJ3QfXPevS1sVdv+XhdWAD33O+/wBBViPp8YChUXGcszDf9MVyedmvjOBhtBaWCRSxyOS8azFGGpdskjJ2PmH3rXhhN/fN06KZRE3nFwW0JHp23VsDGNsbEmtb9gmSe4M0sEkcjlogykhTtjVhwTjHetHp/TIoLfRdSW7gHKpDbaFX8ySTnfJoyyIvFfjRjW3w8t11ee3teuKBZP4000CjIGfKgLNjVsSdzt6016SL4XKXgMU0RfWAWDBs5LFCcb84BArorqwh+SEFmiowkV4mXCBQD5sYG+R/TmsfpXwtb2XVLzqN3JFNLcbQqC7fLp3AJAyT6gYoucXGyqjLY566vRDJEvjK2Ux5GJVjuc5IH9Kzn6kYmTDMBk6SOT32yNzkivRJej9NklEr24c5BGtcgnHpRk6dYRMXS3iQ4xqVFH24pXJ3ZbjZ5n1m6QzWNvIsgijuQMud8KBjPuSWNaiSqYUVHmLeZ8gAL68d/sa7Vel9OUeW1jGMYJUZHJ2P3pP06zdShVVQ8qcGmy8hS+AjjaOBvL0zeFHLI5VFCgBcaR9CduR+lRkFudPiR4AUIBIqv3+3bOa7puidOfysxO4I2QA4x9CeO9GSzsYsIYgFOWGlRjH5VTnL6M8+GjxtMS28UiHQgiXBXuSBggH3NEnkaYph4WYk6Q+/bG2/HrXdgWYOBHCuBwsahtudsUjDaEYMMLgZyDEuPvn8qnODjZwC4c/ukiY6SFCxiRlGwGMcZJNGIlQeEihkGOVIJA7YH+tdmBZS5DWsQVRjGCVHtsfpU1tLZhn5OAA7DycD0o85ONnlnVy8FzBLFqw0WWOkgE59Paj2l0WyviMATkkgkA16Y1oqyELCmMDIQjaq0lnG7BpLSPzHGfCT+uKDzWVeM4ff3/OlXa/I2H/Zxf5B/rSqu6Bxg1unSTV4R1Zx2waJ85cBWwi75wC2MVg/P2zBsXUS6f4c4524x9OKml/HI5KSx6gMFlJ2Hvmq6svZure3GkawVGdyB981Bru5fckg776ef/c1ml9gxLkE4Y6uMcUXfCkuwI3CngD2+tCkSy789KJQgZznYnBAG/vR/HkVtvDIHuf0rIjlypUM6omByTgd+am1wxc6RjGcAeUDehQdmaPzkqL+FdRGcZx7056hIqcJrbcEyfXbj1qh4zgNuXbOAFG/f0+tO8gGlZEVBjKDVnH/AKf1oBtl0dQk/nhUEA4V+T77bVJb2Rjp0IR3yef7Yqh8wpITWRjfysN8896KboKgjVE05BPkBqdEthZL6TXhlTUV1ah/CPapR3WtnRERWQ4zqIHbgmq/zJmIDBMgYyQV379/enSfOUVIRhmKsYwc7cb0aRNmWvmGeQsEt30ncMRn7U7XcocPmFZMHHmIwMfShQzxhPDWGIFcgMANwan+0DBKHiEZZWOywjjYfcYqUibMXjSOxCSRGTH4QSc4/wByKUc87uHV0GTgNg4+9O3UNcRAULnYr4Y5H0G/PNM3U3KlVA0lhxuR64G3rRpEtjfMSam1sMpkEAnjuCcdqiLklghRvEHmIZiCO3ptU26pJGWjhlMEaH/lqAfoQRzvvVgdaupHy8iuTnOogg9/TjaikgWwHzX/AOW/83+1KjftS3/7a2/JKVHVAs//2Q=="/>
          <p:cNvSpPr>
            <a:spLocks noChangeAspect="1" noChangeArrowheads="1"/>
          </p:cNvSpPr>
          <p:nvPr/>
        </p:nvSpPr>
        <p:spPr bwMode="auto">
          <a:xfrm>
            <a:off x="155575" y="-754063"/>
            <a:ext cx="1181100" cy="15716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2" name="Picture 8" descr="http://nd03.jxs.cz/896/392/28a7207fc0_57581240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980728"/>
            <a:ext cx="1539553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rg_hi" descr="http://t0.gstatic.com/images?q=tbn:ANd9GcS3jHJdJMOE14A9bm1Pg8tAcPZ_kFE9hzxM9QlLzIqUYWx9OUwB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052736"/>
            <a:ext cx="1676400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://www.google.cz/url?source=imglanding&amp;ct=img&amp;q=http://simonak.eu/images/obrazky_ostatni_strany/h_k/3_25_1.jpg&amp;sa=X&amp;ei=L9jiT4jYI8OF-wbKlPSaAw&amp;ved=0CAwQ8wc4Lw&amp;usg=AFQjCNGgGKDtKOJJH-TQ3gkQy11svjSq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3861048"/>
            <a:ext cx="3206770" cy="2592288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7092281" y="3284985"/>
            <a:ext cx="205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Jan Žižka z Trocnova</a:t>
            </a:r>
            <a:endParaRPr lang="cs-CZ" sz="1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08104" y="3284984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Památník bitvy U Sudoměře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44208" y="6488668"/>
            <a:ext cx="1640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Vozové hradby</a:t>
            </a:r>
            <a:endParaRPr lang="cs-CZ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0"/>
            <a:ext cx="6336704" cy="1219200"/>
          </a:xfrm>
        </p:spPr>
        <p:txBody>
          <a:bodyPr>
            <a:normAutofit/>
          </a:bodyPr>
          <a:lstStyle/>
          <a:p>
            <a:r>
              <a:rPr lang="cs-CZ" sz="6600" b="1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BITVA U LIPAN</a:t>
            </a:r>
            <a:endParaRPr lang="cs-CZ" sz="6600" b="1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9512" y="980728"/>
            <a:ext cx="51125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Bitva u Lipan</a:t>
            </a:r>
            <a:r>
              <a:rPr lang="cs-CZ" sz="2400" dirty="0" smtClean="0"/>
              <a:t> bylo vojenské střetnutí u vsi Lipany, které znamenalo zásadní obrat v husitských válkách. Porážka vojska sirotků a táboritů aliancí umírněných kališníků a katolíků s konečnou platností oslabila radikální křídlo kališníků a sesadila polní obce z pozice rozhodujícího politického činitele. Tato skutečnost umožnila konečnou dohodu se Zikmundem Lucemburským a legáty basilejského koncilu a v dlouhodobém horizontu přinesla ukončení válečného stavu v Zemích Koruny české</a:t>
            </a:r>
            <a:r>
              <a:rPr lang="cs-CZ" sz="2200" dirty="0" smtClean="0"/>
              <a:t>.</a:t>
            </a:r>
            <a:endParaRPr lang="cs-CZ" sz="2200" dirty="0"/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179512" y="980728"/>
            <a:ext cx="878497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5400000">
            <a:off x="2389448" y="3955368"/>
            <a:ext cx="580526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7410" name="Picture 2" descr="http://www.cesbrod.cz/media/4/01_obrazky/lipa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980728"/>
            <a:ext cx="1800200" cy="2400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http://nd01.jxs.cz/701/859/47ae06d7f5_313700_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980729"/>
            <a:ext cx="1924774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4" name="Picture 2" descr="http://www.google.cz/url?source=imglanding&amp;ct=img&amp;q=http://nd04.jxs.cz/657/249/1383bce9f0_73668745_o2.jpg&amp;sa=X&amp;ei=g9biT4_1CcOW-wbc0KHDAw&amp;ved=0CAwQ8wc4Vg&amp;usg=AFQjCNF2aPUBkBB6GJaBK9p1DvgWrAVA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005064"/>
            <a:ext cx="3564820" cy="2592289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7236296" y="3284985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Prokop Holý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3356992"/>
            <a:ext cx="20292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Památník bitvy U Lipan</a:t>
            </a:r>
            <a:endParaRPr lang="cs-CZ" sz="1400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i46.tinypic.com/2qktk0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708920"/>
            <a:ext cx="3168352" cy="342038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268760"/>
            <a:ext cx="8661648" cy="1219200"/>
          </a:xfrm>
        </p:spPr>
        <p:txBody>
          <a:bodyPr>
            <a:noAutofit/>
          </a:bodyPr>
          <a:lstStyle/>
          <a:p>
            <a:r>
              <a:rPr lang="cs-CZ" sz="8000" b="1" u="sng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HUSITSKÉ  ZBRANĚ</a:t>
            </a:r>
            <a:endParaRPr lang="cs-CZ" sz="8000" b="1" u="sng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170" name="Picture 2" descr="http://www.google.cz/url?source=imglanding&amp;ct=img&amp;q=http://rany-stredovek.ic.cz/img/vrcholny-stredovek/big/husitske-zprane.jpg&amp;sa=X&amp;ei=P9riT5_QMMjS-gak86WYAw&amp;ved=0CAwQ8wc&amp;usg=AFQjCNF9QFpAf5FISr6b5H2XfYCRImH_F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628800"/>
            <a:ext cx="3790950" cy="475639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1219200"/>
          </a:xfrm>
        </p:spPr>
        <p:txBody>
          <a:bodyPr>
            <a:noAutofit/>
          </a:bodyPr>
          <a:lstStyle/>
          <a:p>
            <a:r>
              <a:rPr lang="cs-CZ" sz="9600" b="1" u="sng" dirty="0" smtClean="0"/>
              <a:t>Řemdih</a:t>
            </a:r>
            <a:endParaRPr lang="cs-CZ" sz="9600" u="sng" dirty="0"/>
          </a:p>
        </p:txBody>
      </p:sp>
      <p:pic>
        <p:nvPicPr>
          <p:cNvPr id="22530" name="Picture 2" descr="Soubor:Klassischer-Flege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12776"/>
            <a:ext cx="3888432" cy="5184576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4572000" y="404664"/>
            <a:ext cx="4572000" cy="62478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0" dirty="0" smtClean="0"/>
              <a:t>Na rozdíl od meče nebo palcátu se síla nárazu nepřenáší do rukojeti.</a:t>
            </a:r>
          </a:p>
          <a:p>
            <a:r>
              <a:rPr lang="cs-CZ" sz="4000" dirty="0" smtClean="0"/>
              <a:t>Je obtížné ho blokovat štítem.</a:t>
            </a:r>
          </a:p>
          <a:p>
            <a:r>
              <a:rPr lang="cs-CZ" sz="4000" dirty="0" smtClean="0"/>
              <a:t>Pokud je v pohybu, poskytuje svému uživateli určitou ochranu.</a:t>
            </a:r>
            <a:endParaRPr lang="cs-CZ" sz="4000" dirty="0"/>
          </a:p>
        </p:txBody>
      </p:sp>
      <p:cxnSp>
        <p:nvCxnSpPr>
          <p:cNvPr id="6" name="Přímá spojovací čára 5"/>
          <p:cNvCxnSpPr/>
          <p:nvPr/>
        </p:nvCxnSpPr>
        <p:spPr>
          <a:xfrm rot="5400000">
            <a:off x="1475656" y="3429000"/>
            <a:ext cx="61926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upload.wikimedia.org/wikipedia/commons/thumb/6/6d/Fomfr_morning_star.jpg/220px-Fomfr_morning_sta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96752"/>
            <a:ext cx="2808312" cy="532859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cs-CZ" sz="10700" b="1" dirty="0" smtClean="0"/>
              <a:t>Kropáč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572000" y="404664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600" dirty="0" smtClean="0"/>
              <a:t>-je středověká zbraň v podobě palice s ostny. Nejčastěji má dlouhý bodec na vršku hlavy a řadu menších bodců po stranách. Existuje varianta jezdecká (jednoruční, s kratší násadou) i pěchotní (obouruční, s dlouhou násadou).</a:t>
            </a:r>
            <a:endParaRPr lang="cs-CZ" sz="3600" dirty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1201316" y="3559324"/>
            <a:ext cx="65973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628800"/>
            <a:ext cx="8229600" cy="1219200"/>
          </a:xfrm>
        </p:spPr>
        <p:txBody>
          <a:bodyPr>
            <a:noAutofit/>
          </a:bodyPr>
          <a:lstStyle/>
          <a:p>
            <a:r>
              <a:rPr lang="cs-CZ" sz="9600" b="1" dirty="0" smtClean="0"/>
              <a:t>      Houfnice</a:t>
            </a:r>
            <a:br>
              <a:rPr lang="cs-CZ" sz="9600" b="1" dirty="0" smtClean="0"/>
            </a:br>
            <a:endParaRPr lang="cs-CZ" sz="9600" dirty="0"/>
          </a:p>
        </p:txBody>
      </p:sp>
      <p:sp>
        <p:nvSpPr>
          <p:cNvPr id="4" name="Obdélník 3"/>
          <p:cNvSpPr/>
          <p:nvPr/>
        </p:nvSpPr>
        <p:spPr>
          <a:xfrm>
            <a:off x="179512" y="4919008"/>
            <a:ext cx="9361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patří mezi děla. Na rozdíl od kanónů, určených k přímé palbě, je houfnice určena k palbě nepřímé (tzv. po balistické křivce). Jde o hlavňovou zbraň dělostřelectva a jako taková slouží k palebné podpoře ostatních druhů vojsk.</a:t>
            </a:r>
            <a:endParaRPr lang="cs-CZ" sz="2400" dirty="0"/>
          </a:p>
        </p:txBody>
      </p:sp>
      <p:pic>
        <p:nvPicPr>
          <p:cNvPr id="6146" name="Picture 2" descr="http://simonak.eu/images/obrazky_ostatni_strany/h_k/8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124744"/>
            <a:ext cx="5544616" cy="383629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420888"/>
            <a:ext cx="8229600" cy="1219200"/>
          </a:xfrm>
        </p:spPr>
        <p:txBody>
          <a:bodyPr>
            <a:noAutofit/>
          </a:bodyPr>
          <a:lstStyle/>
          <a:p>
            <a:r>
              <a:rPr lang="cs-CZ" sz="12000" b="1" u="sng" dirty="0" smtClean="0"/>
              <a:t>Kuše</a:t>
            </a:r>
            <a:br>
              <a:rPr lang="cs-CZ" sz="12000" b="1" u="sng" dirty="0" smtClean="0"/>
            </a:br>
            <a:endParaRPr lang="cs-CZ" sz="12000" u="sng" dirty="0"/>
          </a:p>
        </p:txBody>
      </p:sp>
      <p:sp>
        <p:nvSpPr>
          <p:cNvPr id="4" name="Obdélník 3"/>
          <p:cNvSpPr/>
          <p:nvPr/>
        </p:nvSpPr>
        <p:spPr>
          <a:xfrm>
            <a:off x="395536" y="1484784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také </a:t>
            </a:r>
            <a:r>
              <a:rPr lang="cs-CZ" sz="3200" b="1" dirty="0" smtClean="0"/>
              <a:t>samostříl</a:t>
            </a:r>
            <a:r>
              <a:rPr lang="cs-CZ" sz="3200" dirty="0" smtClean="0"/>
              <a:t> (zastarale lučiště), je střelná zbraň, vystřelující mechanickou silou speciální šípy. Sehrála velkou roli ve středověkých válkách a je v malé míře užívána i dnes.</a:t>
            </a:r>
            <a:endParaRPr lang="cs-CZ" sz="3200" dirty="0"/>
          </a:p>
        </p:txBody>
      </p:sp>
      <p:pic>
        <p:nvPicPr>
          <p:cNvPr id="2050" name="Picture 2" descr="http://www.google.cz/url?source=imglanding&amp;ct=img&amp;q=http://www.zplusz.cz/files/kuse-45.jpg&amp;sa=X&amp;ei=FtziT5L3CYLt-gaNhpWbAw&amp;ved=0CAsQ8wc&amp;usg=AFQjCNEqL7c37xCet-tj4xRukTdzioEm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140252"/>
            <a:ext cx="3960440" cy="495304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52400"/>
            <a:ext cx="7859216" cy="61230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POUŽITÉ ZDROJE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467544" y="692696"/>
            <a:ext cx="4572000" cy="2800767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r>
              <a:rPr lang="cs-CZ" sz="1600" u="sng" dirty="0" smtClean="0">
                <a:hlinkClick r:id="rId2"/>
              </a:rPr>
              <a:t>http://www.</a:t>
            </a:r>
            <a:r>
              <a:rPr lang="cs-CZ" sz="1600" u="sng" dirty="0" err="1" smtClean="0">
                <a:hlinkClick r:id="rId2"/>
              </a:rPr>
              <a:t>zskunratice.cz</a:t>
            </a:r>
            <a:r>
              <a:rPr lang="cs-CZ" sz="1600" u="sng" dirty="0" smtClean="0">
                <a:hlinkClick r:id="rId2"/>
              </a:rPr>
              <a:t>/</a:t>
            </a:r>
            <a:r>
              <a:rPr lang="cs-CZ" sz="1600" u="sng" dirty="0" err="1" smtClean="0">
                <a:hlinkClick r:id="rId2"/>
              </a:rPr>
              <a:t>ucitele</a:t>
            </a:r>
            <a:r>
              <a:rPr lang="cs-CZ" sz="1600" u="sng" dirty="0" smtClean="0">
                <a:hlinkClick r:id="rId2"/>
              </a:rPr>
              <a:t>/</a:t>
            </a:r>
            <a:r>
              <a:rPr lang="cs-CZ" sz="1600" u="sng" dirty="0" err="1" smtClean="0">
                <a:hlinkClick r:id="rId2"/>
              </a:rPr>
              <a:t>predmety</a:t>
            </a:r>
            <a:r>
              <a:rPr lang="cs-CZ" sz="1600" u="sng" dirty="0" smtClean="0">
                <a:hlinkClick r:id="rId2"/>
              </a:rPr>
              <a:t>/</a:t>
            </a:r>
            <a:r>
              <a:rPr lang="cs-CZ" sz="1600" u="sng" dirty="0" err="1" smtClean="0">
                <a:hlinkClick r:id="rId2"/>
              </a:rPr>
              <a:t>dejepis</a:t>
            </a:r>
            <a:r>
              <a:rPr lang="cs-CZ" sz="1600" u="sng" dirty="0" smtClean="0">
                <a:hlinkClick r:id="rId2"/>
              </a:rPr>
              <a:t>/</a:t>
            </a:r>
            <a:r>
              <a:rPr lang="cs-CZ" sz="1600" u="sng" dirty="0" err="1" smtClean="0">
                <a:hlinkClick r:id="rId2"/>
              </a:rPr>
              <a:t>dejepis</a:t>
            </a:r>
            <a:r>
              <a:rPr lang="cs-CZ" sz="1600" u="sng" dirty="0" smtClean="0">
                <a:hlinkClick r:id="rId2"/>
              </a:rPr>
              <a:t>-7-</a:t>
            </a:r>
            <a:r>
              <a:rPr lang="cs-CZ" sz="1600" u="sng" dirty="0" err="1" smtClean="0">
                <a:hlinkClick r:id="rId2"/>
              </a:rPr>
              <a:t>rocnik</a:t>
            </a:r>
            <a:r>
              <a:rPr lang="cs-CZ" sz="1600" u="sng" dirty="0" smtClean="0">
                <a:hlinkClick r:id="rId2"/>
              </a:rPr>
              <a:t>/</a:t>
            </a:r>
            <a:r>
              <a:rPr lang="cs-CZ" sz="1600" u="sng" dirty="0" err="1" smtClean="0">
                <a:hlinkClick r:id="rId2"/>
              </a:rPr>
              <a:t>husitstvi</a:t>
            </a:r>
            <a:r>
              <a:rPr lang="cs-CZ" sz="1600" u="sng" dirty="0" smtClean="0">
                <a:hlinkClick r:id="rId2"/>
              </a:rPr>
              <a:t>-1423/</a:t>
            </a:r>
            <a:endParaRPr lang="cs-CZ" sz="1600" dirty="0" smtClean="0"/>
          </a:p>
          <a:p>
            <a:r>
              <a:rPr lang="cs-CZ" sz="1600" u="sng" dirty="0" smtClean="0">
                <a:hlinkClick r:id="rId3"/>
              </a:rPr>
              <a:t>http://</a:t>
            </a:r>
            <a:r>
              <a:rPr lang="cs-CZ" sz="1600" u="sng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malotridka.ic.cz/pomucky/husite-a-husitske-valky-historicke-obrazky</a:t>
            </a:r>
            <a:r>
              <a:rPr lang="cs-CZ" sz="1600" u="sng" dirty="0" smtClean="0">
                <a:hlinkClick r:id="rId3"/>
              </a:rPr>
              <a:t>/</a:t>
            </a:r>
            <a:endParaRPr lang="cs-CZ" sz="1600" dirty="0" smtClean="0"/>
          </a:p>
          <a:p>
            <a:r>
              <a:rPr lang="cs-CZ" sz="1600" u="sng" dirty="0" smtClean="0">
                <a:hlinkClick r:id="rId4"/>
              </a:rPr>
              <a:t>http://euportal.parlamentnilisty.cz/PrintArticle/5483-krizove-vypravy-uvedeno-na-pravou-miru.aspx</a:t>
            </a:r>
            <a:endParaRPr lang="cs-CZ" sz="1600" dirty="0" smtClean="0"/>
          </a:p>
          <a:p>
            <a:r>
              <a:rPr lang="cs-CZ" sz="1600" u="sng" dirty="0" smtClean="0">
                <a:hlinkClick r:id="rId5"/>
              </a:rPr>
              <a:t>http://www.</a:t>
            </a:r>
            <a:r>
              <a:rPr lang="cs-CZ" sz="1600" u="sng" dirty="0" err="1" smtClean="0">
                <a:hlinkClick r:id="rId5"/>
              </a:rPr>
              <a:t>turystyka.torun.pl</a:t>
            </a:r>
            <a:r>
              <a:rPr lang="cs-CZ" sz="1600" u="sng" dirty="0" smtClean="0">
                <a:hlinkClick r:id="rId5"/>
              </a:rPr>
              <a:t>/index.</a:t>
            </a:r>
            <a:r>
              <a:rPr lang="cs-CZ" sz="1600" u="sng" dirty="0" err="1" smtClean="0">
                <a:hlinkClick r:id="rId5"/>
              </a:rPr>
              <a:t>php</a:t>
            </a:r>
            <a:r>
              <a:rPr lang="cs-CZ" sz="1600" u="sng" dirty="0" smtClean="0">
                <a:hlinkClick r:id="rId5"/>
              </a:rPr>
              <a:t>?</a:t>
            </a:r>
            <a:r>
              <a:rPr lang="cs-CZ" sz="1600" u="sng" dirty="0" err="1" smtClean="0">
                <a:hlinkClick r:id="rId5"/>
              </a:rPr>
              <a:t>strona</a:t>
            </a:r>
            <a:r>
              <a:rPr lang="cs-CZ" sz="1600" u="sng" dirty="0" smtClean="0">
                <a:hlinkClick r:id="rId5"/>
              </a:rPr>
              <a:t>=214</a:t>
            </a:r>
            <a:endParaRPr lang="cs-CZ" sz="1600" dirty="0" smtClean="0"/>
          </a:p>
          <a:p>
            <a:r>
              <a:rPr lang="cs-CZ" sz="1600" u="sng" dirty="0" smtClean="0">
                <a:hlinkClick r:id="rId6"/>
              </a:rPr>
              <a:t>http://www.galerie-online.</a:t>
            </a:r>
            <a:r>
              <a:rPr lang="cs-CZ" sz="1600" u="sng" dirty="0" err="1" smtClean="0">
                <a:hlinkClick r:id="rId6"/>
              </a:rPr>
              <a:t>cz</a:t>
            </a:r>
            <a:r>
              <a:rPr lang="cs-CZ" sz="1600" u="sng" dirty="0" smtClean="0">
                <a:hlinkClick r:id="rId6"/>
              </a:rPr>
              <a:t>/</a:t>
            </a:r>
            <a:r>
              <a:rPr lang="cs-CZ" sz="1600" u="sng" dirty="0" err="1" smtClean="0">
                <a:hlinkClick r:id="rId6"/>
              </a:rPr>
              <a:t>Lubomir</a:t>
            </a:r>
            <a:r>
              <a:rPr lang="cs-CZ" sz="1600" u="sng" dirty="0" smtClean="0">
                <a:hlinkClick r:id="rId6"/>
              </a:rPr>
              <a:t>-Stejskal/</a:t>
            </a:r>
            <a:r>
              <a:rPr lang="cs-CZ" sz="1600" u="sng" dirty="0" err="1" smtClean="0">
                <a:hlinkClick r:id="rId6"/>
              </a:rPr>
              <a:t>Husite</a:t>
            </a:r>
            <a:r>
              <a:rPr lang="cs-CZ" sz="1600" u="sng" dirty="0" smtClean="0">
                <a:hlinkClick r:id="rId6"/>
              </a:rPr>
              <a:t>-a-</a:t>
            </a:r>
            <a:r>
              <a:rPr lang="cs-CZ" sz="1600" u="sng" dirty="0" err="1" smtClean="0">
                <a:hlinkClick r:id="rId6"/>
              </a:rPr>
              <a:t>krizaci</a:t>
            </a:r>
            <a:r>
              <a:rPr lang="cs-CZ" sz="1600" u="sng" dirty="0" smtClean="0">
                <a:hlinkClick r:id="rId6"/>
              </a:rPr>
              <a:t>-</a:t>
            </a:r>
            <a:r>
              <a:rPr lang="cs-CZ" sz="1600" u="sng" dirty="0" err="1" smtClean="0">
                <a:hlinkClick r:id="rId6"/>
              </a:rPr>
              <a:t>Lubomir</a:t>
            </a:r>
            <a:r>
              <a:rPr lang="cs-CZ" sz="1600" u="sng" dirty="0" smtClean="0">
                <a:hlinkClick r:id="rId6"/>
              </a:rPr>
              <a:t>-Stejskal.</a:t>
            </a:r>
            <a:r>
              <a:rPr lang="cs-CZ" sz="1600" u="sng" dirty="0" err="1" smtClean="0">
                <a:hlinkClick r:id="rId6"/>
              </a:rPr>
              <a:t>html</a:t>
            </a:r>
            <a:endParaRPr lang="cs-CZ" sz="16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67545" y="3534013"/>
            <a:ext cx="6408711" cy="3323987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7"/>
              </a:rPr>
              <a:t>http://history-if.blog.cz/1102/husitske-valky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8"/>
              </a:rPr>
              <a:t>http://cs.wikipedia.org/wiki/Památník_Jana_Žižky_u_Sudoměře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9"/>
              </a:rPr>
              <a:t>http://www.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9"/>
              </a:rPr>
              <a:t>jcnews.cz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9"/>
              </a:rPr>
              <a:t>/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9"/>
              </a:rPr>
              <a:t>husitske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9"/>
              </a:rPr>
              <a:t>-osobnosti/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0"/>
              </a:rPr>
              <a:t>http://simonak.eu/index.php?stranka=pages/h_k/3_25.htm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1"/>
              </a:rPr>
              <a:t>http://www.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1"/>
              </a:rPr>
              <a:t>cesbrod.cz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1"/>
              </a:rPr>
              <a:t>/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1"/>
              </a:rPr>
              <a:t>item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1"/>
              </a:rPr>
              <a:t>/bitva-u-lipan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2"/>
              </a:rPr>
              <a:t>http://zstrebivlice.blog.cz/0602/referat-7-trida-na-prahu-husitske-doby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3"/>
              </a:rPr>
              <a:t>http://rany-stredovek.ic.cz/10-vrcholny-stredovek-husitske-valky.php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4"/>
              </a:rPr>
              <a:t>http://www.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4"/>
              </a:rPr>
              <a:t>husitstvi.cz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4"/>
              </a:rPr>
              <a:t>/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4"/>
              </a:rPr>
              <a:t>forum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4"/>
              </a:rPr>
              <a:t>/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4"/>
              </a:rPr>
              <a:t>viewtopic.php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4"/>
              </a:rPr>
              <a:t>?t=1443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5"/>
              </a:rPr>
              <a:t>http://cs.wikipedia.org/wiki/Řemdih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6"/>
              </a:rPr>
              <a:t>http://cs.wikipedia.org/wiki/Kropáč_(zbraň)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7"/>
              </a:rPr>
              <a:t>http://simonak.eu/index.php?stranka=pages/h_k/8_14.htm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8"/>
              </a:rPr>
              <a:t>http://www.</a:t>
            </a:r>
            <a:r>
              <a:rPr kumimoji="0" lang="cs-CZ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8"/>
              </a:rPr>
              <a:t>zplusz.cz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18"/>
              </a:rPr>
              <a:t>/?kuse,14</a:t>
            </a: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290</TotalTime>
  <Words>470</Words>
  <Application>Microsoft Office PowerPoint</Application>
  <PresentationFormat>Předvádění na obrazovce (4:3)</PresentationFormat>
  <Paragraphs>60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Papír</vt:lpstr>
      <vt:lpstr>Snímek 1</vt:lpstr>
      <vt:lpstr>HISTORIE - HUSITÉ A  JEJICH VÁLKY</vt:lpstr>
      <vt:lpstr>Snímek 3</vt:lpstr>
      <vt:lpstr>                KŘIŽÁCI</vt:lpstr>
      <vt:lpstr>HUSITSKÉ BITVY</vt:lpstr>
      <vt:lpstr>BITVA U SUDOMĚŘE</vt:lpstr>
      <vt:lpstr>BITVA U LIPAN</vt:lpstr>
      <vt:lpstr>HUSITSKÉ  ZBRANĚ</vt:lpstr>
      <vt:lpstr>Řemdih</vt:lpstr>
      <vt:lpstr>Kropáč </vt:lpstr>
      <vt:lpstr>      Houfnice </vt:lpstr>
      <vt:lpstr>Kuše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HISTORIE - HUSITI A  JEJICH VÁLKY</dc:title>
  <dc:creator>Leos</dc:creator>
  <cp:lastModifiedBy>Leos</cp:lastModifiedBy>
  <cp:revision>40</cp:revision>
  <dcterms:created xsi:type="dcterms:W3CDTF">2010-12-02T17:35:22Z</dcterms:created>
  <dcterms:modified xsi:type="dcterms:W3CDTF">2012-06-25T18:03:57Z</dcterms:modified>
</cp:coreProperties>
</file>