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A94D828-0000-4BDF-AAB0-9D44DD4EEB35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CB5E9B8-C9B8-44C5-A3CA-2B95522194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611" TargetMode="External"/><Relationship Id="rId2" Type="http://schemas.openxmlformats.org/officeDocument/2006/relationships/hyperlink" Target="http://cs.wikipedia.org/wiki/P%C5%99erov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ozitivni-noviny.cz/cz/clanek-2007120047" TargetMode="External"/><Relationship Id="rId3" Type="http://schemas.openxmlformats.org/officeDocument/2006/relationships/hyperlink" Target="http://zapisnik.borisklepal.cz/zuzana-lapcikova-oratorium-orbis-pictus/" TargetMode="External"/><Relationship Id="rId7" Type="http://schemas.openxmlformats.org/officeDocument/2006/relationships/hyperlink" Target="http://www.prague.net/blog/article/63/200-czech-crown-banknote" TargetMode="External"/><Relationship Id="rId2" Type="http://schemas.openxmlformats.org/officeDocument/2006/relationships/hyperlink" Target="http://www.ceska-konference.cz/obecna-porada/jan-amos-komensky-obecna-porada-panaug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elevize.cz/clanky/poselstvi-z-labyrintu-sveta-15367" TargetMode="External"/><Relationship Id="rId5" Type="http://schemas.openxmlformats.org/officeDocument/2006/relationships/hyperlink" Target="http://www.ipuda.cz/detail.php?zbozi=1480013" TargetMode="External"/><Relationship Id="rId4" Type="http://schemas.openxmlformats.org/officeDocument/2006/relationships/hyperlink" Target="http://www.nne.cz/produktyminceNNE_I.php?ID=page_006" TargetMode="External"/><Relationship Id="rId9" Type="http://schemas.openxmlformats.org/officeDocument/2006/relationships/hyperlink" Target="http://www.ceskatelevize.cz/porady/138731-muz-bolestne-viry/2923212170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57626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611560" y="1916832"/>
            <a:ext cx="82809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Název materiálu: VY_32_vlastivěda, sada  č. 1,  19</a:t>
            </a:r>
          </a:p>
          <a:p>
            <a:r>
              <a:rPr lang="cs-CZ" sz="2000" dirty="0" smtClean="0"/>
              <a:t>                            Hlavní události nejstarších Českých dějin – JAN AMOS KOMENSKÝ</a:t>
            </a:r>
          </a:p>
          <a:p>
            <a:r>
              <a:rPr lang="cs-CZ" sz="2000" dirty="0" smtClean="0"/>
              <a:t>Zařazení:             III/2   INOVACE  A  ZKVALITNĚNÍ VÝUKY      PROSTŘEDNICTVÍM  ICT</a:t>
            </a:r>
          </a:p>
          <a:p>
            <a:r>
              <a:rPr lang="cs-CZ" sz="2000" dirty="0" smtClean="0"/>
              <a:t> Autor, škola:        Mgr. Zapletalová Renata,  ZŠ </a:t>
            </a:r>
            <a:r>
              <a:rPr lang="cs-CZ" sz="2000" dirty="0" err="1" smtClean="0"/>
              <a:t>Hrubčice</a:t>
            </a:r>
            <a:r>
              <a:rPr lang="cs-CZ" sz="2000" dirty="0" smtClean="0"/>
              <a:t>, příspěvková organizace</a:t>
            </a:r>
          </a:p>
          <a:p>
            <a:r>
              <a:rPr lang="cs-CZ" sz="2000" dirty="0" smtClean="0"/>
              <a:t>Cílová skupina:    8 -10 let</a:t>
            </a:r>
          </a:p>
          <a:p>
            <a:r>
              <a:rPr lang="cs-CZ" sz="2000" dirty="0" smtClean="0"/>
              <a:t>Druh učebního materiálu: Prezentace </a:t>
            </a:r>
          </a:p>
          <a:p>
            <a:r>
              <a:rPr lang="cs-CZ" sz="2000" dirty="0" smtClean="0"/>
              <a:t>Časová náročnost: 20 minut</a:t>
            </a:r>
          </a:p>
          <a:p>
            <a:r>
              <a:rPr lang="cs-CZ" sz="2000" dirty="0" smtClean="0"/>
              <a:t> Metodický návod: Výukový materiál slouží k prezentaci probíraného učiva, ujasnění pojmů pomocí obrázků.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32656"/>
            <a:ext cx="7772400" cy="1084982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JAN AMOS KOMENSKÝ</a:t>
            </a:r>
            <a:endParaRPr lang="cs-CZ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il_fi" descr="http://www.ceska-konference.cz/obecna-porada/img/jan-amos-komensky-portret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484784"/>
            <a:ext cx="23812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www.nne.cz/_img/Jan_Amos_Komensk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556792"/>
            <a:ext cx="2381250" cy="2381250"/>
          </a:xfrm>
          <a:prstGeom prst="rect">
            <a:avLst/>
          </a:prstGeom>
          <a:noFill/>
        </p:spPr>
      </p:pic>
      <p:pic>
        <p:nvPicPr>
          <p:cNvPr id="7170" name="Picture 2" descr="Jan Amos Komenský, 28. 3. 1592 jihovýchodní Morava – 15. 11. 1670 Amsterda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725144"/>
            <a:ext cx="3204355" cy="1872207"/>
          </a:xfrm>
          <a:prstGeom prst="rect">
            <a:avLst/>
          </a:prstGeom>
          <a:noFill/>
        </p:spPr>
      </p:pic>
      <p:pic>
        <p:nvPicPr>
          <p:cNvPr id="7172" name="Picture 4" descr="http://img.mimishop.cz/h/ms/1189/0/0921/a1480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556792"/>
            <a:ext cx="3083143" cy="4842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23528" y="433058"/>
            <a:ext cx="813690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Teolog, filosof, pedagog a spisovatel</a:t>
            </a:r>
            <a:b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Datum narození: 28.03. 1592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Datum úmrtí: 15.11.1670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Největší spisovatel pobělohorské se narodil  v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Nivnici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u Uherského Brodu na jihovýchodní Moravě.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Začal studovat na gymnáziu v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 tooltip="Přerov"/>
              </a:rPr>
              <a:t>Přerově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, odkud v roce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3" tooltip="1611"/>
              </a:rPr>
              <a:t>1611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odešel na vysokou školu.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Rozhodl se vytvořit českou národní vědu, aby i jeho vlast v tomto oboru pokročila. Jeho plány ale přerušila bělohorská bitva.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Po smrti rodičů byl mladý Komenský ponechán sám sobě,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poručníci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se o něj nestarali. V době svých studií se rozhodl vytvořit velký slovník (Poklad jazyka českého) a encyklopedii (Divadlo veškerenstva věcí) - obě díla zůstala nedokončena.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</a:b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332656"/>
            <a:ext cx="59046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V roce 1621 byl nucen opustit vlast se svou ženou i dětmi. Při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ú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těku před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panělskou arm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dou, poztr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cel č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st rukopisů a při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el o celou knihovnu. Jeho žena se nakazila morem, který byl v t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době roz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řen v Přerově a zemřela. Dal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m m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stem, kter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Komenský nav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t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vil bylo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v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dsko a ve Východn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m Prusku se usadil na del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dobu.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il_fi" descr="http://media.televize.cz/article/xktnan2ei7yp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0648"/>
            <a:ext cx="275768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l_fi" descr="http://www.pozitivni-noviny.cz/test/gallery/Image/2007/12/komensky/7-JAK-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789040"/>
            <a:ext cx="2857500" cy="2762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www.prague.net/blog/images/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085184"/>
            <a:ext cx="312420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95936" y="476672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Po tom, co se opět vr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til do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Le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na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, zemřela mu druh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žena. Anglick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parlament pozval Komensk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ho do Anglie, aby zde vytvořil akademii věd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Jan Amos Komenský zemřel 15.11.1670. I přesto, že zažil odloučen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od vlasti, ztr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tu svých žen a utrpen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třicetilet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v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lky, nepřestal ani ve st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ř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věřit v lep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ší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budoucnost. Je pohřben v Naardenu - jeho pam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tn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í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k je pod ochranou Česk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é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32556A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republiky.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marxismus.cz/image/komensk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319088"/>
            <a:ext cx="533400" cy="676276"/>
          </a:xfrm>
          <a:prstGeom prst="rect">
            <a:avLst/>
          </a:prstGeom>
          <a:noFill/>
        </p:spPr>
      </p:pic>
      <p:pic>
        <p:nvPicPr>
          <p:cNvPr id="4" name="il_fi" descr="http://www.ceskatelevize.cz/program/porady/138731/foto09/ja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96752"/>
            <a:ext cx="316835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51520" y="3200400"/>
            <a:ext cx="8892480" cy="3468960"/>
          </a:xfrm>
        </p:spPr>
        <p:txBody>
          <a:bodyPr>
            <a:normAutofit fontScale="92500" lnSpcReduction="10000"/>
          </a:bodyPr>
          <a:lstStyle/>
          <a:p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Učit lze slovy, vychovávat jen příkladem. 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S pomocí </a:t>
            </a:r>
            <a:r>
              <a:rPr lang="cs-CZ" sz="3500" b="1" i="1" dirty="0" smtClean="0">
                <a:latin typeface="Times New Roman" pitchFamily="18" charset="0"/>
                <a:cs typeface="Times New Roman" pitchFamily="18" charset="0"/>
              </a:rPr>
              <a:t>knih</a:t>
            </a:r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 se mnozí stávají učenými i mimo školu.</a:t>
            </a:r>
          </a:p>
          <a:p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 Bez knih pak nebývá učený nikdo ani ve škole. 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Moudří vždy považovali za nejbezpečnější cestu míru zapomenutí utrpěných křivd. 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Komukoli </a:t>
            </a:r>
            <a:r>
              <a:rPr lang="cs-CZ" sz="3200" b="1" i="1" dirty="0" err="1" smtClean="0">
                <a:latin typeface="Times New Roman" pitchFamily="18" charset="0"/>
                <a:cs typeface="Times New Roman" pitchFamily="18" charset="0"/>
              </a:rPr>
              <a:t>prospěti</a:t>
            </a:r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 můžeš, prospívej rád. Možno-li celému světu. 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CITÁTY J.A. KOMENSKÉHO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395536" y="3200400"/>
            <a:ext cx="8280920" cy="3468960"/>
          </a:xfrm>
        </p:spPr>
        <p:txBody>
          <a:bodyPr>
            <a:noAutofit/>
          </a:bodyPr>
          <a:lstStyle/>
          <a:p>
            <a:r>
              <a:rPr lang="cs-CZ" sz="2800" b="1" i="1" dirty="0" err="1" smtClean="0">
                <a:latin typeface="Times New Roman" pitchFamily="18" charset="0"/>
                <a:cs typeface="Times New Roman" pitchFamily="18" charset="0"/>
              </a:rPr>
              <a:t>Informatorium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 školy mateřské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Velká didaktika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Brána jazyků otevřena 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Svět v obrazech 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Škola na jevišti 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Labyrint světa a ráj srdce</a:t>
            </a:r>
          </a:p>
          <a:p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O poezii české</a:t>
            </a:r>
            <a:endParaRPr lang="cs-CZ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DÍLA J. A. KOMENSKÉHO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Použité zdroje: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sz="2800" dirty="0" smtClean="0"/>
          </a:p>
          <a:p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ceska</a:t>
            </a:r>
            <a:r>
              <a:rPr lang="cs-CZ" u="sng" dirty="0" smtClean="0">
                <a:hlinkClick r:id="rId2"/>
              </a:rPr>
              <a:t>-konference.</a:t>
            </a:r>
            <a:r>
              <a:rPr lang="cs-CZ" u="sng" dirty="0" err="1" smtClean="0">
                <a:hlinkClick r:id="rId2"/>
              </a:rPr>
              <a:t>cz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obecna</a:t>
            </a:r>
            <a:r>
              <a:rPr lang="cs-CZ" u="sng" dirty="0" smtClean="0">
                <a:hlinkClick r:id="rId2"/>
              </a:rPr>
              <a:t>-porada/</a:t>
            </a:r>
            <a:r>
              <a:rPr lang="cs-CZ" u="sng" dirty="0" err="1" smtClean="0">
                <a:hlinkClick r:id="rId2"/>
              </a:rPr>
              <a:t>jan</a:t>
            </a:r>
            <a:r>
              <a:rPr lang="cs-CZ" u="sng" dirty="0" smtClean="0">
                <a:hlinkClick r:id="rId2"/>
              </a:rPr>
              <a:t>-</a:t>
            </a:r>
            <a:r>
              <a:rPr lang="cs-CZ" u="sng" dirty="0" err="1" smtClean="0">
                <a:hlinkClick r:id="rId2"/>
              </a:rPr>
              <a:t>amos</a:t>
            </a:r>
            <a:r>
              <a:rPr lang="cs-CZ" u="sng" dirty="0" smtClean="0">
                <a:hlinkClick r:id="rId2"/>
              </a:rPr>
              <a:t>-</a:t>
            </a:r>
            <a:r>
              <a:rPr lang="cs-CZ" u="sng" dirty="0" err="1" smtClean="0">
                <a:hlinkClick r:id="rId2"/>
              </a:rPr>
              <a:t>komensky</a:t>
            </a:r>
            <a:r>
              <a:rPr lang="cs-CZ" u="sng" dirty="0" smtClean="0">
                <a:hlinkClick r:id="rId2"/>
              </a:rPr>
              <a:t>-</a:t>
            </a:r>
            <a:r>
              <a:rPr lang="cs-CZ" u="sng" dirty="0" err="1" smtClean="0">
                <a:hlinkClick r:id="rId2"/>
              </a:rPr>
              <a:t>obecna</a:t>
            </a:r>
            <a:r>
              <a:rPr lang="cs-CZ" u="sng" dirty="0" smtClean="0">
                <a:hlinkClick r:id="rId2"/>
              </a:rPr>
              <a:t>-porada-</a:t>
            </a:r>
            <a:r>
              <a:rPr lang="cs-CZ" u="sng" dirty="0" err="1" smtClean="0">
                <a:hlinkClick r:id="rId2"/>
              </a:rPr>
              <a:t>panaugia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http://zapisnik.borisklepal.cz/zuzana-lapcikova-oratorium-orbis-pictus/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http://www.</a:t>
            </a:r>
            <a:r>
              <a:rPr lang="cs-CZ" u="sng" dirty="0" err="1" smtClean="0">
                <a:hlinkClick r:id="rId4"/>
              </a:rPr>
              <a:t>nne.cz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produktyminceNNE</a:t>
            </a:r>
            <a:r>
              <a:rPr lang="cs-CZ" u="sng" dirty="0" smtClean="0">
                <a:hlinkClick r:id="rId4"/>
              </a:rPr>
              <a:t>_I.</a:t>
            </a:r>
            <a:r>
              <a:rPr lang="cs-CZ" u="sng" dirty="0" err="1" smtClean="0">
                <a:hlinkClick r:id="rId4"/>
              </a:rPr>
              <a:t>php</a:t>
            </a:r>
            <a:r>
              <a:rPr lang="cs-CZ" u="sng" dirty="0" smtClean="0">
                <a:hlinkClick r:id="rId4"/>
              </a:rPr>
              <a:t>?ID=</a:t>
            </a:r>
            <a:r>
              <a:rPr lang="cs-CZ" u="sng" dirty="0" err="1" smtClean="0">
                <a:hlinkClick r:id="rId4"/>
              </a:rPr>
              <a:t>page</a:t>
            </a:r>
            <a:r>
              <a:rPr lang="cs-CZ" u="sng" dirty="0" smtClean="0">
                <a:hlinkClick r:id="rId4"/>
              </a:rPr>
              <a:t>_006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http://www.</a:t>
            </a:r>
            <a:r>
              <a:rPr lang="cs-CZ" u="sng" dirty="0" err="1" smtClean="0">
                <a:hlinkClick r:id="rId5"/>
              </a:rPr>
              <a:t>ipuda.cz</a:t>
            </a:r>
            <a:r>
              <a:rPr lang="cs-CZ" u="sng" dirty="0" smtClean="0">
                <a:hlinkClick r:id="rId5"/>
              </a:rPr>
              <a:t>/detail.</a:t>
            </a:r>
            <a:r>
              <a:rPr lang="cs-CZ" u="sng" dirty="0" err="1" smtClean="0">
                <a:hlinkClick r:id="rId5"/>
              </a:rPr>
              <a:t>php</a:t>
            </a:r>
            <a:r>
              <a:rPr lang="cs-CZ" u="sng" dirty="0" smtClean="0">
                <a:hlinkClick r:id="rId5"/>
              </a:rPr>
              <a:t>?</a:t>
            </a:r>
            <a:r>
              <a:rPr lang="cs-CZ" u="sng" dirty="0" err="1" smtClean="0">
                <a:hlinkClick r:id="rId5"/>
              </a:rPr>
              <a:t>zbozi</a:t>
            </a:r>
            <a:r>
              <a:rPr lang="cs-CZ" u="sng" dirty="0" smtClean="0">
                <a:hlinkClick r:id="rId5"/>
              </a:rPr>
              <a:t>=1480013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http://www.televize.</a:t>
            </a:r>
            <a:r>
              <a:rPr lang="cs-CZ" u="sng" dirty="0" err="1" smtClean="0">
                <a:hlinkClick r:id="rId6"/>
              </a:rPr>
              <a:t>cz</a:t>
            </a:r>
            <a:r>
              <a:rPr lang="cs-CZ" u="sng" dirty="0" smtClean="0">
                <a:hlinkClick r:id="rId6"/>
              </a:rPr>
              <a:t>/</a:t>
            </a:r>
            <a:r>
              <a:rPr lang="cs-CZ" u="sng" dirty="0" err="1" smtClean="0">
                <a:hlinkClick r:id="rId6"/>
              </a:rPr>
              <a:t>clanky</a:t>
            </a:r>
            <a:r>
              <a:rPr lang="cs-CZ" u="sng" dirty="0" smtClean="0">
                <a:hlinkClick r:id="rId6"/>
              </a:rPr>
              <a:t>/</a:t>
            </a:r>
            <a:r>
              <a:rPr lang="cs-CZ" u="sng" dirty="0" err="1" smtClean="0">
                <a:hlinkClick r:id="rId6"/>
              </a:rPr>
              <a:t>poselstvi</a:t>
            </a:r>
            <a:r>
              <a:rPr lang="cs-CZ" u="sng" dirty="0" smtClean="0">
                <a:hlinkClick r:id="rId6"/>
              </a:rPr>
              <a:t>-z-labyrintu-</a:t>
            </a:r>
            <a:r>
              <a:rPr lang="cs-CZ" u="sng" dirty="0" err="1" smtClean="0">
                <a:hlinkClick r:id="rId6"/>
              </a:rPr>
              <a:t>sveta</a:t>
            </a:r>
            <a:r>
              <a:rPr lang="cs-CZ" u="sng" dirty="0" smtClean="0">
                <a:hlinkClick r:id="rId6"/>
              </a:rPr>
              <a:t>-15367</a:t>
            </a:r>
            <a:endParaRPr lang="cs-CZ" dirty="0" smtClean="0"/>
          </a:p>
          <a:p>
            <a:r>
              <a:rPr lang="cs-CZ" u="sng" dirty="0" smtClean="0">
                <a:hlinkClick r:id="rId7"/>
              </a:rPr>
              <a:t>http://www.</a:t>
            </a:r>
            <a:r>
              <a:rPr lang="cs-CZ" u="sng" dirty="0" err="1" smtClean="0">
                <a:hlinkClick r:id="rId7"/>
              </a:rPr>
              <a:t>prague.net</a:t>
            </a:r>
            <a:r>
              <a:rPr lang="cs-CZ" u="sng" dirty="0" smtClean="0">
                <a:hlinkClick r:id="rId7"/>
              </a:rPr>
              <a:t>/blog/</a:t>
            </a:r>
            <a:r>
              <a:rPr lang="cs-CZ" u="sng" dirty="0" err="1" smtClean="0">
                <a:hlinkClick r:id="rId7"/>
              </a:rPr>
              <a:t>article</a:t>
            </a:r>
            <a:r>
              <a:rPr lang="cs-CZ" u="sng" dirty="0" smtClean="0">
                <a:hlinkClick r:id="rId7"/>
              </a:rPr>
              <a:t>/63/200-</a:t>
            </a:r>
            <a:r>
              <a:rPr lang="cs-CZ" u="sng" dirty="0" err="1" smtClean="0">
                <a:hlinkClick r:id="rId7"/>
              </a:rPr>
              <a:t>czech</a:t>
            </a:r>
            <a:r>
              <a:rPr lang="cs-CZ" u="sng" dirty="0" smtClean="0">
                <a:hlinkClick r:id="rId7"/>
              </a:rPr>
              <a:t>-</a:t>
            </a:r>
            <a:r>
              <a:rPr lang="cs-CZ" u="sng" dirty="0" err="1" smtClean="0">
                <a:hlinkClick r:id="rId7"/>
              </a:rPr>
              <a:t>crown</a:t>
            </a:r>
            <a:r>
              <a:rPr lang="cs-CZ" u="sng" dirty="0" smtClean="0">
                <a:hlinkClick r:id="rId7"/>
              </a:rPr>
              <a:t>-</a:t>
            </a:r>
            <a:r>
              <a:rPr lang="cs-CZ" u="sng" dirty="0" err="1" smtClean="0">
                <a:hlinkClick r:id="rId7"/>
              </a:rPr>
              <a:t>banknote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pozitivni</a:t>
            </a:r>
            <a:r>
              <a:rPr lang="cs-CZ" u="sng" dirty="0" smtClean="0">
                <a:hlinkClick r:id="rId8"/>
              </a:rPr>
              <a:t>-noviny.</a:t>
            </a:r>
            <a:r>
              <a:rPr lang="cs-CZ" u="sng" dirty="0" err="1" smtClean="0">
                <a:hlinkClick r:id="rId8"/>
              </a:rPr>
              <a:t>cz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cz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clanek</a:t>
            </a:r>
            <a:r>
              <a:rPr lang="cs-CZ" u="sng" dirty="0" smtClean="0">
                <a:hlinkClick r:id="rId8"/>
              </a:rPr>
              <a:t>-2007120047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http://www.</a:t>
            </a:r>
            <a:r>
              <a:rPr lang="cs-CZ" u="sng" dirty="0" err="1" smtClean="0">
                <a:hlinkClick r:id="rId9"/>
              </a:rPr>
              <a:t>ceskatelevize.cz</a:t>
            </a:r>
            <a:r>
              <a:rPr lang="cs-CZ" u="sng" dirty="0" smtClean="0">
                <a:hlinkClick r:id="rId9"/>
              </a:rPr>
              <a:t>/porady/138731-</a:t>
            </a:r>
            <a:r>
              <a:rPr lang="cs-CZ" u="sng" dirty="0" err="1" smtClean="0">
                <a:hlinkClick r:id="rId9"/>
              </a:rPr>
              <a:t>muz</a:t>
            </a:r>
            <a:r>
              <a:rPr lang="cs-CZ" u="sng" dirty="0" smtClean="0">
                <a:hlinkClick r:id="rId9"/>
              </a:rPr>
              <a:t>-</a:t>
            </a:r>
            <a:r>
              <a:rPr lang="cs-CZ" u="sng" dirty="0" err="1" smtClean="0">
                <a:hlinkClick r:id="rId9"/>
              </a:rPr>
              <a:t>bolestne</a:t>
            </a:r>
            <a:r>
              <a:rPr lang="cs-CZ" u="sng" dirty="0" smtClean="0">
                <a:hlinkClick r:id="rId9"/>
              </a:rPr>
              <a:t>-viry/29232121703/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70</TotalTime>
  <Words>289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Prezentace aplikace PowerPoint</vt:lpstr>
      <vt:lpstr>     JAN AMOS KOMENSKÝ</vt:lpstr>
      <vt:lpstr>Prezentace aplikace PowerPoint</vt:lpstr>
      <vt:lpstr>Prezentace aplikace PowerPoint</vt:lpstr>
      <vt:lpstr>Prezentace aplikace PowerPoint</vt:lpstr>
      <vt:lpstr>CITÁTY J.A. KOMENSKÉHO</vt:lpstr>
      <vt:lpstr>DÍLA J. A. KOMENSKÉHO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Leos</dc:creator>
  <cp:lastModifiedBy>Učitel</cp:lastModifiedBy>
  <cp:revision>13</cp:revision>
  <dcterms:created xsi:type="dcterms:W3CDTF">2012-06-02T19:12:00Z</dcterms:created>
  <dcterms:modified xsi:type="dcterms:W3CDTF">2012-07-09T16:18:00Z</dcterms:modified>
</cp:coreProperties>
</file>