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D46EA-A381-47F5-9F59-533C7C17D820}" type="datetimeFigureOut">
              <a:rPr lang="cs-CZ"/>
              <a:pPr>
                <a:defRPr/>
              </a:pPr>
              <a:t>10.7.2012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BE1EC-FF19-4758-B07E-18EAAC78D0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F3045-1938-42D3-A709-6884433E24C1}" type="datetimeFigureOut">
              <a:rPr lang="cs-CZ"/>
              <a:pPr>
                <a:defRPr/>
              </a:pPr>
              <a:t>10.7.2012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8C7C2-6814-4EB5-979C-507E303DC6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F384B-A395-4209-96BF-152AB20B7C4D}" type="datetimeFigureOut">
              <a:rPr lang="cs-CZ"/>
              <a:pPr>
                <a:defRPr/>
              </a:pPr>
              <a:t>10.7.2012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088EF3-497E-4724-A950-0A559399D2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4A1664-B120-489F-AEB0-52D4EDC27828}" type="datetimeFigureOut">
              <a:rPr lang="cs-CZ"/>
              <a:pPr>
                <a:defRPr/>
              </a:pPr>
              <a:t>10.7.2012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CF7F9-8114-46E2-911C-B6EAA6FC2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BA972-1D6F-4B7B-8C66-39C506799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B8499-BE3A-4712-AB84-43111BDE57EA}" type="datetimeFigureOut">
              <a:rPr lang="cs-CZ"/>
              <a:pPr>
                <a:defRPr/>
              </a:pPr>
              <a:t>10.7.2012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8DD8E-B1A1-4A27-AFCA-8EFFB954FF8C}" type="datetimeFigureOut">
              <a:rPr lang="cs-CZ"/>
              <a:pPr>
                <a:defRPr/>
              </a:pPr>
              <a:t>10.7.2012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20E82-2D18-4CF5-99ED-99E2AC3885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B728F-742F-4162-A7E1-49278537C009}" type="datetimeFigureOut">
              <a:rPr lang="cs-CZ"/>
              <a:pPr>
                <a:defRPr/>
              </a:pPr>
              <a:t>10.7.2012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745C4-3870-4BBD-9EDC-B74BE63B5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1D20B-68EE-4ECD-A37A-221CA9A1004B}" type="datetimeFigureOut">
              <a:rPr lang="cs-CZ"/>
              <a:pPr>
                <a:defRPr/>
              </a:pPr>
              <a:t>10.7.2012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0DE30-3053-4DE4-9AB2-8CE614D8C3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E7642-CC81-4FAA-8E7B-0C0EB5FD5203}" type="datetimeFigureOut">
              <a:rPr lang="cs-CZ"/>
              <a:pPr>
                <a:defRPr/>
              </a:pPr>
              <a:t>10.7.2012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45936-ECCD-40BB-ADA4-1DE2B6D2CF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9C27B-B0FD-40D7-B004-680A6737E491}" type="datetimeFigureOut">
              <a:rPr lang="cs-CZ"/>
              <a:pPr>
                <a:defRPr/>
              </a:pPr>
              <a:t>10.7.2012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E5F96-2268-4EA1-9C9F-8E9B5DCA1C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A511D-08E3-4DCD-B54D-0B090A4AB371}" type="datetimeFigureOut">
              <a:rPr lang="cs-CZ"/>
              <a:pPr>
                <a:defRPr/>
              </a:pPr>
              <a:t>10.7.2012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D6C44-24FC-4EB0-8328-7B2D88A81F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F276244C-C018-4ED1-985F-0BB68D13D438}" type="datetimeFigureOut">
              <a:rPr lang="cs-CZ"/>
              <a:pPr>
                <a:defRPr/>
              </a:pPr>
              <a:t>10.7.2012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4596BA9D-10BB-42E6-B6DE-F95DCD56F5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76" r:id="rId9"/>
    <p:sldLayoutId id="2147483667" r:id="rId10"/>
    <p:sldLayoutId id="214748366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2apetras.webzdarma.cz/zikmund_lucembursky.htm" TargetMode="External"/><Relationship Id="rId3" Type="http://schemas.openxmlformats.org/officeDocument/2006/relationships/hyperlink" Target="http://zstrebivlice.blog.cz/0602/referat-7-trida-lucemburkove-na-ceskem-trune" TargetMode="External"/><Relationship Id="rId7" Type="http://schemas.openxmlformats.org/officeDocument/2006/relationships/hyperlink" Target="http://referaty-testy.webnode.cz/historie-ceskych-zemi/lucemburkove/vlada-vaclava-iv-/" TargetMode="External"/><Relationship Id="rId2" Type="http://schemas.openxmlformats.org/officeDocument/2006/relationships/hyperlink" Target="http://cs.wikipedia.org/wiki/Lucemburkov%C3%A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gop.pilsedu.cz:8080/redakcni_systemy/wiki/index.php/Karel_IV" TargetMode="External"/><Relationship Id="rId5" Type="http://schemas.openxmlformats.org/officeDocument/2006/relationships/hyperlink" Target="http://rany-stredovek.ic.cz/06-vrcholny-stredovek-lucemburkove.php" TargetMode="External"/><Relationship Id="rId4" Type="http://schemas.openxmlformats.org/officeDocument/2006/relationships/hyperlink" Target="http://www.ceskatelevize.cz/ct24/kultura/106114-kralovsky-snatek-eliska-a-jan-u-kamenneho-zvon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Název materiálu: VY_32_vlastivěda , sada  č. 1,  09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                            Hlavní události nejstarších Českých dějin -   LUCEMBURKOVÉ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Zařazení:             III/2   INOVACE  A  ZKVALITNĚNÍ VÝUKY      </a:t>
            </a:r>
            <a:r>
              <a:rPr lang="cs-CZ" sz="2800" smtClean="0"/>
              <a:t>PROSTŘEDNICTVÍM  ICT</a:t>
            </a: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¨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 Autor, škola:        Mgr. Zapletalová Renata,  ZŠ </a:t>
            </a:r>
            <a:r>
              <a:rPr lang="cs-CZ" sz="2800" dirty="0" err="1" smtClean="0"/>
              <a:t>Hrubčice</a:t>
            </a:r>
            <a:r>
              <a:rPr lang="cs-CZ" sz="2800" dirty="0" smtClean="0"/>
              <a:t>, příspěvková organizace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   Cílová skupina:    8 -10 let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Druh učebního materiálu: Prezentace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Časová náročnost: 20 minut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Metodický návod: Výukový materiál slouží k prezentaci probíraného učiva, ujasnění pojmů pomocí obrázků – Jan Lucemburský, Eliška Přemyslovna, Václav IV., Zikmund Lucemburský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 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260350"/>
            <a:ext cx="8135937" cy="111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5589588"/>
            <a:ext cx="8135938" cy="719137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800" dirty="0" smtClean="0">
                <a:solidFill>
                  <a:srgbClr val="C00000"/>
                </a:solidFill>
              </a:rPr>
              <a:t>ZNAK LUCEMBURKŮ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58417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0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LUCEMBURKOVÉ</a:t>
            </a:r>
            <a:endParaRPr lang="cs-CZ" sz="800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4339" name="Picture 2" descr="http://upload.wikimedia.org/wikipedia/commons/7/7d/Erblucemburksa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2060575"/>
            <a:ext cx="3671887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073650"/>
          </a:xfrm>
        </p:spPr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Česká šlechta si vybrala za krále Jana Lucemburského.</a:t>
            </a:r>
          </a:p>
          <a:p>
            <a:r>
              <a:rPr lang="cs-CZ" smtClean="0">
                <a:solidFill>
                  <a:srgbClr val="C00000"/>
                </a:solidFill>
              </a:rPr>
              <a:t>Ten se oženil s Eliškou Přemyslovnou –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 sestrou Václava III. Jan Lucemburský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nerozuměl českému jazyku ani české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zemi. Pobýval více v cizině, proto mu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začali říkal král cizinec. S manželkou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měli syna Václava – Karel IV.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Jan Lucemburský padl v bitvě u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Kresčaku ve Francii. Po jeho smrti              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nastoupil na trůn Karel IV.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6000" smtClean="0">
                <a:solidFill>
                  <a:schemeClr val="accent5">
                    <a:lumMod val="75000"/>
                  </a:schemeClr>
                </a:solidFill>
              </a:rPr>
              <a:t>JAN LUCEMBURSKÝ</a:t>
            </a:r>
            <a:endParaRPr lang="cs-CZ" sz="600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5363" name="Obrázek 4" descr="http://www.valtice.cz/images/lide/janlucemb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2492375"/>
            <a:ext cx="2616200" cy="384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 vert="wordArtVert"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half" idx="2"/>
          </p:nvPr>
        </p:nvSpPr>
        <p:spPr>
          <a:xfrm>
            <a:off x="6588224" y="476672"/>
            <a:ext cx="2057400" cy="5832648"/>
          </a:xfrm>
        </p:spPr>
        <p:txBody>
          <a:bodyPr vert="wordArtVert">
            <a:normAutofit/>
          </a:bodyPr>
          <a:lstStyle/>
          <a:p>
            <a:pPr fontAlgn="auto">
              <a:defRPr/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PEČEŤ JANA</a:t>
            </a:r>
          </a:p>
          <a:p>
            <a:pPr fontAlgn="auto">
              <a:defRPr/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LUCEMBURSKÉHO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6146" name="Picture 2" descr="http://t1.gstatic.com/images?q=tbn:ANd9GcTn-2670CVnVA9nMs1SP97I1CQAWR3EM77mh5dybUxF2kVs0iXtzjXXnvPsV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9254" b="19254"/>
          <a:stretch>
            <a:fillRect/>
          </a:stretch>
        </p:blipFill>
        <p:spPr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516216" y="2132856"/>
            <a:ext cx="2057400" cy="4392488"/>
          </a:xfrm>
        </p:spPr>
        <p:txBody>
          <a:bodyPr vert="wordArtVert">
            <a:normAutofit/>
          </a:bodyPr>
          <a:lstStyle/>
          <a:p>
            <a:pPr fontAlgn="auto">
              <a:defRPr/>
            </a:pP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ELIŠKA PŘEMYSLOVNA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443663" y="404813"/>
            <a:ext cx="2459037" cy="1584325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Manželka </a:t>
            </a:r>
            <a:r>
              <a:rPr lang="cs-CZ" sz="2000" dirty="0" smtClean="0">
                <a:solidFill>
                  <a:srgbClr val="C00000"/>
                </a:solidFill>
              </a:rPr>
              <a:t>Jana Lucemburského, sestra zavražděného Václava III.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5122" name="Picture 2" descr="http://rany-stredovek.ic.cz/img/vrcholny-stredovek/big/eliska-premyslovna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5149" b="15149"/>
          <a:stretch>
            <a:fillRect/>
          </a:stretch>
        </p:blipFill>
        <p:spPr>
          <a:xfrm>
            <a:off x="251520" y="620688"/>
            <a:ext cx="6019800" cy="5994648"/>
          </a:xfr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72225" y="549275"/>
            <a:ext cx="2560638" cy="2592388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/>
            </a:r>
            <a:br>
              <a:rPr lang="cs-CZ" sz="2400" dirty="0" smtClean="0">
                <a:solidFill>
                  <a:srgbClr val="C00000"/>
                </a:solidFill>
              </a:rPr>
            </a:br>
            <a:r>
              <a:rPr lang="cs-CZ" sz="2400" dirty="0" smtClean="0">
                <a:solidFill>
                  <a:srgbClr val="C00000"/>
                </a:solidFill>
              </a:rPr>
              <a:t/>
            </a:r>
            <a:br>
              <a:rPr lang="cs-CZ" sz="2400" dirty="0" smtClean="0">
                <a:solidFill>
                  <a:srgbClr val="C00000"/>
                </a:solidFill>
              </a:rPr>
            </a:br>
            <a:r>
              <a:rPr lang="cs-CZ" sz="2400" dirty="0" smtClean="0">
                <a:solidFill>
                  <a:srgbClr val="C00000"/>
                </a:solidFill>
              </a:rPr>
              <a:t/>
            </a:r>
            <a:br>
              <a:rPr lang="cs-CZ" sz="2400" dirty="0" smtClean="0">
                <a:solidFill>
                  <a:srgbClr val="C00000"/>
                </a:solidFill>
              </a:rPr>
            </a:br>
            <a:r>
              <a:rPr lang="cs-CZ" sz="2400" dirty="0" smtClean="0">
                <a:solidFill>
                  <a:srgbClr val="C00000"/>
                </a:solidFill>
              </a:rPr>
              <a:t/>
            </a:r>
            <a:br>
              <a:rPr lang="cs-CZ" sz="2400" dirty="0" smtClean="0">
                <a:solidFill>
                  <a:srgbClr val="C00000"/>
                </a:solidFill>
              </a:rPr>
            </a:br>
            <a:r>
              <a:rPr lang="cs-CZ" sz="2400" dirty="0" smtClean="0">
                <a:solidFill>
                  <a:srgbClr val="C00000"/>
                </a:solidFill>
              </a:rPr>
              <a:t>Syn Jana Lucemburského a Elišky Přemyslovny Václav, známý  jako KAREL IV.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3284984"/>
            <a:ext cx="1398984" cy="2734816"/>
          </a:xfrm>
        </p:spPr>
        <p:txBody>
          <a:bodyPr vert="wordArtVert">
            <a:normAutofit fontScale="92500" lnSpcReduction="10000"/>
          </a:bodyPr>
          <a:lstStyle/>
          <a:p>
            <a:pPr fontAlgn="auto">
              <a:defRPr/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KAREL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IV</a:t>
            </a:r>
          </a:p>
          <a:p>
            <a:pPr fontAlgn="auto">
              <a:defRPr/>
            </a:pP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http://gop.pilsedu.cz:8080/redakcni_systemy/wiki/images/b/bd/Kareliv.gif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5562" b="15562"/>
          <a:stretch>
            <a:fillRect/>
          </a:stretch>
        </p:blipFill>
        <p:spPr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>
                <a:solidFill>
                  <a:srgbClr val="C00000"/>
                </a:solidFill>
              </a:rPr>
              <a:t>Syn Karla IV. </a:t>
            </a:r>
          </a:p>
          <a:p>
            <a:r>
              <a:rPr lang="cs-CZ" sz="2800" smtClean="0">
                <a:solidFill>
                  <a:srgbClr val="C00000"/>
                </a:solidFill>
              </a:rPr>
              <a:t>Vladařské povinnosti ho nezajímaly a za jeho vlády nastaly zlé časy. Lidé umírali na mor 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olidFill>
                  <a:srgbClr val="C00000"/>
                </a:solidFill>
              </a:rPr>
              <a:t>a v kraji řádily tlupy zlodějů. 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olidFill>
                  <a:srgbClr val="C00000"/>
                </a:solidFill>
              </a:rPr>
              <a:t>Po jeho smrti se ujal vlády jeho bratr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olidFill>
                  <a:srgbClr val="C00000"/>
                </a:solidFill>
              </a:rPr>
              <a:t>Zikmund.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000" smtClean="0">
                <a:solidFill>
                  <a:srgbClr val="C00000"/>
                </a:solidFill>
              </a:rPr>
              <a:t>     </a:t>
            </a:r>
            <a:r>
              <a:rPr lang="cs-CZ" sz="8000" smtClean="0">
                <a:solidFill>
                  <a:schemeClr val="accent5">
                    <a:lumMod val="50000"/>
                  </a:schemeClr>
                </a:solidFill>
              </a:rPr>
              <a:t>VÁCLAV IV.</a:t>
            </a:r>
            <a:endParaRPr lang="cs-CZ" sz="800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9459" name="Picture 2" descr="http://www.stanislavkropik.sweb.cz/V%C3%A1clav%20IV.%201378-141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2997200"/>
            <a:ext cx="2560637" cy="337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SYN Karla IV. </a:t>
            </a:r>
          </a:p>
          <a:p>
            <a:r>
              <a:rPr lang="cs-CZ" smtClean="0">
                <a:solidFill>
                  <a:srgbClr val="C00000"/>
                </a:solidFill>
              </a:rPr>
              <a:t>Korunovaci Zikmunda někteří lidé neuznali a nechtěli ho za krále.</a:t>
            </a:r>
          </a:p>
          <a:p>
            <a:r>
              <a:rPr lang="cs-CZ" smtClean="0">
                <a:solidFill>
                  <a:srgbClr val="C00000"/>
                </a:solidFill>
              </a:rPr>
              <a:t>Přijali ho až později, ovšem rok po přijetí Zikmund umírá.</a:t>
            </a:r>
          </a:p>
          <a:p>
            <a:r>
              <a:rPr lang="cs-CZ" smtClean="0">
                <a:solidFill>
                  <a:srgbClr val="C00000"/>
                </a:solidFill>
              </a:rPr>
              <a:t>Smrtí Zikmunda roku 1437 rod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Lucemburků vymírá.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Zikmund byl znám pod přezdívkou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„šelma ryšavá“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smtClean="0">
                <a:solidFill>
                  <a:srgbClr val="C00000"/>
                </a:solidFill>
              </a:rPr>
              <a:t>  </a:t>
            </a:r>
            <a:r>
              <a:rPr lang="cs-CZ" sz="4800" b="1" smtClean="0">
                <a:solidFill>
                  <a:schemeClr val="accent5">
                    <a:lumMod val="50000"/>
                  </a:schemeClr>
                </a:solidFill>
              </a:rPr>
              <a:t>ZIKMUND LUCEMBURSKÝ</a:t>
            </a:r>
            <a:endParaRPr lang="cs-CZ" sz="4800" b="1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483" name="Picture 2" descr="http://2apetras.webzdarma.cz/images/ziklu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3716338"/>
            <a:ext cx="2016125" cy="270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323850" y="404813"/>
            <a:ext cx="91440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>
                <a:ea typeface="Calibri" pitchFamily="34" charset="0"/>
                <a:cs typeface="Arial" charset="0"/>
              </a:rPr>
              <a:t>                          POUŽITÉ ZDROJE:</a:t>
            </a:r>
          </a:p>
          <a:p>
            <a:r>
              <a:rPr lang="cs-CZ" sz="2800">
                <a:ea typeface="Calibri" pitchFamily="34" charset="0"/>
                <a:cs typeface="Arial" charset="0"/>
              </a:rPr>
              <a:t>                           </a:t>
            </a:r>
          </a:p>
        </p:txBody>
      </p:sp>
      <p:sp>
        <p:nvSpPr>
          <p:cNvPr id="21506" name="Obdélník 2"/>
          <p:cNvSpPr>
            <a:spLocks noChangeArrowheads="1"/>
          </p:cNvSpPr>
          <p:nvPr/>
        </p:nvSpPr>
        <p:spPr bwMode="auto">
          <a:xfrm>
            <a:off x="1331913" y="1052513"/>
            <a:ext cx="5886450" cy="4708525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u="sng">
                <a:solidFill>
                  <a:srgbClr val="FF0000"/>
                </a:solidFill>
                <a:latin typeface="Constantia" pitchFamily="18" charset="0"/>
                <a:hlinkClick r:id="rId2"/>
              </a:rPr>
              <a:t>http://cs.wikipedia.org/wiki/Lucemburkov%C3%A9</a:t>
            </a:r>
            <a:endParaRPr lang="cs-CZ" sz="2000" b="1">
              <a:solidFill>
                <a:srgbClr val="FF0000"/>
              </a:solidFill>
              <a:latin typeface="Constantia" pitchFamily="18" charset="0"/>
            </a:endParaRPr>
          </a:p>
          <a:p>
            <a:r>
              <a:rPr lang="cs-CZ" sz="2000" b="1" u="sng">
                <a:solidFill>
                  <a:srgbClr val="FF0000"/>
                </a:solidFill>
                <a:latin typeface="Constantia" pitchFamily="18" charset="0"/>
                <a:hlinkClick r:id="rId3"/>
              </a:rPr>
              <a:t>http://zstrebivlice.blog.cz/0602/referat-7-trida-lucemburkove-na-ceskem-trune</a:t>
            </a:r>
            <a:endParaRPr lang="cs-CZ" sz="2000" b="1">
              <a:solidFill>
                <a:srgbClr val="FF0000"/>
              </a:solidFill>
              <a:latin typeface="Constantia" pitchFamily="18" charset="0"/>
            </a:endParaRPr>
          </a:p>
          <a:p>
            <a:r>
              <a:rPr lang="cs-CZ" sz="2000" b="1" u="sng">
                <a:solidFill>
                  <a:srgbClr val="FF0000"/>
                </a:solidFill>
                <a:latin typeface="Constantia" pitchFamily="18" charset="0"/>
                <a:hlinkClick r:id="rId4"/>
              </a:rPr>
              <a:t>http://www.ceskatelevize.cz/ct24/kultura/106114-kralovsky-snatek-eliska-a-jan-u-kamenneho-zvonu/</a:t>
            </a:r>
            <a:endParaRPr lang="cs-CZ" sz="2000" b="1">
              <a:solidFill>
                <a:srgbClr val="FF0000"/>
              </a:solidFill>
              <a:latin typeface="Constantia" pitchFamily="18" charset="0"/>
            </a:endParaRPr>
          </a:p>
          <a:p>
            <a:r>
              <a:rPr lang="cs-CZ" sz="2000" b="1" u="sng">
                <a:solidFill>
                  <a:srgbClr val="FF0000"/>
                </a:solidFill>
                <a:latin typeface="Constantia" pitchFamily="18" charset="0"/>
                <a:hlinkClick r:id="rId5"/>
              </a:rPr>
              <a:t>http://rany-stredovek.ic.cz/06-vrcholny-stredovek-lucemburkove.php</a:t>
            </a:r>
            <a:endParaRPr lang="cs-CZ" sz="2000" b="1">
              <a:solidFill>
                <a:srgbClr val="FF0000"/>
              </a:solidFill>
              <a:latin typeface="Constantia" pitchFamily="18" charset="0"/>
            </a:endParaRPr>
          </a:p>
          <a:p>
            <a:r>
              <a:rPr lang="cs-CZ" sz="2000" b="1" u="sng">
                <a:solidFill>
                  <a:srgbClr val="FF0000"/>
                </a:solidFill>
                <a:latin typeface="Constantia" pitchFamily="18" charset="0"/>
                <a:hlinkClick r:id="rId6"/>
              </a:rPr>
              <a:t>http://gop.pilsedu.cz:8080/redakcni_systemy/wiki/index.php/Karel_IV</a:t>
            </a:r>
            <a:r>
              <a:rPr lang="cs-CZ" sz="2000" b="1">
                <a:solidFill>
                  <a:srgbClr val="FF0000"/>
                </a:solidFill>
                <a:latin typeface="Constantia" pitchFamily="18" charset="0"/>
              </a:rPr>
              <a:t>.</a:t>
            </a:r>
          </a:p>
          <a:p>
            <a:r>
              <a:rPr lang="cs-CZ" sz="2000" b="1" u="sng">
                <a:solidFill>
                  <a:srgbClr val="FF0000"/>
                </a:solidFill>
                <a:latin typeface="Constantia" pitchFamily="18" charset="0"/>
                <a:hlinkClick r:id="rId7"/>
              </a:rPr>
              <a:t>http://referaty-testy.webnode.cz/historie-ceskych-zemi/lucemburkove/vlada-vaclava-iv-/</a:t>
            </a:r>
            <a:endParaRPr lang="cs-CZ" sz="2000" b="1">
              <a:solidFill>
                <a:srgbClr val="FF0000"/>
              </a:solidFill>
              <a:latin typeface="Constantia" pitchFamily="18" charset="0"/>
            </a:endParaRPr>
          </a:p>
          <a:p>
            <a:r>
              <a:rPr lang="cs-CZ" sz="2000" b="1" u="sng">
                <a:solidFill>
                  <a:srgbClr val="FF0000"/>
                </a:solidFill>
                <a:latin typeface="Constantia" pitchFamily="18" charset="0"/>
                <a:hlinkClick r:id="rId8"/>
              </a:rPr>
              <a:t>http://2apetras.webzdarma.cz/zikmund_lucembursky.htm</a:t>
            </a:r>
            <a:endParaRPr lang="cs-CZ" sz="2000" b="1">
              <a:solidFill>
                <a:srgbClr val="FF0000"/>
              </a:solidFill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126</TotalTime>
  <Words>229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9</vt:i4>
      </vt:variant>
    </vt:vector>
  </HeadingPairs>
  <TitlesOfParts>
    <vt:vector size="19" baseType="lpstr">
      <vt:lpstr>Constantia</vt:lpstr>
      <vt:lpstr>Arial</vt:lpstr>
      <vt:lpstr>Wingdings 2</vt:lpstr>
      <vt:lpstr>Calibri</vt:lpstr>
      <vt:lpstr>Papír</vt:lpstr>
      <vt:lpstr>Papír</vt:lpstr>
      <vt:lpstr>Papír</vt:lpstr>
      <vt:lpstr>Papír</vt:lpstr>
      <vt:lpstr>Papír</vt:lpstr>
      <vt:lpstr>Papír</vt:lpstr>
      <vt:lpstr>Snímek 1</vt:lpstr>
      <vt:lpstr>Snímek 2</vt:lpstr>
      <vt:lpstr>Snímek 3</vt:lpstr>
      <vt:lpstr>Snímek 4</vt:lpstr>
      <vt:lpstr>Manželka Jana Lucemburského, sestra zavražděného Václava III.</vt:lpstr>
      <vt:lpstr>    Syn Jana Lucemburského a Elišky Přemyslovny Václav, známý  jako KAREL IV.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LUCEMBURKOVÉ</dc:title>
  <dc:creator>Leos</dc:creator>
  <cp:lastModifiedBy>Maminka</cp:lastModifiedBy>
  <cp:revision>24</cp:revision>
  <dcterms:created xsi:type="dcterms:W3CDTF">2012-04-14T14:34:35Z</dcterms:created>
  <dcterms:modified xsi:type="dcterms:W3CDTF">2012-07-10T08:38:22Z</dcterms:modified>
</cp:coreProperties>
</file>