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7" r:id="rId9"/>
    <p:sldId id="269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C2F1ABB-F2BE-44C1-AB99-383B41D7C0A0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CA49DB-0080-40F5-97E8-5D42C9E2EE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%C5%98%C3%ADmskokatolick%C3%A1_c%C3%ADrkev" TargetMode="External"/><Relationship Id="rId3" Type="http://schemas.openxmlformats.org/officeDocument/2006/relationships/hyperlink" Target="http://cs.wikipedia.org/wiki/13._%C5%99%C3%ADjen" TargetMode="External"/><Relationship Id="rId7" Type="http://schemas.openxmlformats.org/officeDocument/2006/relationships/hyperlink" Target="http://cs.wikipedia.org/wiki/Josef_II." TargetMode="External"/><Relationship Id="rId2" Type="http://schemas.openxmlformats.org/officeDocument/2006/relationships/hyperlink" Target="http://cs.wikipedia.org/wiki/Patent_(diplomatika)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s.wikipedia.org/wiki/Svat%C3%A1_%C5%99%C3%AD%C5%A1e_%C5%99%C3%ADmsk%C3%A1" TargetMode="External"/><Relationship Id="rId5" Type="http://schemas.openxmlformats.org/officeDocument/2006/relationships/hyperlink" Target="http://cs.wikipedia.org/wiki/Habsbursk%C3%A1_monarchie" TargetMode="External"/><Relationship Id="rId4" Type="http://schemas.openxmlformats.org/officeDocument/2006/relationships/hyperlink" Target="http://cs.wikipedia.org/wiki/1781" TargetMode="External"/><Relationship Id="rId9" Type="http://schemas.openxmlformats.org/officeDocument/2006/relationships/hyperlink" Target="http://cs.wikipedia.org/wiki/K%C5%99es%C5%A5anstv%C3%A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leccos.com/index.php/clanky/josef-2-2" TargetMode="External"/><Relationship Id="rId2" Type="http://schemas.openxmlformats.org/officeDocument/2006/relationships/hyperlink" Target="http://www.zememeric.cz/osobnosti/osobnost.php?ido=802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panovnici.estranky.cz/clanky/marie-terezie.html" TargetMode="External"/><Relationship Id="rId5" Type="http://schemas.openxmlformats.org/officeDocument/2006/relationships/hyperlink" Target="http://www.goldendust.cz/marie-terezie-2086" TargetMode="External"/><Relationship Id="rId4" Type="http://schemas.openxmlformats.org/officeDocument/2006/relationships/hyperlink" Target="http://www.panovnici.estranky.cz/fotoalbum/habsburkove/habsburkove-cesti-kralove/josef-ii..jpg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23528" y="2564904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Název materiálu: VY_32_vlastivěda, sada  č. 1,  15</a:t>
            </a:r>
          </a:p>
          <a:p>
            <a:r>
              <a:rPr lang="cs-CZ" dirty="0" smtClean="0"/>
              <a:t>                            Hlavní události nejstarších Českých dějin –</a:t>
            </a:r>
          </a:p>
          <a:p>
            <a:r>
              <a:rPr lang="cs-CZ" dirty="0" smtClean="0"/>
              <a:t>                            JOSEF II. A  MARIE TEREZIE</a:t>
            </a:r>
          </a:p>
          <a:p>
            <a:r>
              <a:rPr lang="cs-CZ" dirty="0" smtClean="0"/>
              <a:t>Zařazení:             III/2   INOVACE  A  ZKVALITNĚNÍ VÝUKY      </a:t>
            </a:r>
            <a:r>
              <a:rPr lang="cs-CZ" smtClean="0"/>
              <a:t>PROSTŘEDNICTVÍM  </a:t>
            </a:r>
            <a:r>
              <a:rPr lang="cs-CZ" smtClean="0"/>
              <a:t>ICT</a:t>
            </a:r>
            <a:endParaRPr lang="cs-CZ" dirty="0" smtClean="0"/>
          </a:p>
          <a:p>
            <a:r>
              <a:rPr lang="cs-CZ" dirty="0" smtClean="0"/>
              <a:t> Autor, škola:        Mgr. Zapletalová Renata,  ZŠ </a:t>
            </a:r>
            <a:r>
              <a:rPr lang="cs-CZ" dirty="0" err="1" smtClean="0"/>
              <a:t>Hrubčice</a:t>
            </a:r>
            <a:r>
              <a:rPr lang="cs-CZ" dirty="0" smtClean="0"/>
              <a:t>, příspěvková organizace</a:t>
            </a:r>
          </a:p>
          <a:p>
            <a:r>
              <a:rPr lang="cs-CZ" dirty="0" smtClean="0"/>
              <a:t> Cílová skupina:    8 -10 let</a:t>
            </a:r>
          </a:p>
          <a:p>
            <a:r>
              <a:rPr lang="cs-CZ" dirty="0" smtClean="0"/>
              <a:t>Druh učebního materiálu: Prezentace </a:t>
            </a:r>
          </a:p>
          <a:p>
            <a:r>
              <a:rPr lang="cs-CZ" dirty="0" smtClean="0"/>
              <a:t>Časová náročnost: 20 minut</a:t>
            </a:r>
          </a:p>
          <a:p>
            <a:endParaRPr lang="cs-CZ" dirty="0" smtClean="0"/>
          </a:p>
          <a:p>
            <a:r>
              <a:rPr lang="cs-CZ" dirty="0" smtClean="0"/>
              <a:t>Metodický návod: Výukový materiál slouží k prezentaci probíraného učiva, ujasnění pojmů pomocí obrázků – Josef II., Marie Terezie,  reformy</a:t>
            </a:r>
          </a:p>
          <a:p>
            <a:r>
              <a:rPr lang="cs-CZ" dirty="0" smtClean="0"/>
              <a:t> 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48680"/>
            <a:ext cx="6194673" cy="151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323528" y="1556792"/>
            <a:ext cx="4040188" cy="732974"/>
          </a:xfrm>
        </p:spPr>
        <p:txBody>
          <a:bodyPr/>
          <a:lstStyle/>
          <a:p>
            <a:r>
              <a:rPr lang="cs-CZ" sz="4400" dirty="0"/>
              <a:t>Josef II.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>
          <a:xfrm>
            <a:off x="4644008" y="1524000"/>
            <a:ext cx="4499992" cy="731520"/>
          </a:xfrm>
        </p:spPr>
        <p:txBody>
          <a:bodyPr/>
          <a:lstStyle/>
          <a:p>
            <a:r>
              <a:rPr lang="cs-CZ" sz="4400" dirty="0" smtClean="0"/>
              <a:t>Marie Terezie</a:t>
            </a:r>
            <a:endParaRPr lang="cs-CZ" sz="4400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MARIE TEREZIE SE SYNEM JOSEFEM II.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564904"/>
            <a:ext cx="331236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2731" y="2471738"/>
            <a:ext cx="3634337" cy="382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3" y="5733256"/>
            <a:ext cx="2664295" cy="792088"/>
          </a:xfrm>
        </p:spPr>
        <p:txBody>
          <a:bodyPr/>
          <a:lstStyle/>
          <a:p>
            <a:r>
              <a:rPr lang="cs-CZ" sz="4400" dirty="0" smtClean="0"/>
              <a:t>Josef II.</a:t>
            </a:r>
            <a:endParaRPr lang="cs-CZ" sz="4400" dirty="0"/>
          </a:p>
        </p:txBody>
      </p:sp>
      <p:pic>
        <p:nvPicPr>
          <p:cNvPr id="5" name="Picture 6" descr="http://leccos.com/pics/pic/josef_ii.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255577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3203848" y="620688"/>
            <a:ext cx="5472608" cy="5786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400" b="1" dirty="0"/>
              <a:t>Josef II. (13. března 1741, Vídeň – 20. února 1790, Vídeň), v letech 1765 až 1790 císař Svaté říše římské, v letech 1780 až 1790 král uherský a (nekorunovaný) král český a arcivévoda rakouský. Je jedním z nejdůležitějších panovnických představitelů evropského osvícenství, prosadil řadu osvícenských reforem. V českých zemích se těšil obzvláštní oblibě, např. častý výskyt jména Josef je odrazem jeho obliby mezi lidmi.</a:t>
            </a:r>
          </a:p>
          <a:p>
            <a:pPr>
              <a:defRPr/>
            </a:pPr>
            <a:endParaRPr lang="cs-CZ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cs-CZ" sz="2800" b="1" dirty="0" smtClean="0"/>
              <a:t>Od roku 1764 vládl po boku své matky Marie Terezie, když byl ve Frankfurtu zvolen císařem Svaté říše římské. Faktickou moc však v rukou stále třímala Marie Terezie. Od smrti své matky v roce 1780 vládl sám a byl zvolen i králem českým a uherským. V této době také prosadil své hlavní reformy. Během své vlády vydal přes 6000 výnosů (v průměru téměř 2 denně). Za nejdůležitější z nich lze považovat zrušení cenzury ,toleranční patent a zrušení nevolnictví (všechny 3 vydány roku 1781).</a:t>
            </a:r>
          </a:p>
          <a:p>
            <a:pPr>
              <a:defRPr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5" name="Picture 6" descr="http://www.panovnici.estranky.cz/img/mid/408/josef-ii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3"/>
            <a:ext cx="2520281" cy="4104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368426" y="2492896"/>
            <a:ext cx="6480174" cy="3888432"/>
          </a:xfrm>
        </p:spPr>
        <p:txBody>
          <a:bodyPr>
            <a:normAutofit fontScale="85000" lnSpcReduction="10000"/>
          </a:bodyPr>
          <a:lstStyle/>
          <a:p>
            <a:r>
              <a:rPr lang="cs-CZ" sz="2000" i="1" u="sng" dirty="0" smtClean="0">
                <a:solidFill>
                  <a:schemeClr val="tx2">
                    <a:lumMod val="50000"/>
                  </a:schemeClr>
                </a:solidFill>
              </a:rPr>
              <a:t>TOLERANČNÍ PATENT </a:t>
            </a:r>
            <a:r>
              <a:rPr lang="cs-CZ" sz="2000" u="sng" dirty="0" smtClean="0">
                <a:solidFill>
                  <a:schemeClr val="tx2">
                    <a:lumMod val="50000"/>
                  </a:schemeClr>
                </a:solidFill>
              </a:rPr>
              <a:t>-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Toleranční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hlinkClick r:id="rId2" action="ppaction://hlinkfile"/>
              </a:rPr>
              <a:t>patent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je dokument, který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hlinkClick r:id="rId3" action="ppaction://hlinkfile"/>
              </a:rPr>
              <a:t>13. října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hlinkClick r:id="rId4" action="ppaction://hlinkfile"/>
              </a:rPr>
              <a:t>1781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vydal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hlinkClick r:id="rId5" action="ppaction://hlinkfile"/>
              </a:rPr>
              <a:t>rakouský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panovník a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hlinkClick r:id="rId6" action="ppaction://hlinkfile"/>
              </a:rPr>
              <a:t>římskoněmecký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císař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hlinkClick r:id="rId7" action="ppaction://hlinkfile"/>
              </a:rPr>
              <a:t>Josef II.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a který vedle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hlinkClick r:id="rId8" action="ppaction://hlinkfile"/>
              </a:rPr>
              <a:t>římskokatolického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umožnil existenci dalších tří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hlinkClick r:id="rId9" action="ppaction://hlinkfile"/>
              </a:rPr>
              <a:t>křesťanských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 vyznání.</a:t>
            </a:r>
            <a:r>
              <a:rPr lang="cs-CZ" sz="2000" u="sng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endParaRPr lang="cs-CZ" sz="2000" u="sng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000" i="1" u="sng" dirty="0" smtClean="0">
                <a:solidFill>
                  <a:schemeClr val="tx2">
                    <a:lumMod val="50000"/>
                  </a:schemeClr>
                </a:solidFill>
              </a:rPr>
              <a:t>PATENT O ZRUŠENÍ NEVOLNICTVÍ </a:t>
            </a:r>
            <a:r>
              <a:rPr lang="cs-CZ" sz="2000" u="sng" dirty="0" smtClean="0">
                <a:solidFill>
                  <a:schemeClr val="tx2">
                    <a:lumMod val="50000"/>
                  </a:schemeClr>
                </a:solidFill>
              </a:rPr>
              <a:t>- </a:t>
            </a:r>
          </a:p>
          <a:p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Dne 1. listopadu 1781 byl vydán tzv. Patent o zrušení nevolnictví, jímž bylo nevolnictví zrušeno a nahrazeno mírnějším poddanstvím a nadále byla zachována robota. </a:t>
            </a:r>
          </a:p>
          <a:p>
            <a:endParaRPr lang="cs-CZ" sz="2000" u="sng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 smtClean="0"/>
              <a:t>Reformy Josefa II.</a:t>
            </a:r>
            <a:endParaRPr lang="cs-CZ" sz="5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Marie Terezie</a:t>
            </a:r>
            <a:endParaRPr lang="cs-CZ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(13. května 1717 Vídeň – 29. listopadu 1780 Vídeň), známá také jako „</a:t>
            </a:r>
            <a:r>
              <a:rPr lang="cs-CZ" sz="2400" b="1" dirty="0" smtClean="0">
                <a:solidFill>
                  <a:srgbClr val="FF0000"/>
                </a:solidFill>
              </a:rPr>
              <a:t>císařovna Marie Terezie</a:t>
            </a:r>
            <a:r>
              <a:rPr lang="cs-CZ" sz="2400" dirty="0" smtClean="0">
                <a:solidFill>
                  <a:srgbClr val="FF0000"/>
                </a:solidFill>
              </a:rPr>
              <a:t>“, </a:t>
            </a:r>
            <a:r>
              <a:rPr lang="cs-CZ" sz="2400" dirty="0" smtClean="0"/>
              <a:t>často označovaná jako </a:t>
            </a:r>
            <a:r>
              <a:rPr lang="cs-CZ" sz="2400" b="1" dirty="0" smtClean="0"/>
              <a:t>Matka dvou císařů.</a:t>
            </a:r>
            <a:r>
              <a:rPr lang="cs-CZ" sz="2400" dirty="0" smtClean="0"/>
              <a:t> Byla arcivévodkyní rakouskou, královnou uherskou (1741–1780) a českou (1743–1780).</a:t>
            </a:r>
            <a:r>
              <a:rPr lang="cs-CZ" sz="2400" baseline="30000" dirty="0" smtClean="0"/>
              <a:t> </a:t>
            </a:r>
            <a:r>
              <a:rPr lang="cs-CZ" sz="2400" dirty="0" smtClean="0"/>
              <a:t>Byla jedinou vládnoucí ženou na českém trůně.</a:t>
            </a:r>
          </a:p>
          <a:p>
            <a:endParaRPr lang="cs-CZ" dirty="0"/>
          </a:p>
        </p:txBody>
      </p:sp>
      <p:pic>
        <p:nvPicPr>
          <p:cNvPr id="5" name="Picture 6" descr="http://www.panovnici.estranky.cz/img/picture/262/Marie-Terezi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556792"/>
            <a:ext cx="381642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</a:rPr>
              <a:t>Reformy Marie Terezie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Povinná školní docházka</a:t>
            </a:r>
          </a:p>
          <a:p>
            <a:r>
              <a:rPr lang="cs-CZ" sz="4800" dirty="0" smtClean="0"/>
              <a:t>-Robotní řád</a:t>
            </a:r>
          </a:p>
          <a:p>
            <a:r>
              <a:rPr lang="cs-CZ" sz="4800" dirty="0" smtClean="0"/>
              <a:t>-Sčítání lidu</a:t>
            </a:r>
          </a:p>
          <a:p>
            <a:r>
              <a:rPr lang="cs-CZ" sz="4800" dirty="0" smtClean="0"/>
              <a:t>-Zavedení stálého vojska</a:t>
            </a:r>
          </a:p>
          <a:p>
            <a:r>
              <a:rPr lang="cs-CZ" sz="4800" dirty="0" smtClean="0"/>
              <a:t>-Placení daní pro vrchnost</a:t>
            </a:r>
          </a:p>
          <a:p>
            <a:endParaRPr lang="cs-CZ" sz="4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130906" y="2565923"/>
            <a:ext cx="4608512" cy="439248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531" name="TextovéPole 3"/>
          <p:cNvSpPr txBox="1">
            <a:spLocks noChangeArrowheads="1"/>
          </p:cNvSpPr>
          <p:nvPr/>
        </p:nvSpPr>
        <p:spPr bwMode="auto">
          <a:xfrm>
            <a:off x="1787525" y="2740025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u="sng"/>
              <a:t>Josef II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9913" y="188913"/>
            <a:ext cx="4767262" cy="890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ovéPole 5"/>
          <p:cNvSpPr txBox="1">
            <a:spLocks noChangeArrowheads="1"/>
          </p:cNvSpPr>
          <p:nvPr/>
        </p:nvSpPr>
        <p:spPr bwMode="auto">
          <a:xfrm>
            <a:off x="5795963" y="346075"/>
            <a:ext cx="201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u="sng"/>
              <a:t>Marie Terezie</a:t>
            </a:r>
          </a:p>
        </p:txBody>
      </p:sp>
      <p:sp>
        <p:nvSpPr>
          <p:cNvPr id="22534" name="TextovéPole 6"/>
          <p:cNvSpPr txBox="1">
            <a:spLocks noChangeArrowheads="1"/>
          </p:cNvSpPr>
          <p:nvPr/>
        </p:nvSpPr>
        <p:spPr bwMode="auto">
          <a:xfrm>
            <a:off x="4356100" y="6308725"/>
            <a:ext cx="31146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Povinná školní docházka</a:t>
            </a:r>
          </a:p>
        </p:txBody>
      </p:sp>
      <p:sp>
        <p:nvSpPr>
          <p:cNvPr id="22535" name="TextovéPole 7"/>
          <p:cNvSpPr txBox="1">
            <a:spLocks noChangeArrowheads="1"/>
          </p:cNvSpPr>
          <p:nvPr/>
        </p:nvSpPr>
        <p:spPr bwMode="auto">
          <a:xfrm>
            <a:off x="1619250" y="1916113"/>
            <a:ext cx="2663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Zrušení nevolnictví</a:t>
            </a:r>
          </a:p>
        </p:txBody>
      </p:sp>
      <p:sp>
        <p:nvSpPr>
          <p:cNvPr id="22536" name="TextovéPole 8"/>
          <p:cNvSpPr txBox="1">
            <a:spLocks noChangeArrowheads="1"/>
          </p:cNvSpPr>
          <p:nvPr/>
        </p:nvSpPr>
        <p:spPr bwMode="auto">
          <a:xfrm>
            <a:off x="2484438" y="476250"/>
            <a:ext cx="2101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cs-CZ" dirty="0"/>
              <a:t>Toleranční patent</a:t>
            </a:r>
          </a:p>
        </p:txBody>
      </p:sp>
      <p:sp>
        <p:nvSpPr>
          <p:cNvPr id="22537" name="TextovéPole 9"/>
          <p:cNvSpPr txBox="1">
            <a:spLocks noChangeArrowheads="1"/>
          </p:cNvSpPr>
          <p:nvPr/>
        </p:nvSpPr>
        <p:spPr bwMode="auto">
          <a:xfrm>
            <a:off x="2484438" y="981075"/>
            <a:ext cx="1436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Robotní řád</a:t>
            </a:r>
          </a:p>
        </p:txBody>
      </p:sp>
      <p:sp>
        <p:nvSpPr>
          <p:cNvPr id="22538" name="TextovéPole 10"/>
          <p:cNvSpPr txBox="1">
            <a:spLocks noChangeArrowheads="1"/>
          </p:cNvSpPr>
          <p:nvPr/>
        </p:nvSpPr>
        <p:spPr bwMode="auto">
          <a:xfrm>
            <a:off x="4903788" y="5180013"/>
            <a:ext cx="14112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Sčítání lidu</a:t>
            </a:r>
          </a:p>
        </p:txBody>
      </p:sp>
      <p:sp>
        <p:nvSpPr>
          <p:cNvPr id="22539" name="TextovéPole 11"/>
          <p:cNvSpPr txBox="1">
            <a:spLocks noChangeArrowheads="1"/>
          </p:cNvSpPr>
          <p:nvPr/>
        </p:nvSpPr>
        <p:spPr bwMode="auto">
          <a:xfrm>
            <a:off x="4603750" y="5570538"/>
            <a:ext cx="2855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Placení daní pro vrchnost</a:t>
            </a:r>
          </a:p>
        </p:txBody>
      </p:sp>
      <p:sp>
        <p:nvSpPr>
          <p:cNvPr id="22540" name="TextovéPole 12"/>
          <p:cNvSpPr txBox="1">
            <a:spLocks noChangeArrowheads="1"/>
          </p:cNvSpPr>
          <p:nvPr/>
        </p:nvSpPr>
        <p:spPr bwMode="auto">
          <a:xfrm>
            <a:off x="1422400" y="1412875"/>
            <a:ext cx="2862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Zavedení stálého vojska</a:t>
            </a:r>
          </a:p>
        </p:txBody>
      </p:sp>
      <p:sp>
        <p:nvSpPr>
          <p:cNvPr id="22541" name="TextovéPole 13"/>
          <p:cNvSpPr txBox="1">
            <a:spLocks noChangeArrowheads="1"/>
          </p:cNvSpPr>
          <p:nvPr/>
        </p:nvSpPr>
        <p:spPr bwMode="auto">
          <a:xfrm>
            <a:off x="4408488" y="5940425"/>
            <a:ext cx="21018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Toleranční patent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2"/>
          <p:cNvSpPr/>
          <p:nvPr/>
        </p:nvSpPr>
        <p:spPr>
          <a:xfrm>
            <a:off x="0" y="2060848"/>
            <a:ext cx="4608512" cy="439248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4355976" y="332656"/>
            <a:ext cx="4608512" cy="439248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3556" name="Obdélník 4"/>
          <p:cNvSpPr>
            <a:spLocks noChangeArrowheads="1"/>
          </p:cNvSpPr>
          <p:nvPr/>
        </p:nvSpPr>
        <p:spPr bwMode="auto">
          <a:xfrm>
            <a:off x="5940425" y="188913"/>
            <a:ext cx="1768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/>
              <a:t>Marie Terezie</a:t>
            </a:r>
          </a:p>
        </p:txBody>
      </p:sp>
      <p:sp>
        <p:nvSpPr>
          <p:cNvPr id="23557" name="Obdélník 5"/>
          <p:cNvSpPr>
            <a:spLocks noChangeArrowheads="1"/>
          </p:cNvSpPr>
          <p:nvPr/>
        </p:nvSpPr>
        <p:spPr bwMode="auto">
          <a:xfrm>
            <a:off x="1908175" y="2708275"/>
            <a:ext cx="11715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u="sng"/>
              <a:t>Josef II</a:t>
            </a:r>
          </a:p>
        </p:txBody>
      </p:sp>
      <p:sp>
        <p:nvSpPr>
          <p:cNvPr id="23558" name="Obdélník 6"/>
          <p:cNvSpPr>
            <a:spLocks noChangeArrowheads="1"/>
          </p:cNvSpPr>
          <p:nvPr/>
        </p:nvSpPr>
        <p:spPr bwMode="auto">
          <a:xfrm>
            <a:off x="5148263" y="765175"/>
            <a:ext cx="14366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Robotní řád</a:t>
            </a:r>
          </a:p>
        </p:txBody>
      </p:sp>
      <p:sp>
        <p:nvSpPr>
          <p:cNvPr id="23559" name="Obdélník 7"/>
          <p:cNvSpPr>
            <a:spLocks noChangeArrowheads="1"/>
          </p:cNvSpPr>
          <p:nvPr/>
        </p:nvSpPr>
        <p:spPr bwMode="auto">
          <a:xfrm>
            <a:off x="1042988" y="3068638"/>
            <a:ext cx="2101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Toleranční patent</a:t>
            </a:r>
          </a:p>
        </p:txBody>
      </p:sp>
      <p:sp>
        <p:nvSpPr>
          <p:cNvPr id="23560" name="TextovéPole 12"/>
          <p:cNvSpPr txBox="1">
            <a:spLocks noChangeArrowheads="1"/>
          </p:cNvSpPr>
          <p:nvPr/>
        </p:nvSpPr>
        <p:spPr bwMode="auto">
          <a:xfrm>
            <a:off x="5940425" y="1268413"/>
            <a:ext cx="286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Zavedení stálého vojska</a:t>
            </a:r>
          </a:p>
        </p:txBody>
      </p:sp>
      <p:sp>
        <p:nvSpPr>
          <p:cNvPr id="23561" name="Obdélník 9"/>
          <p:cNvSpPr>
            <a:spLocks noChangeArrowheads="1"/>
          </p:cNvSpPr>
          <p:nvPr/>
        </p:nvSpPr>
        <p:spPr bwMode="auto">
          <a:xfrm>
            <a:off x="4787900" y="1700213"/>
            <a:ext cx="268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Povinná školní docházka</a:t>
            </a:r>
          </a:p>
        </p:txBody>
      </p:sp>
      <p:sp>
        <p:nvSpPr>
          <p:cNvPr id="23562" name="Obdélník 11"/>
          <p:cNvSpPr>
            <a:spLocks noChangeArrowheads="1"/>
          </p:cNvSpPr>
          <p:nvPr/>
        </p:nvSpPr>
        <p:spPr bwMode="auto">
          <a:xfrm>
            <a:off x="7731125" y="2060575"/>
            <a:ext cx="141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Sčítání lidu</a:t>
            </a:r>
          </a:p>
        </p:txBody>
      </p:sp>
      <p:sp>
        <p:nvSpPr>
          <p:cNvPr id="23563" name="Obdélník 12"/>
          <p:cNvSpPr>
            <a:spLocks noChangeArrowheads="1"/>
          </p:cNvSpPr>
          <p:nvPr/>
        </p:nvSpPr>
        <p:spPr bwMode="auto">
          <a:xfrm>
            <a:off x="4932363" y="2420938"/>
            <a:ext cx="2854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Placení daní pro vrchnost</a:t>
            </a:r>
          </a:p>
        </p:txBody>
      </p:sp>
      <p:sp>
        <p:nvSpPr>
          <p:cNvPr id="23564" name="Obdélník 13"/>
          <p:cNvSpPr>
            <a:spLocks noChangeArrowheads="1"/>
          </p:cNvSpPr>
          <p:nvPr/>
        </p:nvSpPr>
        <p:spPr bwMode="auto">
          <a:xfrm>
            <a:off x="2484438" y="4005263"/>
            <a:ext cx="2101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Toleranční patent</a:t>
            </a:r>
          </a:p>
        </p:txBody>
      </p:sp>
      <p:sp>
        <p:nvSpPr>
          <p:cNvPr id="23565" name="Obdélník 14"/>
          <p:cNvSpPr>
            <a:spLocks noChangeArrowheads="1"/>
          </p:cNvSpPr>
          <p:nvPr/>
        </p:nvSpPr>
        <p:spPr bwMode="auto">
          <a:xfrm>
            <a:off x="1042988" y="4797425"/>
            <a:ext cx="2181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Zrušení nevolnictví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2630016"/>
          </a:xfrm>
        </p:spPr>
        <p:txBody>
          <a:bodyPr>
            <a:normAutofit fontScale="55000" lnSpcReduction="20000"/>
          </a:bodyPr>
          <a:lstStyle/>
          <a:p>
            <a:r>
              <a:rPr lang="cs-CZ" sz="2900" u="sng" dirty="0" smtClean="0">
                <a:hlinkClick r:id="rId2"/>
              </a:rPr>
              <a:t>http://www.</a:t>
            </a:r>
            <a:r>
              <a:rPr lang="cs-CZ" sz="2900" u="sng" dirty="0" err="1" smtClean="0">
                <a:hlinkClick r:id="rId2"/>
              </a:rPr>
              <a:t>zememeric.cz</a:t>
            </a:r>
            <a:r>
              <a:rPr lang="cs-CZ" sz="2900" u="sng" dirty="0" smtClean="0">
                <a:hlinkClick r:id="rId2"/>
              </a:rPr>
              <a:t>/osobnosti/osobnost.</a:t>
            </a:r>
            <a:r>
              <a:rPr lang="cs-CZ" sz="2900" u="sng" dirty="0" err="1" smtClean="0">
                <a:hlinkClick r:id="rId2"/>
              </a:rPr>
              <a:t>php</a:t>
            </a:r>
            <a:r>
              <a:rPr lang="cs-CZ" sz="2900" u="sng" dirty="0" smtClean="0">
                <a:hlinkClick r:id="rId2"/>
              </a:rPr>
              <a:t>?</a:t>
            </a:r>
            <a:r>
              <a:rPr lang="cs-CZ" sz="2900" u="sng" dirty="0" err="1" smtClean="0">
                <a:hlinkClick r:id="rId2"/>
              </a:rPr>
              <a:t>ido</a:t>
            </a:r>
            <a:r>
              <a:rPr lang="cs-CZ" sz="2900" u="sng" dirty="0" smtClean="0">
                <a:hlinkClick r:id="rId2"/>
              </a:rPr>
              <a:t>=802</a:t>
            </a:r>
            <a:endParaRPr lang="cs-CZ" sz="2900" dirty="0" smtClean="0"/>
          </a:p>
          <a:p>
            <a:r>
              <a:rPr lang="cs-CZ" sz="2900" u="sng" dirty="0" smtClean="0">
                <a:hlinkClick r:id="rId3"/>
              </a:rPr>
              <a:t>http://leccos.</a:t>
            </a:r>
            <a:r>
              <a:rPr lang="cs-CZ" sz="2900" u="sng" dirty="0" err="1" smtClean="0">
                <a:hlinkClick r:id="rId3"/>
              </a:rPr>
              <a:t>com</a:t>
            </a:r>
            <a:r>
              <a:rPr lang="cs-CZ" sz="2900" u="sng" dirty="0" smtClean="0">
                <a:hlinkClick r:id="rId3"/>
              </a:rPr>
              <a:t>/index.</a:t>
            </a:r>
            <a:r>
              <a:rPr lang="cs-CZ" sz="2900" u="sng" dirty="0" err="1" smtClean="0">
                <a:hlinkClick r:id="rId3"/>
              </a:rPr>
              <a:t>php</a:t>
            </a:r>
            <a:r>
              <a:rPr lang="cs-CZ" sz="2900" u="sng" dirty="0" smtClean="0">
                <a:hlinkClick r:id="rId3"/>
              </a:rPr>
              <a:t>/</a:t>
            </a:r>
            <a:r>
              <a:rPr lang="cs-CZ" sz="2900" u="sng" dirty="0" err="1" smtClean="0">
                <a:hlinkClick r:id="rId3"/>
              </a:rPr>
              <a:t>clanky</a:t>
            </a:r>
            <a:r>
              <a:rPr lang="cs-CZ" sz="2900" u="sng" dirty="0" smtClean="0">
                <a:hlinkClick r:id="rId3"/>
              </a:rPr>
              <a:t>/</a:t>
            </a:r>
            <a:r>
              <a:rPr lang="cs-CZ" sz="2900" u="sng" dirty="0" err="1" smtClean="0">
                <a:hlinkClick r:id="rId3"/>
              </a:rPr>
              <a:t>josef</a:t>
            </a:r>
            <a:r>
              <a:rPr lang="cs-CZ" sz="2900" u="sng" dirty="0" smtClean="0">
                <a:hlinkClick r:id="rId3"/>
              </a:rPr>
              <a:t>-2-2</a:t>
            </a:r>
            <a:endParaRPr lang="cs-CZ" sz="2900" dirty="0" smtClean="0"/>
          </a:p>
          <a:p>
            <a:r>
              <a:rPr lang="cs-CZ" sz="2900" u="sng" dirty="0" smtClean="0">
                <a:hlinkClick r:id="rId4"/>
              </a:rPr>
              <a:t>http://www.panovnici.</a:t>
            </a:r>
            <a:r>
              <a:rPr lang="cs-CZ" sz="2900" u="sng" dirty="0" err="1" smtClean="0">
                <a:hlinkClick r:id="rId4"/>
              </a:rPr>
              <a:t>estranky.cz</a:t>
            </a:r>
            <a:r>
              <a:rPr lang="cs-CZ" sz="2900" u="sng" dirty="0" smtClean="0">
                <a:hlinkClick r:id="rId4"/>
              </a:rPr>
              <a:t>/fotoalbum/</a:t>
            </a:r>
            <a:r>
              <a:rPr lang="cs-CZ" sz="2900" u="sng" dirty="0" err="1" smtClean="0">
                <a:hlinkClick r:id="rId4"/>
              </a:rPr>
              <a:t>habsburkove</a:t>
            </a:r>
            <a:r>
              <a:rPr lang="cs-CZ" sz="2900" u="sng" dirty="0" smtClean="0">
                <a:hlinkClick r:id="rId4"/>
              </a:rPr>
              <a:t>/</a:t>
            </a:r>
            <a:r>
              <a:rPr lang="cs-CZ" sz="2900" u="sng" dirty="0" err="1" smtClean="0">
                <a:hlinkClick r:id="rId4"/>
              </a:rPr>
              <a:t>habsburkove</a:t>
            </a:r>
            <a:r>
              <a:rPr lang="cs-CZ" sz="2900" u="sng" dirty="0" smtClean="0">
                <a:hlinkClick r:id="rId4"/>
              </a:rPr>
              <a:t>-</a:t>
            </a:r>
            <a:r>
              <a:rPr lang="cs-CZ" sz="2900" u="sng" dirty="0" err="1" smtClean="0">
                <a:hlinkClick r:id="rId4"/>
              </a:rPr>
              <a:t>cesti</a:t>
            </a:r>
            <a:r>
              <a:rPr lang="cs-CZ" sz="2900" u="sng" dirty="0" smtClean="0">
                <a:hlinkClick r:id="rId4"/>
              </a:rPr>
              <a:t>-</a:t>
            </a:r>
            <a:r>
              <a:rPr lang="cs-CZ" sz="2900" u="sng" dirty="0" err="1" smtClean="0">
                <a:hlinkClick r:id="rId4"/>
              </a:rPr>
              <a:t>kralove</a:t>
            </a:r>
            <a:r>
              <a:rPr lang="cs-CZ" sz="2900" u="sng" dirty="0" smtClean="0">
                <a:hlinkClick r:id="rId4"/>
              </a:rPr>
              <a:t>/</a:t>
            </a:r>
            <a:r>
              <a:rPr lang="cs-CZ" sz="2900" u="sng" dirty="0" err="1" smtClean="0">
                <a:hlinkClick r:id="rId4"/>
              </a:rPr>
              <a:t>josef</a:t>
            </a:r>
            <a:r>
              <a:rPr lang="cs-CZ" sz="2900" u="sng" dirty="0" smtClean="0">
                <a:hlinkClick r:id="rId4"/>
              </a:rPr>
              <a:t>-</a:t>
            </a:r>
            <a:r>
              <a:rPr lang="cs-CZ" sz="2900" u="sng" dirty="0" err="1" smtClean="0">
                <a:hlinkClick r:id="rId4"/>
              </a:rPr>
              <a:t>ii</a:t>
            </a:r>
            <a:r>
              <a:rPr lang="cs-CZ" sz="2900" u="sng" dirty="0" smtClean="0">
                <a:hlinkClick r:id="rId4"/>
              </a:rPr>
              <a:t>..</a:t>
            </a:r>
            <a:r>
              <a:rPr lang="cs-CZ" sz="2900" u="sng" dirty="0" err="1" smtClean="0">
                <a:hlinkClick r:id="rId4"/>
              </a:rPr>
              <a:t>jpg.html</a:t>
            </a:r>
            <a:endParaRPr lang="cs-CZ" sz="2900" dirty="0" smtClean="0"/>
          </a:p>
          <a:p>
            <a:r>
              <a:rPr lang="cs-CZ" sz="2900" u="sng" dirty="0" smtClean="0">
                <a:hlinkClick r:id="rId5"/>
              </a:rPr>
              <a:t>http://www.</a:t>
            </a:r>
            <a:r>
              <a:rPr lang="cs-CZ" sz="2900" u="sng" dirty="0" err="1" smtClean="0">
                <a:hlinkClick r:id="rId5"/>
              </a:rPr>
              <a:t>goldendust.cz</a:t>
            </a:r>
            <a:r>
              <a:rPr lang="cs-CZ" sz="2900" u="sng" dirty="0" smtClean="0">
                <a:hlinkClick r:id="rId5"/>
              </a:rPr>
              <a:t>/</a:t>
            </a:r>
            <a:r>
              <a:rPr lang="cs-CZ" sz="2900" u="sng" dirty="0" err="1" smtClean="0">
                <a:hlinkClick r:id="rId5"/>
              </a:rPr>
              <a:t>marie</a:t>
            </a:r>
            <a:r>
              <a:rPr lang="cs-CZ" sz="2900" u="sng" dirty="0" smtClean="0">
                <a:hlinkClick r:id="rId5"/>
              </a:rPr>
              <a:t>-</a:t>
            </a:r>
            <a:r>
              <a:rPr lang="cs-CZ" sz="2900" u="sng" dirty="0" err="1" smtClean="0">
                <a:hlinkClick r:id="rId5"/>
              </a:rPr>
              <a:t>terezie</a:t>
            </a:r>
            <a:r>
              <a:rPr lang="cs-CZ" sz="2900" u="sng" dirty="0" smtClean="0">
                <a:hlinkClick r:id="rId5"/>
              </a:rPr>
              <a:t>-2086</a:t>
            </a:r>
            <a:endParaRPr lang="cs-CZ" sz="2900" dirty="0" smtClean="0"/>
          </a:p>
          <a:p>
            <a:r>
              <a:rPr lang="cs-CZ" sz="2900" u="sng" dirty="0" smtClean="0">
                <a:hlinkClick r:id="rId6"/>
              </a:rPr>
              <a:t>http://www.panovnici.</a:t>
            </a:r>
            <a:r>
              <a:rPr lang="cs-CZ" sz="2900" u="sng" dirty="0" err="1" smtClean="0">
                <a:hlinkClick r:id="rId6"/>
              </a:rPr>
              <a:t>estranky.cz</a:t>
            </a:r>
            <a:r>
              <a:rPr lang="cs-CZ" sz="2900" u="sng" dirty="0" smtClean="0">
                <a:hlinkClick r:id="rId6"/>
              </a:rPr>
              <a:t>/</a:t>
            </a:r>
            <a:r>
              <a:rPr lang="cs-CZ" sz="2900" u="sng" dirty="0" err="1" smtClean="0">
                <a:hlinkClick r:id="rId6"/>
              </a:rPr>
              <a:t>clanky</a:t>
            </a:r>
            <a:r>
              <a:rPr lang="cs-CZ" sz="2900" u="sng" dirty="0" smtClean="0">
                <a:hlinkClick r:id="rId6"/>
              </a:rPr>
              <a:t>/</a:t>
            </a:r>
            <a:r>
              <a:rPr lang="cs-CZ" sz="2900" u="sng" dirty="0" err="1" smtClean="0">
                <a:hlinkClick r:id="rId6"/>
              </a:rPr>
              <a:t>marie</a:t>
            </a:r>
            <a:r>
              <a:rPr lang="cs-CZ" sz="2900" u="sng" dirty="0" smtClean="0">
                <a:hlinkClick r:id="rId6"/>
              </a:rPr>
              <a:t>-</a:t>
            </a:r>
            <a:r>
              <a:rPr lang="cs-CZ" sz="2900" u="sng" dirty="0" err="1" smtClean="0">
                <a:hlinkClick r:id="rId6"/>
              </a:rPr>
              <a:t>terezie.html</a:t>
            </a:r>
            <a:endParaRPr lang="cs-CZ" sz="2900" dirty="0" smtClean="0"/>
          </a:p>
          <a:p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bg2">
                    <a:lumMod val="25000"/>
                  </a:schemeClr>
                </a:solidFill>
              </a:rPr>
              <a:t>POUŽITÉ ZDROJE:</a:t>
            </a:r>
            <a:endParaRPr lang="cs-CZ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433</Words>
  <Application>Microsoft Office PowerPoint</Application>
  <PresentationFormat>Předvádění na obrazovce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Snímek 1</vt:lpstr>
      <vt:lpstr>MARIE TEREZIE SE SYNEM JOSEFEM II.</vt:lpstr>
      <vt:lpstr>Josef II.</vt:lpstr>
      <vt:lpstr>Snímek 4</vt:lpstr>
      <vt:lpstr>Reformy Josefa II.</vt:lpstr>
      <vt:lpstr>Marie Terezie</vt:lpstr>
      <vt:lpstr>Reformy Marie Terezie</vt:lpstr>
      <vt:lpstr>Snímek 8</vt:lpstr>
      <vt:lpstr>Snímek 9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Leos</dc:creator>
  <cp:lastModifiedBy>Leos</cp:lastModifiedBy>
  <cp:revision>12</cp:revision>
  <dcterms:created xsi:type="dcterms:W3CDTF">2012-06-05T14:49:33Z</dcterms:created>
  <dcterms:modified xsi:type="dcterms:W3CDTF">2012-06-25T18:05:11Z</dcterms:modified>
</cp:coreProperties>
</file>