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022C7-32D7-4D3B-B4ED-BCE9D29F306D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8CE3CDE-6B20-4DA7-8193-02D83CF801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022C7-32D7-4D3B-B4ED-BCE9D29F306D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78CE3CDE-6B20-4DA7-8193-02D83CF801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022C7-32D7-4D3B-B4ED-BCE9D29F306D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8CE3CDE-6B20-4DA7-8193-02D83CF801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83022C7-32D7-4D3B-B4ED-BCE9D29F306D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E3CDE-6B20-4DA7-8193-02D83CF801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022C7-32D7-4D3B-B4ED-BCE9D29F306D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78CE3CDE-6B20-4DA7-8193-02D83CF801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022C7-32D7-4D3B-B4ED-BCE9D29F306D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78CE3CDE-6B20-4DA7-8193-02D83CF80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022C7-32D7-4D3B-B4ED-BCE9D29F306D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8CE3CDE-6B20-4DA7-8193-02D83CF80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8CE3CDE-6B20-4DA7-8193-02D83CF801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022C7-32D7-4D3B-B4ED-BCE9D29F306D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78CE3CDE-6B20-4DA7-8193-02D83CF801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83022C7-32D7-4D3B-B4ED-BCE9D29F306D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022C7-32D7-4D3B-B4ED-BCE9D29F306D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CE3CDE-6B20-4DA7-8193-02D83CF801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78CE3CDE-6B20-4DA7-8193-02D83CF801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022C7-32D7-4D3B-B4ED-BCE9D29F306D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83022C7-32D7-4D3B-B4ED-BCE9D29F306D}" type="datetimeFigureOut">
              <a:rPr lang="cs-CZ" smtClean="0"/>
              <a:pPr/>
              <a:t>9.7.2012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8CE3CDE-6B20-4DA7-8193-02D83CF801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.png"/><Relationship Id="rId5" Type="http://schemas.openxmlformats.org/officeDocument/2006/relationships/hyperlink" Target="http://dumy.cz/" TargetMode="Externa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043608" y="773705"/>
            <a:ext cx="7560840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VY_12_INOVACE_20_ČTENÁŘSKÁ GRAMOTNOST_BLANIČTÍ RYTÍŘI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</a:t>
            </a:r>
            <a:r>
              <a:rPr lang="cs-CZ" sz="2000" dirty="0" smtClean="0">
                <a:latin typeface="Arial" pitchFamily="34" charset="0"/>
                <a:ea typeface="+mj-ea"/>
                <a:cs typeface="Arial" pitchFamily="34" charset="0"/>
              </a:rPr>
              <a:t>BLANIČTÍ RYTÍŘI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59632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39752" y="3573016"/>
            <a:ext cx="6012668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BLANIČTÍ RYTÍŘI</a:t>
            </a:r>
          </a:p>
          <a:p>
            <a:pPr algn="ctr"/>
            <a:endParaRPr lang="cs-CZ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Acrobat Document" r:id="rId3" imgW="9523810" imgH="7621064" progId="">
                  <p:embed/>
                </p:oleObj>
              </mc:Choice>
              <mc:Fallback>
                <p:oleObj name="Acrobat Document" r:id="rId3" imgW="9523810" imgH="7621064" progId="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971" y="548680"/>
                        <a:ext cx="900473" cy="72008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47664" y="4653136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59632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115616" y="260648"/>
            <a:ext cx="7830870" cy="63139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Materiál je určen pro žáky 3.třídy. Propojuje znalosti z oblasti Člověk a jeho svět se čtenářskými dovednostmi.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Práce s materiálem je závislá na předchozím čtení příslušného článku z knihy Staré pověsti české Jany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Eislerové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(vhodné zvolit jako společnou četbu).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Pomocí materiálu lze zmapovat míru porozumění čteného textu.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si ověří znalosti o české historii, které získávají čtením příběhu.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seřazují jednotlivé části příběhu na jednotlivých snímcích, tak jak podle nich mají být správně za sebou. Odpovědi zapisují do tabulky, které je součástí tohoto materiálu. 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Kontrola probíhá až po vyplnění tabulky (k přeskočení animací zobrazujících správné odpovědi použijte tlačítko akcí)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Pomůcky: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Tužka, vytištěná tabulka k zapisování odpovědí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SEŘAĎ VĚTY DO SPRÁVNÉHO POŘADÍ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Blaničtí rytíři</a:t>
            </a:r>
            <a:endParaRPr lang="cs-CZ" sz="5400" dirty="0"/>
          </a:p>
        </p:txBody>
      </p:sp>
      <p:pic>
        <p:nvPicPr>
          <p:cNvPr id="4" name="Obrázek 3" descr="C:\Documents and Settings\Administrator\Local Settings\Temporary Internet Files\Content.IE5\0SJLFEDL\MC900415996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869160"/>
            <a:ext cx="1854200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C:\Documents and Settings\Administrator\Local Settings\Temporary Internet Files\Content.IE5\0SJLFEDL\MC900415996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3645024"/>
            <a:ext cx="1854200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C:\Documents and Settings\Administrator\Local Settings\Temporary Internet Files\Content.IE5\0SJLFEDL\MC900415996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4869160"/>
            <a:ext cx="1854200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C:\Documents and Settings\Administrator\Local Settings\Temporary Internet Files\Content.IE5\0SJLFEDL\MC900415996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3573016"/>
            <a:ext cx="1854200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C:\Documents and Settings\Administrator\Local Settings\Temporary Internet Files\Content.IE5\0SJLFEDL\MC900415996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4869160"/>
            <a:ext cx="1854200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C:\Documents and Settings\Administrator\Local Settings\Temporary Internet Files\Content.IE5\0SJLFEDL\MC900415996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3717032"/>
            <a:ext cx="1854200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C:\Documents and Settings\Administrator\Local Settings\Temporary Internet Files\Content.IE5\0SJLFEDL\MC900415996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4869160"/>
            <a:ext cx="1854200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C:\Documents and Settings\Administrator\Local Settings\Temporary Internet Files\Content.IE5\0SJLFEDL\MC900415996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89800" y="2708920"/>
            <a:ext cx="1854200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1" descr="C:\Documents and Settings\Administrator\Local Settings\Temporary Internet Files\Content.IE5\0SJLFEDL\MC900415996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2996952"/>
            <a:ext cx="1854200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/>
          <p:nvPr/>
        </p:nvSpPr>
        <p:spPr>
          <a:xfrm>
            <a:off x="7812360" y="443711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Obr.01</a:t>
            </a:r>
            <a:endParaRPr lang="cs-CZ" i="1" dirty="0"/>
          </a:p>
        </p:txBody>
      </p:sp>
      <p:sp>
        <p:nvSpPr>
          <p:cNvPr id="1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59632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7798640" cy="3846168"/>
          </a:xfrm>
        </p:spPr>
        <p:txBody>
          <a:bodyPr>
            <a:normAutofit fontScale="92500"/>
          </a:bodyPr>
          <a:lstStyle/>
          <a:p>
            <a:pPr marL="514350" indent="-514350"/>
            <a:r>
              <a:rPr lang="cs-CZ" dirty="0" smtClean="0"/>
              <a:t>V takovém případě se prý otevře kamenná stěna jeskyně a vojsko vyjede Čechům na pomoc.</a:t>
            </a:r>
          </a:p>
          <a:p>
            <a:pPr marL="514350" indent="-514350"/>
            <a:endParaRPr lang="cs-CZ" dirty="0" smtClean="0"/>
          </a:p>
          <a:p>
            <a:pPr marL="514350" indent="-514350"/>
            <a:r>
              <a:rPr lang="cs-CZ" dirty="0" smtClean="0"/>
              <a:t>Hora Blaník patřila po staletí k posvátným místům českého národa.</a:t>
            </a:r>
          </a:p>
          <a:p>
            <a:pPr marL="514350" indent="-514350"/>
            <a:endParaRPr lang="cs-CZ" dirty="0" smtClean="0"/>
          </a:p>
          <a:p>
            <a:pPr marL="514350" indent="-514350"/>
            <a:r>
              <a:rPr lang="cs-CZ" dirty="0" smtClean="0"/>
              <a:t>Lidé totiž od pradávna věřili, že v hoře je ukryto vojsko, které nám pomůže v nejhorších časech.</a:t>
            </a:r>
          </a:p>
          <a:p>
            <a:endParaRPr lang="cs-CZ" dirty="0" smtClean="0"/>
          </a:p>
        </p:txBody>
      </p:sp>
      <p:sp>
        <p:nvSpPr>
          <p:cNvPr id="5" name="Veselý obličej 4"/>
          <p:cNvSpPr/>
          <p:nvPr/>
        </p:nvSpPr>
        <p:spPr>
          <a:xfrm>
            <a:off x="8100392" y="1700808"/>
            <a:ext cx="720080" cy="648072"/>
          </a:xfrm>
          <a:prstGeom prst="smileyFac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8100392" y="3068960"/>
            <a:ext cx="720080" cy="648072"/>
          </a:xfrm>
          <a:prstGeom prst="smileyFac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8172400" y="4365104"/>
            <a:ext cx="720080" cy="648072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83568" y="573325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SPRÁVNÉ ŘEŠENÍ: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10" name="Veselý obličej 9"/>
          <p:cNvSpPr/>
          <p:nvPr/>
        </p:nvSpPr>
        <p:spPr>
          <a:xfrm>
            <a:off x="5148064" y="5517232"/>
            <a:ext cx="720080" cy="648072"/>
          </a:xfrm>
          <a:prstGeom prst="smileyFac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3347864" y="5517232"/>
            <a:ext cx="720080" cy="648072"/>
          </a:xfrm>
          <a:prstGeom prst="smileyFac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4283968" y="5517232"/>
            <a:ext cx="720080" cy="648072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předu nebo Další 12">
            <a:hlinkClick r:id="" action="ppaction://hlinkshowjump?jump=nextslide" highlightClick="1"/>
          </p:cNvPr>
          <p:cNvSpPr/>
          <p:nvPr/>
        </p:nvSpPr>
        <p:spPr>
          <a:xfrm>
            <a:off x="8460432" y="5877272"/>
            <a:ext cx="288032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59632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7798640" cy="3846168"/>
          </a:xfrm>
        </p:spPr>
        <p:txBody>
          <a:bodyPr>
            <a:normAutofit/>
          </a:bodyPr>
          <a:lstStyle/>
          <a:p>
            <a:pPr marL="514350" indent="-514350"/>
            <a:r>
              <a:rPr lang="cs-CZ" dirty="0" smtClean="0"/>
              <a:t>Jednou se například děvečka Marie měla vypravit do lesa na maliny.</a:t>
            </a:r>
          </a:p>
          <a:p>
            <a:pPr marL="514350" indent="-514350"/>
            <a:endParaRPr lang="cs-CZ" dirty="0" smtClean="0"/>
          </a:p>
          <a:p>
            <a:pPr marL="514350" indent="-514350"/>
            <a:r>
              <a:rPr lang="cs-CZ" dirty="0" smtClean="0"/>
              <a:t>U Blaníku však potkala rytíře, který ji poprosil, aby šla poklidit v jejich příbytku.</a:t>
            </a:r>
          </a:p>
          <a:p>
            <a:pPr marL="514350" indent="-514350"/>
            <a:endParaRPr lang="cs-CZ" dirty="0" smtClean="0"/>
          </a:p>
          <a:p>
            <a:pPr marL="514350" indent="-514350"/>
            <a:r>
              <a:rPr lang="cs-CZ" dirty="0" smtClean="0"/>
              <a:t>Tajemná hora Blaník už několikrát obyvatele překvapila.</a:t>
            </a:r>
          </a:p>
          <a:p>
            <a:endParaRPr lang="cs-CZ" dirty="0" smtClean="0"/>
          </a:p>
        </p:txBody>
      </p:sp>
      <p:sp>
        <p:nvSpPr>
          <p:cNvPr id="5" name="Veselý obličej 4"/>
          <p:cNvSpPr/>
          <p:nvPr/>
        </p:nvSpPr>
        <p:spPr>
          <a:xfrm>
            <a:off x="8100392" y="1700808"/>
            <a:ext cx="720080" cy="648072"/>
          </a:xfrm>
          <a:prstGeom prst="smileyFac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8100392" y="3068960"/>
            <a:ext cx="720080" cy="648072"/>
          </a:xfrm>
          <a:prstGeom prst="smileyFac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8172400" y="4365104"/>
            <a:ext cx="720080" cy="648072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83568" y="573325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SPRÁVNÉ ŘEŠENÍ: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10" name="Veselý obličej 9"/>
          <p:cNvSpPr/>
          <p:nvPr/>
        </p:nvSpPr>
        <p:spPr>
          <a:xfrm>
            <a:off x="4211960" y="5517232"/>
            <a:ext cx="720080" cy="648072"/>
          </a:xfrm>
          <a:prstGeom prst="smileyFac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5292080" y="5517232"/>
            <a:ext cx="720080" cy="648072"/>
          </a:xfrm>
          <a:prstGeom prst="smileyFac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3275856" y="5517232"/>
            <a:ext cx="720080" cy="648072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předu nebo Další 12">
            <a:hlinkClick r:id="" action="ppaction://hlinkshowjump?jump=nextslide" highlightClick="1"/>
          </p:cNvPr>
          <p:cNvSpPr/>
          <p:nvPr/>
        </p:nvSpPr>
        <p:spPr>
          <a:xfrm>
            <a:off x="8460432" y="5877272"/>
            <a:ext cx="288032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59632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7798640" cy="3846168"/>
          </a:xfrm>
        </p:spPr>
        <p:txBody>
          <a:bodyPr>
            <a:normAutofit/>
          </a:bodyPr>
          <a:lstStyle/>
          <a:p>
            <a:pPr marL="514350" indent="-514350"/>
            <a:r>
              <a:rPr lang="cs-CZ" dirty="0" smtClean="0"/>
              <a:t>Marii se zdálo, že v jeskyni byla jen pár hodin. Její příbuzní jí ovšem řekli, že byla pryč celý rok.</a:t>
            </a:r>
          </a:p>
          <a:p>
            <a:pPr marL="514350" indent="-514350"/>
            <a:endParaRPr lang="cs-CZ" dirty="0" smtClean="0"/>
          </a:p>
          <a:p>
            <a:pPr marL="514350" indent="-514350"/>
            <a:r>
              <a:rPr lang="cs-CZ" dirty="0" smtClean="0"/>
              <a:t>Marie rytířům v jeskyni skutečně poklidila.</a:t>
            </a:r>
          </a:p>
          <a:p>
            <a:pPr marL="514350" indent="-514350"/>
            <a:endParaRPr lang="cs-CZ" dirty="0" smtClean="0"/>
          </a:p>
          <a:p>
            <a:pPr marL="514350" indent="-514350"/>
            <a:r>
              <a:rPr lang="cs-CZ" dirty="0" smtClean="0"/>
              <a:t>Poté ji rytíři propustili ven a za její práci ji odměnili penězi.</a:t>
            </a:r>
          </a:p>
          <a:p>
            <a:endParaRPr lang="cs-CZ" dirty="0" smtClean="0"/>
          </a:p>
        </p:txBody>
      </p:sp>
      <p:sp>
        <p:nvSpPr>
          <p:cNvPr id="5" name="Veselý obličej 4"/>
          <p:cNvSpPr/>
          <p:nvPr/>
        </p:nvSpPr>
        <p:spPr>
          <a:xfrm>
            <a:off x="8100392" y="1700808"/>
            <a:ext cx="720080" cy="648072"/>
          </a:xfrm>
          <a:prstGeom prst="smileyFac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8100392" y="3068960"/>
            <a:ext cx="720080" cy="648072"/>
          </a:xfrm>
          <a:prstGeom prst="smileyFac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8172400" y="4365104"/>
            <a:ext cx="720080" cy="648072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83568" y="573325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SPRÁVNÉ ŘEŠENÍ: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10" name="Veselý obličej 9"/>
          <p:cNvSpPr/>
          <p:nvPr/>
        </p:nvSpPr>
        <p:spPr>
          <a:xfrm>
            <a:off x="5220072" y="5517232"/>
            <a:ext cx="720080" cy="648072"/>
          </a:xfrm>
          <a:prstGeom prst="smileyFac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3347864" y="5517232"/>
            <a:ext cx="720080" cy="648072"/>
          </a:xfrm>
          <a:prstGeom prst="smileyFac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4283968" y="5517232"/>
            <a:ext cx="720080" cy="648072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předu nebo Další 12">
            <a:hlinkClick r:id="" action="ppaction://hlinkshowjump?jump=nextslide" highlightClick="1"/>
          </p:cNvPr>
          <p:cNvSpPr/>
          <p:nvPr/>
        </p:nvSpPr>
        <p:spPr>
          <a:xfrm>
            <a:off x="8460432" y="5877272"/>
            <a:ext cx="288032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59632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7798640" cy="3846168"/>
          </a:xfrm>
        </p:spPr>
        <p:txBody>
          <a:bodyPr>
            <a:normAutofit/>
          </a:bodyPr>
          <a:lstStyle/>
          <a:p>
            <a:pPr marL="514350" indent="-514350"/>
            <a:r>
              <a:rPr lang="cs-CZ" dirty="0" smtClean="0"/>
              <a:t>Podobný příběh prožil i kovář z nedaleké vesnice.</a:t>
            </a:r>
          </a:p>
          <a:p>
            <a:pPr marL="514350" indent="-514350"/>
            <a:endParaRPr lang="cs-CZ" dirty="0" smtClean="0"/>
          </a:p>
          <a:p>
            <a:pPr marL="514350" indent="-514350"/>
            <a:r>
              <a:rPr lang="cs-CZ" dirty="0" smtClean="0"/>
              <a:t>I on potkal nedaleko Blaníku rytíře.</a:t>
            </a:r>
          </a:p>
          <a:p>
            <a:pPr marL="514350" indent="-514350"/>
            <a:endParaRPr lang="cs-CZ" dirty="0" smtClean="0"/>
          </a:p>
          <a:p>
            <a:pPr marL="514350" indent="-514350"/>
            <a:r>
              <a:rPr lang="cs-CZ" dirty="0" smtClean="0"/>
              <a:t>Ten ho požádal, aby se s ním vydal do vesnice a okoval jim koně.</a:t>
            </a:r>
          </a:p>
          <a:p>
            <a:endParaRPr lang="cs-CZ" dirty="0" smtClean="0"/>
          </a:p>
        </p:txBody>
      </p:sp>
      <p:sp>
        <p:nvSpPr>
          <p:cNvPr id="5" name="Veselý obličej 4"/>
          <p:cNvSpPr/>
          <p:nvPr/>
        </p:nvSpPr>
        <p:spPr>
          <a:xfrm>
            <a:off x="8100392" y="1700808"/>
            <a:ext cx="720080" cy="648072"/>
          </a:xfrm>
          <a:prstGeom prst="smileyFac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8100392" y="3068960"/>
            <a:ext cx="720080" cy="648072"/>
          </a:xfrm>
          <a:prstGeom prst="smileyFac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8172400" y="4365104"/>
            <a:ext cx="720080" cy="648072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83568" y="573325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SPRÁVNÉ ŘEŠENÍ: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10" name="Veselý obličej 9"/>
          <p:cNvSpPr/>
          <p:nvPr/>
        </p:nvSpPr>
        <p:spPr>
          <a:xfrm>
            <a:off x="3275856" y="5517232"/>
            <a:ext cx="720080" cy="648072"/>
          </a:xfrm>
          <a:prstGeom prst="smileyFac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4211960" y="5517232"/>
            <a:ext cx="720080" cy="648072"/>
          </a:xfrm>
          <a:prstGeom prst="smileyFac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148064" y="5517232"/>
            <a:ext cx="720080" cy="648072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předu nebo Další 12">
            <a:hlinkClick r:id="" action="ppaction://hlinkshowjump?jump=nextslide" highlightClick="1"/>
          </p:cNvPr>
          <p:cNvSpPr/>
          <p:nvPr/>
        </p:nvSpPr>
        <p:spPr>
          <a:xfrm>
            <a:off x="8460432" y="5877272"/>
            <a:ext cx="288032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59632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7798640" cy="3846168"/>
          </a:xfrm>
        </p:spPr>
        <p:txBody>
          <a:bodyPr>
            <a:normAutofit/>
          </a:bodyPr>
          <a:lstStyle/>
          <a:p>
            <a:pPr marL="514350" indent="-514350"/>
            <a:r>
              <a:rPr lang="cs-CZ" dirty="0" smtClean="0"/>
              <a:t>Nasypal do starého pytle smetí a vše kováři předal.</a:t>
            </a:r>
          </a:p>
          <a:p>
            <a:pPr marL="514350" indent="-514350"/>
            <a:endParaRPr lang="cs-CZ" dirty="0" smtClean="0"/>
          </a:p>
          <a:p>
            <a:pPr marL="514350" indent="-514350"/>
            <a:r>
              <a:rPr lang="cs-CZ" dirty="0" smtClean="0"/>
              <a:t>Kovář zuřil a smetí vysypal do trávy.</a:t>
            </a:r>
          </a:p>
          <a:p>
            <a:pPr marL="514350" indent="-514350"/>
            <a:endParaRPr lang="cs-CZ" dirty="0" smtClean="0"/>
          </a:p>
          <a:p>
            <a:pPr marL="514350" indent="-514350"/>
            <a:r>
              <a:rPr lang="cs-CZ" dirty="0" smtClean="0"/>
              <a:t>Když kovář okoval všechny koně, šel rytíř pro jeho odměnu.</a:t>
            </a:r>
          </a:p>
          <a:p>
            <a:endParaRPr lang="cs-CZ" dirty="0" smtClean="0"/>
          </a:p>
        </p:txBody>
      </p:sp>
      <p:sp>
        <p:nvSpPr>
          <p:cNvPr id="5" name="Veselý obličej 4"/>
          <p:cNvSpPr/>
          <p:nvPr/>
        </p:nvSpPr>
        <p:spPr>
          <a:xfrm>
            <a:off x="8100392" y="1700808"/>
            <a:ext cx="720080" cy="648072"/>
          </a:xfrm>
          <a:prstGeom prst="smileyFac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8100392" y="3068960"/>
            <a:ext cx="720080" cy="648072"/>
          </a:xfrm>
          <a:prstGeom prst="smileyFac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8172400" y="4365104"/>
            <a:ext cx="720080" cy="648072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83568" y="573325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SPRÁVNÉ ŘEŠENÍ: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10" name="Veselý obličej 9"/>
          <p:cNvSpPr/>
          <p:nvPr/>
        </p:nvSpPr>
        <p:spPr>
          <a:xfrm>
            <a:off x="4283968" y="5517232"/>
            <a:ext cx="720080" cy="648072"/>
          </a:xfrm>
          <a:prstGeom prst="smileyFac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5148064" y="5517232"/>
            <a:ext cx="720080" cy="648072"/>
          </a:xfrm>
          <a:prstGeom prst="smileyFac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3347864" y="5517232"/>
            <a:ext cx="720080" cy="648072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předu nebo Další 12">
            <a:hlinkClick r:id="" action="ppaction://hlinkshowjump?jump=nextslide" highlightClick="1"/>
          </p:cNvPr>
          <p:cNvSpPr/>
          <p:nvPr/>
        </p:nvSpPr>
        <p:spPr>
          <a:xfrm>
            <a:off x="8460432" y="5877272"/>
            <a:ext cx="288032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59632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 animBg="1"/>
      <p:bldP spid="11" grpId="0" animBg="1"/>
      <p:bldP spid="1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7798640" cy="3846168"/>
          </a:xfrm>
        </p:spPr>
        <p:txBody>
          <a:bodyPr>
            <a:normAutofit/>
          </a:bodyPr>
          <a:lstStyle/>
          <a:p>
            <a:pPr marL="514350" indent="-514350"/>
            <a:r>
              <a:rPr lang="cs-CZ" dirty="0" smtClean="0"/>
              <a:t>Kovář byl velmi rozčarovaný z toho, o jaké bohatství svou hloupostí přišel.</a:t>
            </a:r>
          </a:p>
          <a:p>
            <a:pPr marL="514350" indent="-514350"/>
            <a:endParaRPr lang="cs-CZ" dirty="0" smtClean="0"/>
          </a:p>
          <a:p>
            <a:pPr marL="514350" indent="-514350"/>
            <a:r>
              <a:rPr lang="cs-CZ" dirty="0" smtClean="0"/>
              <a:t>Kovář se doma dozvěděl, že byl pryč celý rok.</a:t>
            </a:r>
          </a:p>
          <a:p>
            <a:pPr marL="514350" indent="-514350"/>
            <a:endParaRPr lang="cs-CZ" dirty="0" smtClean="0"/>
          </a:p>
          <a:p>
            <a:pPr marL="514350" indent="-514350"/>
            <a:r>
              <a:rPr lang="cs-CZ" dirty="0" smtClean="0"/>
              <a:t>Když kovář později vyprášil pytel, vysypala se z něj jedna mince.</a:t>
            </a:r>
          </a:p>
          <a:p>
            <a:endParaRPr lang="cs-CZ" dirty="0" smtClean="0"/>
          </a:p>
        </p:txBody>
      </p:sp>
      <p:sp>
        <p:nvSpPr>
          <p:cNvPr id="5" name="Veselý obličej 4"/>
          <p:cNvSpPr/>
          <p:nvPr/>
        </p:nvSpPr>
        <p:spPr>
          <a:xfrm>
            <a:off x="8100392" y="1700808"/>
            <a:ext cx="720080" cy="648072"/>
          </a:xfrm>
          <a:prstGeom prst="smileyFac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8100392" y="3068960"/>
            <a:ext cx="720080" cy="648072"/>
          </a:xfrm>
          <a:prstGeom prst="smileyFac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8172400" y="4365104"/>
            <a:ext cx="720080" cy="648072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83568" y="573325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SPRÁVNÉ ŘEŠENÍ: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10" name="Veselý obličej 9"/>
          <p:cNvSpPr/>
          <p:nvPr/>
        </p:nvSpPr>
        <p:spPr>
          <a:xfrm>
            <a:off x="5076056" y="5517232"/>
            <a:ext cx="720080" cy="648072"/>
          </a:xfrm>
          <a:prstGeom prst="smileyFac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3347864" y="5517232"/>
            <a:ext cx="720080" cy="648072"/>
          </a:xfrm>
          <a:prstGeom prst="smileyFac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4211960" y="5517232"/>
            <a:ext cx="720080" cy="648072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předu nebo Další 12">
            <a:hlinkClick r:id="" action="ppaction://hlinkshowjump?jump=nextslide" highlightClick="1"/>
          </p:cNvPr>
          <p:cNvSpPr/>
          <p:nvPr/>
        </p:nvSpPr>
        <p:spPr>
          <a:xfrm>
            <a:off x="8460432" y="5877272"/>
            <a:ext cx="288032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59632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 animBg="1"/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7798640" cy="3846168"/>
          </a:xfrm>
        </p:spPr>
        <p:txBody>
          <a:bodyPr>
            <a:normAutofit/>
          </a:bodyPr>
          <a:lstStyle/>
          <a:p>
            <a:pPr marL="514350" indent="-514350"/>
            <a:r>
              <a:rPr lang="cs-CZ" dirty="0" smtClean="0"/>
              <a:t>Rytíři spí v Blaníku tiše dodnes.</a:t>
            </a:r>
          </a:p>
          <a:p>
            <a:pPr marL="514350" indent="-514350"/>
            <a:endParaRPr lang="cs-CZ" dirty="0" smtClean="0"/>
          </a:p>
          <a:p>
            <a:pPr marL="514350" indent="-514350"/>
            <a:r>
              <a:rPr lang="cs-CZ" dirty="0" smtClean="0"/>
              <a:t>A všichni doufají, že ani nikdy nebudou muset</a:t>
            </a:r>
            <a:r>
              <a:rPr lang="cs-CZ" dirty="0" smtClean="0"/>
              <a:t>.</a:t>
            </a:r>
            <a:endParaRPr lang="cs-CZ" dirty="0" smtClean="0"/>
          </a:p>
          <a:p>
            <a:pPr marL="514350" indent="-514350"/>
            <a:endParaRPr lang="cs-CZ" dirty="0" smtClean="0"/>
          </a:p>
          <a:p>
            <a:pPr marL="514350" indent="-514350"/>
            <a:r>
              <a:rPr lang="cs-CZ" dirty="0" smtClean="0"/>
              <a:t>Zatím nikdy nemuseli na pomoc České zemi vyrazit.</a:t>
            </a:r>
          </a:p>
          <a:p>
            <a:endParaRPr lang="cs-CZ" dirty="0" smtClean="0"/>
          </a:p>
        </p:txBody>
      </p:sp>
      <p:sp>
        <p:nvSpPr>
          <p:cNvPr id="5" name="Veselý obličej 4"/>
          <p:cNvSpPr/>
          <p:nvPr/>
        </p:nvSpPr>
        <p:spPr>
          <a:xfrm>
            <a:off x="8100392" y="1700808"/>
            <a:ext cx="720080" cy="648072"/>
          </a:xfrm>
          <a:prstGeom prst="smileyFac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8100392" y="3068960"/>
            <a:ext cx="720080" cy="648072"/>
          </a:xfrm>
          <a:prstGeom prst="smileyFac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8172400" y="4365104"/>
            <a:ext cx="720080" cy="648072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683568" y="573325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SPRÁVNÉ ŘEŠENÍ: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10" name="Veselý obličej 9"/>
          <p:cNvSpPr/>
          <p:nvPr/>
        </p:nvSpPr>
        <p:spPr>
          <a:xfrm>
            <a:off x="3275856" y="5517232"/>
            <a:ext cx="720080" cy="648072"/>
          </a:xfrm>
          <a:prstGeom prst="smileyFac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5076056" y="5517232"/>
            <a:ext cx="720080" cy="648072"/>
          </a:xfrm>
          <a:prstGeom prst="smileyFac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4211960" y="5517232"/>
            <a:ext cx="720080" cy="648072"/>
          </a:xfrm>
          <a:prstGeom prst="smileyFac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Dopředu nebo Další 12">
            <a:hlinkClick r:id="" action="ppaction://hlinkshowjump?jump=nextslide" highlightClick="1"/>
          </p:cNvPr>
          <p:cNvSpPr/>
          <p:nvPr/>
        </p:nvSpPr>
        <p:spPr>
          <a:xfrm>
            <a:off x="8460432" y="5877272"/>
            <a:ext cx="288032" cy="288032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59632" y="648934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7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 animBg="1"/>
      <p:bldP spid="11" grpId="0" animBg="1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268760"/>
            <a:ext cx="849694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600" dirty="0" smtClean="0"/>
              <a:t> EISLEROVÁ, Jana. </a:t>
            </a:r>
            <a:r>
              <a:rPr lang="cs-CZ" sz="1600" i="1" dirty="0" smtClean="0"/>
              <a:t>Staré pověsti české 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Fragment, 2009. </a:t>
            </a:r>
          </a:p>
          <a:p>
            <a:r>
              <a:rPr lang="cs-CZ" sz="1600" dirty="0" smtClean="0"/>
              <a:t>45 s. ISBN 978-80-253-0861-5.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</a:t>
            </a:r>
            <a:r>
              <a:rPr lang="cs-CZ" sz="1600" b="1" dirty="0" smtClean="0"/>
              <a:t>Obr.01: </a:t>
            </a:r>
            <a:r>
              <a:rPr lang="cs-CZ" sz="1600" dirty="0" smtClean="0"/>
              <a:t>Galerie Office [cit. 2012-04-28]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187624" y="649287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73</TotalTime>
  <Words>635</Words>
  <Application>Microsoft Office PowerPoint</Application>
  <PresentationFormat>Předvádění na obrazovce (4:3)</PresentationFormat>
  <Paragraphs>74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Administrativní</vt:lpstr>
      <vt:lpstr>Acrobat Document</vt:lpstr>
      <vt:lpstr>Prezentace aplikace PowerPoint</vt:lpstr>
      <vt:lpstr>Prezentace aplikace PowerPoint</vt:lpstr>
      <vt:lpstr>Blaničtí rytíři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Blaničtí rytíři</dc:title>
  <dc:creator>DELL</dc:creator>
  <cp:lastModifiedBy>Učitel</cp:lastModifiedBy>
  <cp:revision>13</cp:revision>
  <dcterms:created xsi:type="dcterms:W3CDTF">2012-03-20T20:46:39Z</dcterms:created>
  <dcterms:modified xsi:type="dcterms:W3CDTF">2012-07-09T16:43:40Z</dcterms:modified>
</cp:coreProperties>
</file>