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5" r:id="rId2"/>
    <p:sldId id="266" r:id="rId3"/>
    <p:sldId id="256" r:id="rId4"/>
    <p:sldId id="257" r:id="rId5"/>
    <p:sldId id="258" r:id="rId6"/>
    <p:sldId id="259" r:id="rId7"/>
    <p:sldId id="260" r:id="rId8"/>
    <p:sldId id="261" r:id="rId9"/>
    <p:sldId id="262" r:id="rId10"/>
    <p:sldId id="263" r:id="rId11"/>
    <p:sldId id="264"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8" name="Zástupný symbol pro datum 27"/>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17" name="Zástupný symbol pro zápatí 16"/>
          <p:cNvSpPr>
            <a:spLocks noGrp="1"/>
          </p:cNvSpPr>
          <p:nvPr>
            <p:ph type="ftr" sz="quarter" idx="11"/>
          </p:nvPr>
        </p:nvSpPr>
        <p:spPr/>
        <p:txBody>
          <a:bodyPr/>
          <a:lstStyle>
            <a:extLst/>
          </a:lstStyle>
          <a:p>
            <a:endParaRPr lang="cs-CZ"/>
          </a:p>
        </p:txBody>
      </p:sp>
      <p:sp>
        <p:nvSpPr>
          <p:cNvPr id="29" name="Zástupný symbol pro číslo snímku 28"/>
          <p:cNvSpPr>
            <a:spLocks noGrp="1"/>
          </p:cNvSpPr>
          <p:nvPr>
            <p:ph type="sldNum" sz="quarter" idx="12"/>
          </p:nvPr>
        </p:nvSpPr>
        <p:spPr/>
        <p:txBody>
          <a:bodyPr/>
          <a:lstStyle>
            <a:extLst/>
          </a:lstStyle>
          <a:p>
            <a:fld id="{1746420C-4AD5-4F3A-A222-BF6531636295}" type="slidenum">
              <a:rPr lang="cs-CZ" smtClean="0"/>
              <a:pPr/>
              <a:t>‹#›</a:t>
            </a:fld>
            <a:endParaRPr lang="cs-CZ"/>
          </a:p>
        </p:txBody>
      </p:sp>
      <p:sp>
        <p:nvSpPr>
          <p:cNvPr id="32" name="Obdélník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9" name="Obdélník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Obdélník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Obdélník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42" name="Obdélník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56" name="Obdélník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5" name="Obdélník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6" name="Obdélník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7" name="Obdélník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4" name="Volný tvar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5" name="Volný tvar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3" name="Volný tvar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6" name="Volný tvar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7" name="Volný tvar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8" name="Volný tvar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9" name="Volný tvar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0" name="Volný tvar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1" name="Volný tvar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2" name="Volný tvar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3" name="Volný tvar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4" name="Volný tvar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5" name="Volný tvar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6" name="Volný tvar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7" name="Volný tvar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3" name="Zástupný symbol pro text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746420C-4AD5-4F3A-A222-BF6531636295}" type="slidenum">
              <a:rPr lang="cs-CZ" smtClean="0"/>
              <a:pPr/>
              <a:t>‹#›</a:t>
            </a:fld>
            <a:endParaRPr lang="cs-CZ"/>
          </a:p>
        </p:txBody>
      </p:sp>
      <p:sp>
        <p:nvSpPr>
          <p:cNvPr id="7" name="Obdélník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cs-CZ" smtClean="0"/>
              <a:t>Klepnutím lze upravit styl předlohy nadpisů.</a:t>
            </a:r>
            <a:endParaRPr kumimoji="0" lang="en-US"/>
          </a:p>
        </p:txBody>
      </p:sp>
      <p:sp>
        <p:nvSpPr>
          <p:cNvPr id="8" name="Obdélník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Obdélník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Obdélník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Obdélník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512064"/>
            <a:ext cx="8229600" cy="9144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5" name="Obdélník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504824" y="512064"/>
            <a:ext cx="7772400" cy="914400"/>
          </a:xfrm>
        </p:spPr>
        <p:txBody>
          <a:bodyPr anchor="t"/>
          <a:lstStyle>
            <a:lvl1pPr>
              <a:defRPr sz="400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1746420C-4AD5-4F3A-A222-BF6531636295}" type="slidenum">
              <a:rPr lang="cs-CZ" smtClean="0"/>
              <a:pPr/>
              <a:t>‹#›</a:t>
            </a:fld>
            <a:endParaRPr lang="cs-CZ"/>
          </a:p>
        </p:txBody>
      </p:sp>
      <p:sp>
        <p:nvSpPr>
          <p:cNvPr id="16" name="Obdélník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Obdélník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Obdélník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9" name="Obdélník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Obdélník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Obdélník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Obdélník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9" name="Obdélník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Obdélník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914400" y="512064"/>
            <a:ext cx="7772400" cy="914400"/>
          </a:xfrm>
        </p:spPr>
        <p:txBody>
          <a:bodyPr/>
          <a:lstStyle>
            <a:lvl1pPr>
              <a:defRPr sz="4000" cap="none" baseline="0"/>
            </a:lvl1pPr>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273050"/>
            <a:ext cx="8229600" cy="1162050"/>
          </a:xfrm>
        </p:spPr>
        <p:txBody>
          <a:bodyPr anchor="ctr"/>
          <a:lstStyle>
            <a:lvl1pPr algn="l">
              <a:buNone/>
              <a:defRPr sz="3600" b="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8" name="Obdélník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cxnSp>
        <p:nvCxnSpPr>
          <p:cNvPr id="9" name="Přímá spojovací čára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Skupina 9"/>
          <p:cNvGrpSpPr/>
          <p:nvPr/>
        </p:nvGrpSpPr>
        <p:grpSpPr>
          <a:xfrm rot="5400000">
            <a:off x="8514581" y="1219200"/>
            <a:ext cx="132763" cy="128466"/>
            <a:chOff x="6668087" y="1297746"/>
            <a:chExt cx="161840" cy="156602"/>
          </a:xfrm>
        </p:grpSpPr>
        <p:cxnSp>
          <p:nvCxnSpPr>
            <p:cNvPr id="15" name="Přímá spojovací čára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Přímá spojovací čára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Přímá spojovací čára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Nadpis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cs-CZ" smtClean="0"/>
              <a:t>Klepnutím na ikonu přidáte obrázek.</a:t>
            </a:r>
            <a:endParaRPr kumimoji="0" lang="en-US"/>
          </a:p>
        </p:txBody>
      </p:sp>
      <p:sp>
        <p:nvSpPr>
          <p:cNvPr id="4" name="Zástupný symbol pro text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grpSp>
        <p:nvGrpSpPr>
          <p:cNvPr id="14" name="Skupina 13"/>
          <p:cNvGrpSpPr/>
          <p:nvPr/>
        </p:nvGrpSpPr>
        <p:grpSpPr>
          <a:xfrm rot="5400000">
            <a:off x="8666981" y="1371600"/>
            <a:ext cx="132763" cy="128466"/>
            <a:chOff x="6668087" y="1297746"/>
            <a:chExt cx="161840" cy="156602"/>
          </a:xfrm>
        </p:grpSpPr>
        <p:cxnSp>
          <p:nvCxnSpPr>
            <p:cNvPr id="11" name="Přímá spojovací čára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Přímá spojovací čára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Přímá spojovací čára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Skupina 17"/>
          <p:cNvGrpSpPr/>
          <p:nvPr/>
        </p:nvGrpSpPr>
        <p:grpSpPr>
          <a:xfrm rot="5400000">
            <a:off x="8320088" y="1474763"/>
            <a:ext cx="132763" cy="128466"/>
            <a:chOff x="6668087" y="1297746"/>
            <a:chExt cx="161840" cy="156602"/>
          </a:xfrm>
        </p:grpSpPr>
        <p:cxnSp>
          <p:nvCxnSpPr>
            <p:cNvPr id="19" name="Přímá spojovací čára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Přímá spojovací čára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Přímá spojovací čára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Zástupný symbol pro datum 4"/>
          <p:cNvSpPr>
            <a:spLocks noGrp="1"/>
          </p:cNvSpPr>
          <p:nvPr>
            <p:ph type="dt" sz="half" idx="10"/>
          </p:nvPr>
        </p:nvSpPr>
        <p:spPr>
          <a:xfrm>
            <a:off x="6477000" y="55499"/>
            <a:ext cx="2133600" cy="365125"/>
          </a:xfrm>
        </p:spPr>
        <p:txBody>
          <a:bodyPr/>
          <a:lstStyle>
            <a:extLst/>
          </a:lstStyle>
          <a:p>
            <a:fld id="{964CAE96-640E-4ABA-8D97-00EF65EE8C83}" type="datetimeFigureOut">
              <a:rPr lang="cs-CZ" smtClean="0"/>
              <a:pPr/>
              <a:t>9.7.2012</a:t>
            </a:fld>
            <a:endParaRPr lang="cs-CZ"/>
          </a:p>
        </p:txBody>
      </p:sp>
      <p:sp>
        <p:nvSpPr>
          <p:cNvPr id="6" name="Zástupný symbol pro zápatí 5"/>
          <p:cNvSpPr>
            <a:spLocks noGrp="1"/>
          </p:cNvSpPr>
          <p:nvPr>
            <p:ph type="ftr" sz="quarter" idx="11"/>
          </p:nvPr>
        </p:nvSpPr>
        <p:spPr>
          <a:xfrm>
            <a:off x="914400" y="55499"/>
            <a:ext cx="5562600" cy="365125"/>
          </a:xfrm>
        </p:spPr>
        <p:txBody>
          <a:bodyPr/>
          <a:lstStyle>
            <a:extLst/>
          </a:lstStyle>
          <a:p>
            <a:endParaRPr lang="cs-CZ"/>
          </a:p>
        </p:txBody>
      </p:sp>
      <p:sp>
        <p:nvSpPr>
          <p:cNvPr id="7" name="Zástupný symbol pro číslo snímku 6"/>
          <p:cNvSpPr>
            <a:spLocks noGrp="1"/>
          </p:cNvSpPr>
          <p:nvPr>
            <p:ph type="sldNum" sz="quarter" idx="12"/>
          </p:nvPr>
        </p:nvSpPr>
        <p:spPr>
          <a:xfrm>
            <a:off x="8610600" y="55499"/>
            <a:ext cx="457200" cy="365125"/>
          </a:xfrm>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981200" cy="5851525"/>
          </a:xfrm>
        </p:spPr>
        <p:txBody>
          <a:bodyPr vert="eaVert" anchor="ct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609600" y="274639"/>
            <a:ext cx="58674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746420C-4AD5-4F3A-A222-BF653163629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Obdélník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bdélník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Obdélník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Obdélník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Obdélník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Obdélník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Obdélník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7" name="Obdélník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Zástupný symbol pro nadpis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964CAE96-640E-4ABA-8D97-00EF65EE8C83}" type="datetimeFigureOut">
              <a:rPr lang="cs-CZ" smtClean="0"/>
              <a:pPr/>
              <a:t>9.7.2012</a:t>
            </a:fld>
            <a:endParaRPr lang="cs-CZ"/>
          </a:p>
        </p:txBody>
      </p:sp>
      <p:sp>
        <p:nvSpPr>
          <p:cNvPr id="3" name="Zástupný symbol pro zápatí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cs-CZ"/>
          </a:p>
        </p:txBody>
      </p:sp>
      <p:sp>
        <p:nvSpPr>
          <p:cNvPr id="23" name="Zástupný symbol pro číslo snímku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1746420C-4AD5-4F3A-A222-BF6531636295}"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txBox="1">
            <a:spLocks/>
          </p:cNvSpPr>
          <p:nvPr/>
        </p:nvSpPr>
        <p:spPr>
          <a:xfrm>
            <a:off x="539553" y="773705"/>
            <a:ext cx="8064895" cy="2232248"/>
          </a:xfrm>
          <a:prstGeom prst="rect">
            <a:avLst/>
          </a:prstGeom>
        </p:spPr>
        <p:txBody>
          <a:bodyPr>
            <a:noAutofit/>
          </a:bodyPr>
          <a:lstStyle/>
          <a:p>
            <a:pPr>
              <a:lnSpc>
                <a:spcPct val="150000"/>
              </a:lnSpc>
              <a:spcBef>
                <a:spcPct val="0"/>
              </a:spcBef>
              <a:defRPr/>
            </a:pP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školy: Svobodná základní škola,o.p.s.</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Autor: Ivana</a:t>
            </a:r>
            <a:r>
              <a:rPr kumimoji="0" lang="cs-CZ" sz="2000" b="0" i="0" u="none" strike="noStrike" kern="1200" cap="none" spc="0" normalizeH="0" noProof="0" dirty="0" smtClean="0">
                <a:ln>
                  <a:noFill/>
                </a:ln>
                <a:solidFill>
                  <a:schemeClr val="tx1"/>
                </a:solidFill>
                <a:effectLst/>
                <a:uLnTx/>
                <a:uFillTx/>
                <a:latin typeface="Arial" pitchFamily="34" charset="0"/>
                <a:ea typeface="+mj-ea"/>
                <a:cs typeface="Arial" pitchFamily="34" charset="0"/>
              </a:rPr>
              <a:t> </a:t>
            </a:r>
            <a:r>
              <a:rPr kumimoji="0" lang="cs-CZ" sz="2000" b="0" i="0" u="none" strike="noStrike" kern="1200" cap="none" spc="0" normalizeH="0" noProof="0" dirty="0" err="1" smtClean="0">
                <a:ln>
                  <a:noFill/>
                </a:ln>
                <a:solidFill>
                  <a:schemeClr val="tx1"/>
                </a:solidFill>
                <a:effectLst/>
                <a:uLnTx/>
                <a:uFillTx/>
                <a:latin typeface="Arial" pitchFamily="34" charset="0"/>
                <a:ea typeface="+mj-ea"/>
                <a:cs typeface="Arial" pitchFamily="34" charset="0"/>
              </a:rPr>
              <a:t>Makovičková</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materiálu: </a:t>
            </a:r>
            <a:r>
              <a:rPr lang="cs-CZ" sz="2000" dirty="0" smtClean="0">
                <a:latin typeface="Arial" pitchFamily="34" charset="0"/>
                <a:ea typeface="+mj-ea"/>
                <a:cs typeface="Arial" pitchFamily="34" charset="0"/>
              </a:rPr>
              <a:t>VY_12_INOVACE_22_ČTENÁŘSKÁ GRAMOTNOST_OPAKOVÁNÍ POVĚSTÍ I.</a:t>
            </a:r>
          </a:p>
          <a:p>
            <a:pPr>
              <a:lnSpc>
                <a:spcPct val="150000"/>
              </a:lnSpc>
              <a:spcBef>
                <a:spcPct val="0"/>
              </a:spcBef>
              <a:defRPr/>
            </a:pP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a:t>
            </a:r>
            <a:r>
              <a:rPr lang="cs-CZ" sz="2000" dirty="0" smtClean="0">
                <a:latin typeface="Arial" pitchFamily="34" charset="0"/>
                <a:ea typeface="+mj-ea"/>
                <a:cs typeface="Arial" pitchFamily="34" charset="0"/>
              </a:rPr>
              <a:t>OPAKOVÁNÍ POVĚSTÍ I.</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Číslo projektu: CZ.1.07/1.4.00/21.0929</a:t>
            </a:r>
            <a:endParaRPr kumimoji="0" lang="cs-CZ" sz="2000" b="0"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
        <p:nvSpPr>
          <p:cNvPr id="3" name="Zástupný symbol pro zápatí 4"/>
          <p:cNvSpPr>
            <a:spLocks noGrp="1"/>
          </p:cNvSpPr>
          <p:nvPr>
            <p:ph type="ftr" sz="quarter" idx="11"/>
          </p:nvPr>
        </p:nvSpPr>
        <p:spPr>
          <a:xfrm>
            <a:off x="1331640" y="648934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1907704" y="3573016"/>
            <a:ext cx="6660740" cy="984885"/>
          </a:xfrm>
          <a:prstGeom prst="rect">
            <a:avLst/>
          </a:prstGeom>
          <a:noFill/>
        </p:spPr>
        <p:txBody>
          <a:bodyPr wrap="square" rtlCol="0">
            <a:spAutoFit/>
          </a:bodyPr>
          <a:lstStyle/>
          <a:p>
            <a:pPr algn="ctr"/>
            <a:r>
              <a:rPr lang="cs-CZ" sz="4000" b="1" dirty="0" smtClean="0">
                <a:latin typeface="Arial" pitchFamily="34" charset="0"/>
                <a:cs typeface="Arial" pitchFamily="34" charset="0"/>
              </a:rPr>
              <a:t>OPAKOVÁNÍ POVĚSTÍ I.</a:t>
            </a:r>
          </a:p>
          <a:p>
            <a:pPr algn="ctr"/>
            <a:endParaRPr lang="cs-CZ" dirty="0"/>
          </a:p>
        </p:txBody>
      </p:sp>
      <p:sp>
        <p:nvSpPr>
          <p:cNvPr id="5"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6" name="Object 1"/>
          <p:cNvGraphicFramePr>
            <a:graphicFrameLocks noChangeAspect="1"/>
          </p:cNvGraphicFramePr>
          <p:nvPr/>
        </p:nvGraphicFramePr>
        <p:xfrm>
          <a:off x="7667971" y="548680"/>
          <a:ext cx="900473" cy="720080"/>
        </p:xfrm>
        <a:graphic>
          <a:graphicData uri="http://schemas.openxmlformats.org/presentationml/2006/ole">
            <mc:AlternateContent xmlns:mc="http://schemas.openxmlformats.org/markup-compatibility/2006">
              <mc:Choice xmlns:v="urn:schemas-microsoft-com:vml" Requires="v">
                <p:oleObj spid="_x0000_s1027" name="Acrobat Document" r:id="rId3" imgW="9523810" imgH="7621064" progId="">
                  <p:embed/>
                </p:oleObj>
              </mc:Choice>
              <mc:Fallback>
                <p:oleObj name="Acrobat Document" r:id="rId3" imgW="9523810" imgH="7621064" progId="">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971" y="548680"/>
                        <a:ext cx="900473" cy="7200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TextovéPole 6"/>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5"/>
              </a:rPr>
              <a:t>http://dumy.cz/</a:t>
            </a:r>
            <a:endParaRPr lang="cs-CZ" sz="1200" dirty="0">
              <a:latin typeface="Arial" pitchFamily="34" charset="0"/>
              <a:cs typeface="Arial" pitchFamily="34" charset="0"/>
            </a:endParaRPr>
          </a:p>
        </p:txBody>
      </p:sp>
      <p:pic>
        <p:nvPicPr>
          <p:cNvPr id="8" name="Picture 28" descr="http://www.zssvat.cz/wp-content/uploads/2010/10/logo-eu-2.png"/>
          <p:cNvPicPr>
            <a:picLocks noChangeAspect="1" noChangeArrowheads="1"/>
          </p:cNvPicPr>
          <p:nvPr/>
        </p:nvPicPr>
        <p:blipFill>
          <a:blip r:embed="rId6" cstate="print"/>
          <a:srcRect/>
          <a:stretch>
            <a:fillRect/>
          </a:stretch>
        </p:blipFill>
        <p:spPr bwMode="auto">
          <a:xfrm>
            <a:off x="1475656" y="4581128"/>
            <a:ext cx="6191250" cy="1352550"/>
          </a:xfrm>
          <a:prstGeom prst="rect">
            <a:avLst/>
          </a:prstGeom>
          <a:noFill/>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ovéPole 2"/>
          <p:cNvSpPr txBox="1"/>
          <p:nvPr/>
        </p:nvSpPr>
        <p:spPr>
          <a:xfrm>
            <a:off x="539552" y="476672"/>
            <a:ext cx="7830870" cy="5539978"/>
          </a:xfrm>
          <a:prstGeom prst="rect">
            <a:avLst/>
          </a:prstGeom>
          <a:noFill/>
        </p:spPr>
        <p:txBody>
          <a:bodyPr wrap="square" rtlCol="0">
            <a:spAutoFit/>
          </a:bodyPr>
          <a:lstStyle/>
          <a:p>
            <a:pPr>
              <a:lnSpc>
                <a:spcPct val="150000"/>
              </a:lnSpc>
            </a:pPr>
            <a:r>
              <a:rPr lang="cs-CZ" b="1" dirty="0" smtClean="0">
                <a:latin typeface="Arial" pitchFamily="34" charset="0"/>
                <a:cs typeface="Arial" pitchFamily="34" charset="0"/>
              </a:rPr>
              <a:t>Anotace:</a:t>
            </a:r>
          </a:p>
          <a:p>
            <a:pPr>
              <a:lnSpc>
                <a:spcPct val="150000"/>
              </a:lnSpc>
            </a:pPr>
            <a:r>
              <a:rPr lang="cs-CZ" dirty="0" smtClean="0">
                <a:latin typeface="Arial" pitchFamily="34" charset="0"/>
                <a:cs typeface="Arial" pitchFamily="34" charset="0"/>
              </a:rPr>
              <a:t>Materiál je určen pro žáky 3.třídy. Propojuje znalosti z oblasti Člověk a jeho svět se čtenářskými dovednostmi.</a:t>
            </a:r>
          </a:p>
          <a:p>
            <a:pPr>
              <a:lnSpc>
                <a:spcPct val="150000"/>
              </a:lnSpc>
            </a:pPr>
            <a:r>
              <a:rPr lang="cs-CZ" dirty="0" smtClean="0">
                <a:latin typeface="Arial" pitchFamily="34" charset="0"/>
                <a:cs typeface="Arial" pitchFamily="34" charset="0"/>
              </a:rPr>
              <a:t>Práce s materiálem je závislá na předchozím čtení příslušného článku z knihy Staré pověsti české Jany </a:t>
            </a:r>
            <a:r>
              <a:rPr lang="cs-CZ" dirty="0" err="1" smtClean="0">
                <a:latin typeface="Arial" pitchFamily="34" charset="0"/>
                <a:cs typeface="Arial" pitchFamily="34" charset="0"/>
              </a:rPr>
              <a:t>Eislerové</a:t>
            </a:r>
            <a:r>
              <a:rPr lang="cs-CZ" dirty="0" smtClean="0">
                <a:latin typeface="Arial" pitchFamily="34" charset="0"/>
                <a:cs typeface="Arial" pitchFamily="34" charset="0"/>
              </a:rPr>
              <a:t> (vhodné zvolit jako společnou četbu).</a:t>
            </a:r>
          </a:p>
          <a:p>
            <a:pPr>
              <a:lnSpc>
                <a:spcPct val="150000"/>
              </a:lnSpc>
            </a:pPr>
            <a:r>
              <a:rPr lang="cs-CZ" dirty="0" smtClean="0">
                <a:latin typeface="Arial" pitchFamily="34" charset="0"/>
                <a:cs typeface="Arial" pitchFamily="34" charset="0"/>
              </a:rPr>
              <a:t>Pomocí materiálu lze zmapovat míru porozumění čteného textu.</a:t>
            </a:r>
          </a:p>
          <a:p>
            <a:pPr>
              <a:lnSpc>
                <a:spcPct val="150000"/>
              </a:lnSpc>
            </a:pPr>
            <a:r>
              <a:rPr lang="cs-CZ" dirty="0" smtClean="0">
                <a:latin typeface="Arial" pitchFamily="34" charset="0"/>
                <a:cs typeface="Arial" pitchFamily="34" charset="0"/>
              </a:rPr>
              <a:t>Pomocí materiálu si děti zopakují několik pověstí. Úkolem dětí je vybrat z jaké pověsti pochází úryvek.</a:t>
            </a:r>
          </a:p>
          <a:p>
            <a:pPr>
              <a:lnSpc>
                <a:spcPct val="150000"/>
              </a:lnSpc>
            </a:pPr>
            <a:r>
              <a:rPr lang="cs-CZ" dirty="0" smtClean="0">
                <a:latin typeface="Arial" pitchFamily="34" charset="0"/>
                <a:cs typeface="Arial" pitchFamily="34" charset="0"/>
              </a:rPr>
              <a:t>Odpovědi děti zapisují do formuláře, který je součástí tohoto materiálu. Kontrola probíhá na posledním snímku materiálu.</a:t>
            </a:r>
          </a:p>
          <a:p>
            <a:pPr>
              <a:lnSpc>
                <a:spcPct val="150000"/>
              </a:lnSpc>
            </a:pPr>
            <a:r>
              <a:rPr lang="cs-CZ" b="1" dirty="0" smtClean="0">
                <a:latin typeface="Arial" pitchFamily="34" charset="0"/>
                <a:cs typeface="Arial" pitchFamily="34" charset="0"/>
              </a:rPr>
              <a:t>Pomůcky:</a:t>
            </a:r>
            <a:r>
              <a:rPr lang="cs-CZ" dirty="0" smtClean="0">
                <a:latin typeface="Arial" pitchFamily="34" charset="0"/>
                <a:cs typeface="Arial" pitchFamily="34" charset="0"/>
              </a:rPr>
              <a:t> Tužka, formulář k zapisování </a:t>
            </a:r>
            <a:r>
              <a:rPr lang="cs-CZ" smtClean="0">
                <a:latin typeface="Arial" pitchFamily="34" charset="0"/>
                <a:cs typeface="Arial" pitchFamily="34" charset="0"/>
              </a:rPr>
              <a:t>odpovědí </a:t>
            </a:r>
            <a:endParaRPr lang="cs-CZ" dirty="0" smtClean="0">
              <a:latin typeface="Arial" pitchFamily="34" charset="0"/>
              <a:cs typeface="Arial" pitchFamily="34" charset="0"/>
            </a:endParaRPr>
          </a:p>
          <a:p>
            <a:pPr>
              <a:lnSpc>
                <a:spcPct val="150000"/>
              </a:lnSpc>
            </a:pPr>
            <a:endParaRPr lang="cs-CZ" sz="2000" dirty="0">
              <a:latin typeface="Arial" pitchFamily="34" charset="0"/>
              <a:cs typeface="Arial" pitchFamily="34" charset="0"/>
            </a:endParaRPr>
          </a:p>
        </p:txBody>
      </p:sp>
      <p:sp>
        <p:nvSpPr>
          <p:cNvPr id="4"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620688"/>
            <a:ext cx="5040560" cy="1224136"/>
          </a:xfrm>
        </p:spPr>
        <p:txBody>
          <a:bodyPr/>
          <a:lstStyle/>
          <a:p>
            <a:r>
              <a:rPr lang="cs-CZ" dirty="0" smtClean="0"/>
              <a:t>Opakování pověstí </a:t>
            </a:r>
            <a:br>
              <a:rPr lang="cs-CZ" dirty="0" smtClean="0"/>
            </a:br>
            <a:r>
              <a:rPr lang="cs-CZ" sz="1600" dirty="0" smtClean="0"/>
              <a:t>(1. – 7.)</a:t>
            </a:r>
            <a:endParaRPr lang="cs-CZ" dirty="0"/>
          </a:p>
        </p:txBody>
      </p:sp>
      <p:sp>
        <p:nvSpPr>
          <p:cNvPr id="3" name="Podnadpis 2"/>
          <p:cNvSpPr>
            <a:spLocks noGrp="1"/>
          </p:cNvSpPr>
          <p:nvPr>
            <p:ph type="subTitle" idx="1"/>
          </p:nvPr>
        </p:nvSpPr>
        <p:spPr>
          <a:xfrm>
            <a:off x="755576" y="1772816"/>
            <a:ext cx="3528392" cy="2732896"/>
          </a:xfrm>
        </p:spPr>
        <p:txBody>
          <a:bodyPr>
            <a:noAutofit/>
          </a:bodyPr>
          <a:lstStyle/>
          <a:p>
            <a:r>
              <a:rPr lang="cs-CZ" sz="2400" dirty="0" smtClean="0"/>
              <a:t>O praotci Čechovi, </a:t>
            </a:r>
          </a:p>
          <a:p>
            <a:r>
              <a:rPr lang="cs-CZ" sz="2400" dirty="0" smtClean="0"/>
              <a:t>Krok a jeho dcery, </a:t>
            </a:r>
          </a:p>
          <a:p>
            <a:r>
              <a:rPr lang="cs-CZ" sz="2400" dirty="0" smtClean="0"/>
              <a:t>Libuše a Přemysl, </a:t>
            </a:r>
          </a:p>
          <a:p>
            <a:r>
              <a:rPr lang="cs-CZ" sz="2400" dirty="0" smtClean="0"/>
              <a:t>Silák Bivoj, </a:t>
            </a:r>
          </a:p>
          <a:p>
            <a:r>
              <a:rPr lang="cs-CZ" sz="2400" dirty="0" smtClean="0"/>
              <a:t>Dívčí válka, </a:t>
            </a:r>
          </a:p>
          <a:p>
            <a:r>
              <a:rPr lang="cs-CZ" sz="2400" dirty="0" smtClean="0"/>
              <a:t>O Horymírovi, </a:t>
            </a:r>
          </a:p>
          <a:p>
            <a:r>
              <a:rPr lang="cs-CZ" sz="2400" dirty="0" smtClean="0"/>
              <a:t>Oldřich a Božena</a:t>
            </a:r>
            <a:endParaRPr lang="cs-CZ" sz="2400" dirty="0"/>
          </a:p>
        </p:txBody>
      </p:sp>
      <p:pic>
        <p:nvPicPr>
          <p:cNvPr id="4" name="Obrázek 3" descr="C:\Documents and Settings\Administrator\Local Settings\Temporary Internet Files\Content.IE5\3IYCBIJ0\MC900370140[1].wmf"/>
          <p:cNvPicPr/>
          <p:nvPr/>
        </p:nvPicPr>
        <p:blipFill>
          <a:blip r:embed="rId2" cstate="print"/>
          <a:srcRect/>
          <a:stretch>
            <a:fillRect/>
          </a:stretch>
        </p:blipFill>
        <p:spPr bwMode="auto">
          <a:xfrm>
            <a:off x="4932040" y="980728"/>
            <a:ext cx="3396084" cy="3065636"/>
          </a:xfrm>
          <a:prstGeom prst="rect">
            <a:avLst/>
          </a:prstGeom>
          <a:noFill/>
          <a:ln w="9525">
            <a:noFill/>
            <a:miter lim="800000"/>
            <a:headEnd/>
            <a:tailEnd/>
          </a:ln>
        </p:spPr>
      </p:pic>
      <p:sp>
        <p:nvSpPr>
          <p:cNvPr id="5" name="TextovéPole 4"/>
          <p:cNvSpPr txBox="1"/>
          <p:nvPr/>
        </p:nvSpPr>
        <p:spPr>
          <a:xfrm>
            <a:off x="4211960" y="5589240"/>
            <a:ext cx="4248472" cy="830997"/>
          </a:xfrm>
          <a:prstGeom prst="rect">
            <a:avLst/>
          </a:prstGeom>
          <a:noFill/>
        </p:spPr>
        <p:txBody>
          <a:bodyPr wrap="square" rtlCol="0">
            <a:spAutoFit/>
          </a:bodyPr>
          <a:lstStyle/>
          <a:p>
            <a:r>
              <a:rPr lang="cs-CZ" sz="2400" dirty="0" smtClean="0">
                <a:solidFill>
                  <a:srgbClr val="FF0000"/>
                </a:solidFill>
              </a:rPr>
              <a:t>Zařaď úryvek do správné pověsti</a:t>
            </a:r>
          </a:p>
          <a:p>
            <a:pPr algn="ctr"/>
            <a:r>
              <a:rPr lang="cs-CZ" sz="2400" dirty="0" smtClean="0">
                <a:solidFill>
                  <a:srgbClr val="FF0000"/>
                </a:solidFill>
              </a:rPr>
              <a:t>ODPOVĚDI SI ZAPISUJ!!!</a:t>
            </a:r>
            <a:endParaRPr lang="cs-CZ" sz="2400" dirty="0">
              <a:solidFill>
                <a:srgbClr val="FF0000"/>
              </a:solidFill>
            </a:endParaRPr>
          </a:p>
        </p:txBody>
      </p:sp>
      <p:sp>
        <p:nvSpPr>
          <p:cNvPr id="6" name="TextovéPole 5"/>
          <p:cNvSpPr txBox="1"/>
          <p:nvPr/>
        </p:nvSpPr>
        <p:spPr>
          <a:xfrm>
            <a:off x="6588224" y="4293096"/>
            <a:ext cx="864096" cy="369332"/>
          </a:xfrm>
          <a:prstGeom prst="rect">
            <a:avLst/>
          </a:prstGeom>
          <a:noFill/>
        </p:spPr>
        <p:txBody>
          <a:bodyPr wrap="square" rtlCol="0">
            <a:spAutoFit/>
          </a:bodyPr>
          <a:lstStyle/>
          <a:p>
            <a:r>
              <a:rPr lang="cs-CZ" i="1" dirty="0" smtClean="0"/>
              <a:t>Obr. 01</a:t>
            </a:r>
            <a:endParaRPr lang="cs-CZ" i="1" dirty="0"/>
          </a:p>
        </p:txBody>
      </p:sp>
      <p:sp>
        <p:nvSpPr>
          <p:cNvPr id="7"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1.</a:t>
            </a:r>
            <a:endParaRPr lang="cs-CZ" dirty="0"/>
          </a:p>
        </p:txBody>
      </p:sp>
      <p:sp>
        <p:nvSpPr>
          <p:cNvPr id="3" name="Zástupný symbol pro obsah 2"/>
          <p:cNvSpPr>
            <a:spLocks noGrp="1"/>
          </p:cNvSpPr>
          <p:nvPr>
            <p:ph idx="1"/>
          </p:nvPr>
        </p:nvSpPr>
        <p:spPr>
          <a:xfrm>
            <a:off x="914400" y="1340768"/>
            <a:ext cx="7772400" cy="3528392"/>
          </a:xfrm>
        </p:spPr>
        <p:txBody>
          <a:bodyPr/>
          <a:lstStyle/>
          <a:p>
            <a:pPr algn="just"/>
            <a:r>
              <a:rPr lang="cs-CZ" dirty="0" smtClean="0"/>
              <a:t>„Dlouho jsem kance stopoval, abych vypátral jeho zvyky a věděl, kde se nejčastěji zdržuje. Každý večer se přicházel napít k jedné bažině. Vydal jsem se tam, ale nebyl jsem ani v půli cesty, náhle se rozhrnulo houští  a spatřil jsem, jak se ke mně blíží strašlivé kančí tesáky.“</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FF00"/>
                </a:solidFill>
                <a:effectLst/>
                <a:uLnTx/>
                <a:uFillTx/>
                <a:latin typeface="+mn-lt"/>
                <a:ea typeface="+mn-ea"/>
                <a:cs typeface="+mn-cs"/>
              </a:rPr>
              <a:t>Krok a jeho dcery</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Libuše a</a:t>
            </a:r>
            <a:r>
              <a:rPr kumimoji="0" lang="cs-CZ" sz="2400" b="0" i="0" u="none" strike="noStrike" kern="1200" cap="none" spc="0" normalizeH="0" noProof="0" dirty="0" smtClean="0">
                <a:ln>
                  <a:noFill/>
                </a:ln>
                <a:solidFill>
                  <a:srgbClr val="92D050"/>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Přemysl</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accent6"/>
                </a:solidFill>
                <a:effectLst/>
                <a:uLnTx/>
                <a:uFillTx/>
                <a:latin typeface="+mn-lt"/>
                <a:ea typeface="+mn-ea"/>
                <a:cs typeface="+mn-cs"/>
              </a:rPr>
              <a:t>Silák Bivoj</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3399"/>
                </a:solidFill>
                <a:effectLst/>
                <a:uLnTx/>
                <a:uFillTx/>
                <a:latin typeface="+mn-lt"/>
                <a:ea typeface="+mn-ea"/>
                <a:cs typeface="+mn-cs"/>
              </a:rPr>
              <a:t>Dívčí válka</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66FFFF"/>
                </a:solidFill>
                <a:effectLst/>
                <a:uLnTx/>
                <a:uFillTx/>
                <a:latin typeface="+mn-lt"/>
                <a:ea typeface="+mn-ea"/>
                <a:cs typeface="+mn-cs"/>
              </a:rPr>
              <a:t>O Horymírovi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Oldřich a Božena</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2.</a:t>
            </a:r>
            <a:endParaRPr lang="cs-CZ" dirty="0"/>
          </a:p>
        </p:txBody>
      </p:sp>
      <p:sp>
        <p:nvSpPr>
          <p:cNvPr id="3" name="Zástupný symbol pro obsah 2"/>
          <p:cNvSpPr>
            <a:spLocks noGrp="1"/>
          </p:cNvSpPr>
          <p:nvPr>
            <p:ph idx="1"/>
          </p:nvPr>
        </p:nvSpPr>
        <p:spPr>
          <a:xfrm>
            <a:off x="914400" y="1340768"/>
            <a:ext cx="7772400" cy="3528392"/>
          </a:xfrm>
        </p:spPr>
        <p:txBody>
          <a:bodyPr/>
          <a:lstStyle/>
          <a:p>
            <a:pPr algn="just"/>
            <a:r>
              <a:rPr lang="cs-CZ" dirty="0" smtClean="0"/>
              <a:t>„Vzhůru Šemíku“ zvolal odvážný jezdec. „Drž se pane“ promluvil náhle věrný kůň a mohutným skokem se přenesl přes hradbu, pod níž se černala vysoká skála končící ve Vltavě. Všichni strnuli a byli přesvědčeni, že jezdec zvolil jistou smrt. </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FF00"/>
                </a:solidFill>
                <a:effectLst/>
                <a:uLnTx/>
                <a:uFillTx/>
                <a:latin typeface="+mn-lt"/>
                <a:ea typeface="+mn-ea"/>
                <a:cs typeface="+mn-cs"/>
              </a:rPr>
              <a:t>Krok a jeho dcery</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Libuše a</a:t>
            </a:r>
            <a:r>
              <a:rPr kumimoji="0" lang="cs-CZ" sz="2400" b="0" i="0" u="none" strike="noStrike" kern="1200" cap="none" spc="0" normalizeH="0" noProof="0" dirty="0" smtClean="0">
                <a:ln>
                  <a:noFill/>
                </a:ln>
                <a:solidFill>
                  <a:srgbClr val="92D050"/>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Přemysl</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accent6"/>
                </a:solidFill>
                <a:effectLst/>
                <a:uLnTx/>
                <a:uFillTx/>
                <a:latin typeface="+mn-lt"/>
                <a:ea typeface="+mn-ea"/>
                <a:cs typeface="+mn-cs"/>
              </a:rPr>
              <a:t>Silák Bivoj</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3399"/>
                </a:solidFill>
                <a:effectLst/>
                <a:uLnTx/>
                <a:uFillTx/>
                <a:latin typeface="+mn-lt"/>
                <a:ea typeface="+mn-ea"/>
                <a:cs typeface="+mn-cs"/>
              </a:rPr>
              <a:t>Dívčí válka</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66FFFF"/>
                </a:solidFill>
                <a:effectLst/>
                <a:uLnTx/>
                <a:uFillTx/>
                <a:latin typeface="+mn-lt"/>
                <a:ea typeface="+mn-ea"/>
                <a:cs typeface="+mn-cs"/>
              </a:rPr>
              <a:t>O Horymírovi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Oldřich a Božena</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3.</a:t>
            </a:r>
            <a:endParaRPr lang="cs-CZ" dirty="0"/>
          </a:p>
        </p:txBody>
      </p:sp>
      <p:sp>
        <p:nvSpPr>
          <p:cNvPr id="3" name="Zástupný symbol pro obsah 2"/>
          <p:cNvSpPr>
            <a:spLocks noGrp="1"/>
          </p:cNvSpPr>
          <p:nvPr>
            <p:ph idx="1"/>
          </p:nvPr>
        </p:nvSpPr>
        <p:spPr>
          <a:xfrm>
            <a:off x="914400" y="1340768"/>
            <a:ext cx="7772400" cy="3528392"/>
          </a:xfrm>
        </p:spPr>
        <p:txBody>
          <a:bodyPr/>
          <a:lstStyle/>
          <a:p>
            <a:pPr algn="just"/>
            <a:r>
              <a:rPr lang="cs-CZ" dirty="0" smtClean="0"/>
              <a:t>Zprávy o chystané válce se rychle rozletěly po celé zemi. Ženy a dívky opouštěly své domovy a putovaly na místo na břehu Vltavy, kde si vlastníma rukama vybudovaly na skále pevný hrad Děvín. Pak každý den oblékaly kovové krunýře a helmice, k opaskům připínaly meče a toulce s šípy.</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FF00"/>
                </a:solidFill>
                <a:effectLst/>
                <a:uLnTx/>
                <a:uFillTx/>
                <a:latin typeface="+mn-lt"/>
                <a:ea typeface="+mn-ea"/>
                <a:cs typeface="+mn-cs"/>
              </a:rPr>
              <a:t>Krok a jeho dcery</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Libuše a</a:t>
            </a:r>
            <a:r>
              <a:rPr kumimoji="0" lang="cs-CZ" sz="2400" b="0" i="0" u="none" strike="noStrike" kern="1200" cap="none" spc="0" normalizeH="0" noProof="0" dirty="0" smtClean="0">
                <a:ln>
                  <a:noFill/>
                </a:ln>
                <a:solidFill>
                  <a:srgbClr val="92D050"/>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Přemysl</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accent6"/>
                </a:solidFill>
                <a:effectLst/>
                <a:uLnTx/>
                <a:uFillTx/>
                <a:latin typeface="+mn-lt"/>
                <a:ea typeface="+mn-ea"/>
                <a:cs typeface="+mn-cs"/>
              </a:rPr>
              <a:t>Silák Bivoj</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3399"/>
                </a:solidFill>
                <a:effectLst/>
                <a:uLnTx/>
                <a:uFillTx/>
                <a:latin typeface="+mn-lt"/>
                <a:ea typeface="+mn-ea"/>
                <a:cs typeface="+mn-cs"/>
              </a:rPr>
              <a:t>Dívčí válka</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66FFFF"/>
                </a:solidFill>
                <a:effectLst/>
                <a:uLnTx/>
                <a:uFillTx/>
                <a:latin typeface="+mn-lt"/>
                <a:ea typeface="+mn-ea"/>
                <a:cs typeface="+mn-cs"/>
              </a:rPr>
              <a:t>O Horymírovi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Oldřich a Božena</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4.</a:t>
            </a:r>
            <a:endParaRPr lang="cs-CZ" dirty="0"/>
          </a:p>
        </p:txBody>
      </p:sp>
      <p:sp>
        <p:nvSpPr>
          <p:cNvPr id="3" name="Zástupný symbol pro obsah 2"/>
          <p:cNvSpPr>
            <a:spLocks noGrp="1"/>
          </p:cNvSpPr>
          <p:nvPr>
            <p:ph idx="1"/>
          </p:nvPr>
        </p:nvSpPr>
        <p:spPr>
          <a:xfrm>
            <a:off x="914400" y="1340768"/>
            <a:ext cx="7772400" cy="3528392"/>
          </a:xfrm>
        </p:spPr>
        <p:txBody>
          <a:bodyPr/>
          <a:lstStyle/>
          <a:p>
            <a:pPr algn="just"/>
            <a:r>
              <a:rPr lang="cs-CZ" dirty="0" smtClean="0"/>
              <a:t>Urozený vladyka Hořina zděšeně zvolal: „Vzpamatuj se </a:t>
            </a:r>
            <a:r>
              <a:rPr lang="cs-CZ" dirty="0" smtClean="0"/>
              <a:t>kníže, </a:t>
            </a:r>
            <a:r>
              <a:rPr lang="cs-CZ" dirty="0" smtClean="0"/>
              <a:t>chceš tak ponížit svůj rod a oženit se s obyčejnou neurozenou pradlenou? Všichni tvoji předkové si vždy volili ženy z hraběcích a knížecích rodů.“ Kníže však své rozhodnutí nezměnil a rozhodl se, že si krásnou pradlenu vezme.</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FF00"/>
                </a:solidFill>
                <a:effectLst/>
                <a:uLnTx/>
                <a:uFillTx/>
                <a:latin typeface="+mn-lt"/>
                <a:ea typeface="+mn-ea"/>
                <a:cs typeface="+mn-cs"/>
              </a:rPr>
              <a:t>Krok a jeho dcery</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Libuše a</a:t>
            </a:r>
            <a:r>
              <a:rPr kumimoji="0" lang="cs-CZ" sz="2400" b="0" i="0" u="none" strike="noStrike" kern="1200" cap="none" spc="0" normalizeH="0" noProof="0" dirty="0" smtClean="0">
                <a:ln>
                  <a:noFill/>
                </a:ln>
                <a:solidFill>
                  <a:srgbClr val="92D050"/>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Přemysl</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accent6"/>
                </a:solidFill>
                <a:effectLst/>
                <a:uLnTx/>
                <a:uFillTx/>
                <a:latin typeface="+mn-lt"/>
                <a:ea typeface="+mn-ea"/>
                <a:cs typeface="+mn-cs"/>
              </a:rPr>
              <a:t>Silák Bivoj</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3399"/>
                </a:solidFill>
                <a:effectLst/>
                <a:uLnTx/>
                <a:uFillTx/>
                <a:latin typeface="+mn-lt"/>
                <a:ea typeface="+mn-ea"/>
                <a:cs typeface="+mn-cs"/>
              </a:rPr>
              <a:t>Dívčí válka</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66FFFF"/>
                </a:solidFill>
                <a:effectLst/>
                <a:uLnTx/>
                <a:uFillTx/>
                <a:latin typeface="+mn-lt"/>
                <a:ea typeface="+mn-ea"/>
                <a:cs typeface="+mn-cs"/>
              </a:rPr>
              <a:t>O Horymírovi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Oldřich a Božena</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5.</a:t>
            </a:r>
            <a:endParaRPr lang="cs-CZ" dirty="0"/>
          </a:p>
        </p:txBody>
      </p:sp>
      <p:sp>
        <p:nvSpPr>
          <p:cNvPr id="3" name="Zástupný symbol pro obsah 2"/>
          <p:cNvSpPr>
            <a:spLocks noGrp="1"/>
          </p:cNvSpPr>
          <p:nvPr>
            <p:ph idx="1"/>
          </p:nvPr>
        </p:nvSpPr>
        <p:spPr>
          <a:xfrm>
            <a:off x="914400" y="1340768"/>
            <a:ext cx="7772400" cy="3528392"/>
          </a:xfrm>
        </p:spPr>
        <p:txBody>
          <a:bodyPr/>
          <a:lstStyle/>
          <a:p>
            <a:pPr algn="just"/>
            <a:r>
              <a:rPr lang="cs-CZ" dirty="0" smtClean="0"/>
              <a:t>Nacházeli se právě na úpatí hory, kterou pojmenovali Říp. „Zítra vystoupím na vrchol a porozhlédnu se po kraji,“ slíbil vůdce. Časně ráno již stál na vrcholu hory.  Kolem se rozkládala nádherná krajina s množstvím lesů, luk, obklopená ze všech stran hradbou hor.</a:t>
            </a:r>
          </a:p>
          <a:p>
            <a:pPr algn="just"/>
            <a:endParaRPr lang="cs-CZ" dirty="0" smtClean="0"/>
          </a:p>
          <a:p>
            <a:pPr algn="just"/>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FF00"/>
                </a:solidFill>
                <a:effectLst/>
                <a:uLnTx/>
                <a:uFillTx/>
                <a:latin typeface="+mn-lt"/>
                <a:ea typeface="+mn-ea"/>
                <a:cs typeface="+mn-cs"/>
              </a:rPr>
              <a:t>Krok a jeho dcery</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Libuše a</a:t>
            </a:r>
            <a:r>
              <a:rPr kumimoji="0" lang="cs-CZ" sz="2400" b="0" i="0" u="none" strike="noStrike" kern="1200" cap="none" spc="0" normalizeH="0" noProof="0" dirty="0" smtClean="0">
                <a:ln>
                  <a:noFill/>
                </a:ln>
                <a:solidFill>
                  <a:srgbClr val="92D050"/>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Přemysl</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accent6"/>
                </a:solidFill>
                <a:effectLst/>
                <a:uLnTx/>
                <a:uFillTx/>
                <a:latin typeface="+mn-lt"/>
                <a:ea typeface="+mn-ea"/>
                <a:cs typeface="+mn-cs"/>
              </a:rPr>
              <a:t>Silák Bivoj</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3399"/>
                </a:solidFill>
                <a:effectLst/>
                <a:uLnTx/>
                <a:uFillTx/>
                <a:latin typeface="+mn-lt"/>
                <a:ea typeface="+mn-ea"/>
                <a:cs typeface="+mn-cs"/>
              </a:rPr>
              <a:t>Dívčí válka</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66FFFF"/>
                </a:solidFill>
                <a:effectLst/>
                <a:uLnTx/>
                <a:uFillTx/>
                <a:latin typeface="+mn-lt"/>
                <a:ea typeface="+mn-ea"/>
                <a:cs typeface="+mn-cs"/>
              </a:rPr>
              <a:t>O Horymírovi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Oldřich a Božena</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6.</a:t>
            </a:r>
            <a:endParaRPr lang="cs-CZ" dirty="0"/>
          </a:p>
        </p:txBody>
      </p:sp>
      <p:sp>
        <p:nvSpPr>
          <p:cNvPr id="3" name="Zástupný symbol pro obsah 2"/>
          <p:cNvSpPr>
            <a:spLocks noGrp="1"/>
          </p:cNvSpPr>
          <p:nvPr>
            <p:ph idx="1"/>
          </p:nvPr>
        </p:nvSpPr>
        <p:spPr>
          <a:xfrm>
            <a:off x="914400" y="1340768"/>
            <a:ext cx="7772400" cy="3528392"/>
          </a:xfrm>
        </p:spPr>
        <p:txBody>
          <a:bodyPr/>
          <a:lstStyle/>
          <a:p>
            <a:pPr algn="just"/>
            <a:r>
              <a:rPr lang="cs-CZ" dirty="0" smtClean="0"/>
              <a:t>„Od Vyšehradu směrem na západ slunce teče řeka Bílina, u níž leží osada jménem Stadice. Za ní je pole, na němž oře váš budoucí kníže se dvěma strakatými voly. Jděte za mým kolem běloušem, ukáže vám cestu.“ „Splníme tvou vůli kněžno, jen jsme překvapeni, že budoucím knížetem se má stát oráč.“</a:t>
            </a:r>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FF00"/>
                </a:solidFill>
                <a:effectLst/>
                <a:uLnTx/>
                <a:uFillTx/>
                <a:latin typeface="+mn-lt"/>
                <a:ea typeface="+mn-ea"/>
                <a:cs typeface="+mn-cs"/>
              </a:rPr>
              <a:t>Krok a jeho dcery</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Libuše a</a:t>
            </a:r>
            <a:r>
              <a:rPr kumimoji="0" lang="cs-CZ" sz="2400" b="0" i="0" u="none" strike="noStrike" kern="1200" cap="none" spc="0" normalizeH="0" noProof="0" dirty="0" smtClean="0">
                <a:ln>
                  <a:noFill/>
                </a:ln>
                <a:solidFill>
                  <a:srgbClr val="92D050"/>
                </a:solidFill>
                <a:effectLst/>
                <a:uLnTx/>
                <a:uFillTx/>
                <a:latin typeface="+mn-lt"/>
                <a:ea typeface="+mn-ea"/>
                <a:cs typeface="+mn-cs"/>
              </a:rPr>
              <a:t> </a:t>
            </a:r>
            <a:r>
              <a:rPr kumimoji="0" lang="cs-CZ" sz="2400" b="0" i="0" u="none" strike="noStrike" kern="1200" cap="none" spc="0" normalizeH="0" baseline="0" noProof="0" dirty="0" smtClean="0">
                <a:ln>
                  <a:noFill/>
                </a:ln>
                <a:solidFill>
                  <a:srgbClr val="92D050"/>
                </a:solidFill>
                <a:effectLst/>
                <a:uLnTx/>
                <a:uFillTx/>
                <a:latin typeface="+mn-lt"/>
                <a:ea typeface="+mn-ea"/>
                <a:cs typeface="+mn-cs"/>
              </a:rPr>
              <a:t>Přemysl</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accent6"/>
                </a:solidFill>
                <a:effectLst/>
                <a:uLnTx/>
                <a:uFillTx/>
                <a:latin typeface="+mn-lt"/>
                <a:ea typeface="+mn-ea"/>
                <a:cs typeface="+mn-cs"/>
              </a:rPr>
              <a:t>Silák Bivoj</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FF3399"/>
                </a:solidFill>
                <a:effectLst/>
                <a:uLnTx/>
                <a:uFillTx/>
                <a:latin typeface="+mn-lt"/>
                <a:ea typeface="+mn-ea"/>
                <a:cs typeface="+mn-cs"/>
              </a:rPr>
              <a:t>Dívčí válka</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rgbClr val="66FFFF"/>
                </a:solidFill>
                <a:effectLst/>
                <a:uLnTx/>
                <a:uFillTx/>
                <a:latin typeface="+mn-lt"/>
                <a:ea typeface="+mn-ea"/>
                <a:cs typeface="+mn-cs"/>
              </a:rPr>
              <a:t>O Horymírovi</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a:t>
            </a:r>
            <a:r>
              <a:rPr kumimoji="0" lang="cs-CZ" sz="2400" b="0" i="0" u="none" strike="noStrike" kern="1200" cap="none" spc="0" normalizeH="0" noProof="0" dirty="0" smtClean="0">
                <a:ln>
                  <a:noFill/>
                </a:ln>
                <a:solidFill>
                  <a:schemeClr val="tx1"/>
                </a:solidFill>
                <a:effectLst/>
                <a:uLnTx/>
                <a:uFillTx/>
                <a:latin typeface="+mn-lt"/>
                <a:ea typeface="+mn-ea"/>
                <a:cs typeface="+mn-cs"/>
              </a:rPr>
              <a:t> </a:t>
            </a:r>
            <a:r>
              <a:rPr kumimoji="0" lang="cs-CZ" sz="2400" b="0" i="0" u="none" strike="noStrike" kern="1200" cap="none" spc="0" normalizeH="0" baseline="0" noProof="0" dirty="0" smtClean="0">
                <a:ln>
                  <a:noFill/>
                </a:ln>
                <a:solidFill>
                  <a:schemeClr val="tx1"/>
                </a:solidFill>
                <a:effectLst/>
                <a:uLnTx/>
                <a:uFillTx/>
                <a:latin typeface="+mn-lt"/>
                <a:ea typeface="+mn-ea"/>
                <a:cs typeface="+mn-cs"/>
              </a:rPr>
              <a:t>Oldřich a Božena</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512064"/>
            <a:ext cx="7344816" cy="914400"/>
          </a:xfrm>
        </p:spPr>
        <p:txBody>
          <a:bodyPr/>
          <a:lstStyle/>
          <a:p>
            <a:pPr algn="ctr"/>
            <a:r>
              <a:rPr lang="cs-CZ" dirty="0" smtClean="0"/>
              <a:t>Nyní kontroluj své </a:t>
            </a:r>
            <a:r>
              <a:rPr lang="cs-CZ" dirty="0" smtClean="0"/>
              <a:t>odpovědi: </a:t>
            </a:r>
            <a:endParaRPr lang="cs-CZ" dirty="0"/>
          </a:p>
        </p:txBody>
      </p:sp>
      <p:sp>
        <p:nvSpPr>
          <p:cNvPr id="4" name="Podnadpis 2"/>
          <p:cNvSpPr txBox="1">
            <a:spLocks/>
          </p:cNvSpPr>
          <p:nvPr/>
        </p:nvSpPr>
        <p:spPr>
          <a:xfrm>
            <a:off x="1331640" y="5301208"/>
            <a:ext cx="2592288" cy="64807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tabLst/>
              <a:defRPr/>
            </a:pPr>
            <a:r>
              <a:rPr kumimoji="0" lang="cs-CZ" sz="2400" b="0" i="0" u="none" strike="noStrike" kern="1200" cap="none" spc="0" normalizeH="0" baseline="0" noProof="0" dirty="0" smtClean="0">
                <a:ln>
                  <a:noFill/>
                </a:ln>
                <a:solidFill>
                  <a:srgbClr val="FF0000"/>
                </a:solidFill>
                <a:effectLst/>
                <a:uLnTx/>
                <a:uFillTx/>
                <a:latin typeface="+mn-lt"/>
                <a:ea typeface="+mn-ea"/>
                <a:cs typeface="+mn-cs"/>
              </a:rPr>
              <a:t>O praotci Čechovi</a:t>
            </a: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extovéPole 5"/>
          <p:cNvSpPr txBox="1"/>
          <p:nvPr/>
        </p:nvSpPr>
        <p:spPr>
          <a:xfrm>
            <a:off x="3779912" y="5301208"/>
            <a:ext cx="2376264" cy="461665"/>
          </a:xfrm>
          <a:prstGeom prst="rect">
            <a:avLst/>
          </a:prstGeom>
          <a:noFill/>
        </p:spPr>
        <p:txBody>
          <a:bodyPr wrap="square" rtlCol="0">
            <a:spAutoFit/>
          </a:bodyPr>
          <a:lstStyle/>
          <a:p>
            <a:r>
              <a:rPr lang="cs-CZ" sz="2400" dirty="0">
                <a:solidFill>
                  <a:srgbClr val="FFFF00"/>
                </a:solidFill>
              </a:rPr>
              <a:t>Krok a jeho dcery</a:t>
            </a:r>
            <a:endParaRPr lang="cs-CZ" sz="2400" dirty="0"/>
          </a:p>
        </p:txBody>
      </p:sp>
      <p:sp>
        <p:nvSpPr>
          <p:cNvPr id="7" name="TextovéPole 6"/>
          <p:cNvSpPr txBox="1"/>
          <p:nvPr/>
        </p:nvSpPr>
        <p:spPr>
          <a:xfrm>
            <a:off x="6156176" y="5301208"/>
            <a:ext cx="2448272" cy="461665"/>
          </a:xfrm>
          <a:prstGeom prst="rect">
            <a:avLst/>
          </a:prstGeom>
          <a:noFill/>
        </p:spPr>
        <p:txBody>
          <a:bodyPr wrap="square" rtlCol="0">
            <a:spAutoFit/>
          </a:bodyPr>
          <a:lstStyle/>
          <a:p>
            <a:r>
              <a:rPr lang="cs-CZ" sz="2400" dirty="0">
                <a:solidFill>
                  <a:srgbClr val="92D050"/>
                </a:solidFill>
              </a:rPr>
              <a:t>Libuše a Přemysl</a:t>
            </a:r>
            <a:endParaRPr lang="cs-CZ" sz="2400" dirty="0"/>
          </a:p>
        </p:txBody>
      </p:sp>
      <p:sp>
        <p:nvSpPr>
          <p:cNvPr id="9" name="TextovéPole 8"/>
          <p:cNvSpPr txBox="1"/>
          <p:nvPr/>
        </p:nvSpPr>
        <p:spPr>
          <a:xfrm>
            <a:off x="683568" y="5805264"/>
            <a:ext cx="1656184" cy="461665"/>
          </a:xfrm>
          <a:prstGeom prst="rect">
            <a:avLst/>
          </a:prstGeom>
          <a:noFill/>
        </p:spPr>
        <p:txBody>
          <a:bodyPr wrap="square" rtlCol="0">
            <a:spAutoFit/>
          </a:bodyPr>
          <a:lstStyle/>
          <a:p>
            <a:r>
              <a:rPr lang="cs-CZ" sz="2400" dirty="0">
                <a:solidFill>
                  <a:schemeClr val="accent6"/>
                </a:solidFill>
              </a:rPr>
              <a:t>Silák Bivoj</a:t>
            </a:r>
            <a:endParaRPr lang="cs-CZ" sz="2400" dirty="0"/>
          </a:p>
        </p:txBody>
      </p:sp>
      <p:sp>
        <p:nvSpPr>
          <p:cNvPr id="10" name="TextovéPole 9"/>
          <p:cNvSpPr txBox="1"/>
          <p:nvPr/>
        </p:nvSpPr>
        <p:spPr>
          <a:xfrm>
            <a:off x="2195736" y="5805264"/>
            <a:ext cx="1656184" cy="461665"/>
          </a:xfrm>
          <a:prstGeom prst="rect">
            <a:avLst/>
          </a:prstGeom>
          <a:noFill/>
        </p:spPr>
        <p:txBody>
          <a:bodyPr wrap="square" rtlCol="0">
            <a:spAutoFit/>
          </a:bodyPr>
          <a:lstStyle/>
          <a:p>
            <a:r>
              <a:rPr lang="cs-CZ" sz="2400" dirty="0">
                <a:solidFill>
                  <a:srgbClr val="FF3399"/>
                </a:solidFill>
              </a:rPr>
              <a:t>Dívčí válka</a:t>
            </a:r>
            <a:endParaRPr lang="cs-CZ" sz="2400" dirty="0"/>
          </a:p>
        </p:txBody>
      </p:sp>
      <p:sp>
        <p:nvSpPr>
          <p:cNvPr id="11" name="TextovéPole 10"/>
          <p:cNvSpPr txBox="1"/>
          <p:nvPr/>
        </p:nvSpPr>
        <p:spPr>
          <a:xfrm>
            <a:off x="3707904" y="5805264"/>
            <a:ext cx="2016224" cy="461665"/>
          </a:xfrm>
          <a:prstGeom prst="rect">
            <a:avLst/>
          </a:prstGeom>
          <a:noFill/>
        </p:spPr>
        <p:txBody>
          <a:bodyPr wrap="square" rtlCol="0">
            <a:spAutoFit/>
          </a:bodyPr>
          <a:lstStyle/>
          <a:p>
            <a:r>
              <a:rPr lang="cs-CZ" sz="2400" dirty="0">
                <a:solidFill>
                  <a:srgbClr val="66FFFF"/>
                </a:solidFill>
              </a:rPr>
              <a:t>O Horymírovi</a:t>
            </a:r>
            <a:endParaRPr lang="cs-CZ" sz="2400" dirty="0"/>
          </a:p>
        </p:txBody>
      </p:sp>
      <p:sp>
        <p:nvSpPr>
          <p:cNvPr id="12" name="TextovéPole 11"/>
          <p:cNvSpPr txBox="1"/>
          <p:nvPr/>
        </p:nvSpPr>
        <p:spPr>
          <a:xfrm>
            <a:off x="5652120" y="5733256"/>
            <a:ext cx="2376264" cy="461665"/>
          </a:xfrm>
          <a:prstGeom prst="rect">
            <a:avLst/>
          </a:prstGeom>
          <a:noFill/>
        </p:spPr>
        <p:txBody>
          <a:bodyPr wrap="square" rtlCol="0">
            <a:spAutoFit/>
          </a:bodyPr>
          <a:lstStyle/>
          <a:p>
            <a:r>
              <a:rPr lang="cs-CZ" sz="2400" dirty="0"/>
              <a:t>Oldřich a Božena</a:t>
            </a:r>
          </a:p>
        </p:txBody>
      </p:sp>
      <p:sp>
        <p:nvSpPr>
          <p:cNvPr id="13"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0" presetClass="path" presetSubtype="0" accel="50000" decel="50000" fill="hold" grpId="0" nodeType="clickEffect">
                                  <p:stCondLst>
                                    <p:cond delay="0"/>
                                  </p:stCondLst>
                                  <p:childTnLst>
                                    <p:animMotion origin="layout" path="M -5.55556E-7 6.66667E-6 L 0.36215 -0.57731 " pathEditMode="relative" ptsTypes="AA">
                                      <p:cBhvr>
                                        <p:cTn id="13" dur="2000" fill="hold"/>
                                        <p:tgtEl>
                                          <p:spTgt spid="9"/>
                                        </p:tgtEl>
                                        <p:attrNameLst>
                                          <p:attrName>ppt_x</p:attrName>
                                          <p:attrName>ppt_y</p:attrName>
                                        </p:attrNameLst>
                                      </p:cBhvr>
                                    </p:animMotion>
                                  </p:childTnLst>
                                </p:cTn>
                              </p:par>
                            </p:childTnLst>
                          </p:cTn>
                        </p:par>
                      </p:childTnLst>
                    </p:cTn>
                  </p:par>
                  <p:par>
                    <p:cTn id="14" fill="hold">
                      <p:stCondLst>
                        <p:cond delay="indefinite"/>
                      </p:stCondLst>
                      <p:childTnLst>
                        <p:par>
                          <p:cTn id="15" fill="hold">
                            <p:stCondLst>
                              <p:cond delay="0"/>
                            </p:stCondLst>
                            <p:childTnLst>
                              <p:par>
                                <p:cTn id="16" presetID="0" presetClass="path" presetSubtype="0" accel="50000" decel="50000" fill="hold" grpId="0" nodeType="clickEffect">
                                  <p:stCondLst>
                                    <p:cond delay="0"/>
                                  </p:stCondLst>
                                  <p:childTnLst>
                                    <p:animMotion origin="layout" path="M 0.00781 -0.02315 L 0.00781 -0.52708 " pathEditMode="relative" rAng="0" ptsTypes="AA">
                                      <p:cBhvr>
                                        <p:cTn id="17" dur="2000" fill="hold"/>
                                        <p:tgtEl>
                                          <p:spTgt spid="11"/>
                                        </p:tgtEl>
                                        <p:attrNameLst>
                                          <p:attrName>ppt_x</p:attrName>
                                          <p:attrName>ppt_y</p:attrName>
                                        </p:attrNameLst>
                                      </p:cBhvr>
                                      <p:rCtr x="0" y="-252"/>
                                    </p:animMotion>
                                  </p:childTnLst>
                                </p:cTn>
                              </p:par>
                            </p:childTnLst>
                          </p:cTn>
                        </p:par>
                      </p:childTnLst>
                    </p:cTn>
                  </p:par>
                  <p:par>
                    <p:cTn id="18" fill="hold">
                      <p:stCondLst>
                        <p:cond delay="indefinite"/>
                      </p:stCondLst>
                      <p:childTnLst>
                        <p:par>
                          <p:cTn id="19" fill="hold">
                            <p:stCondLst>
                              <p:cond delay="0"/>
                            </p:stCondLst>
                            <p:childTnLst>
                              <p:par>
                                <p:cTn id="20" presetID="0" presetClass="path" presetSubtype="0" accel="50000" decel="50000" fill="hold" grpId="0" nodeType="clickEffect">
                                  <p:stCondLst>
                                    <p:cond delay="0"/>
                                  </p:stCondLst>
                                  <p:childTnLst>
                                    <p:animMotion origin="layout" path="M -5.55556E-7 6.66667E-6 L 0.19687 -0.47245 " pathEditMode="relative" ptsTypes="AA">
                                      <p:cBhvr>
                                        <p:cTn id="21" dur="2000" fill="hold"/>
                                        <p:tgtEl>
                                          <p:spTgt spid="10"/>
                                        </p:tgtEl>
                                        <p:attrNameLst>
                                          <p:attrName>ppt_x</p:attrName>
                                          <p:attrName>ppt_y</p:attrName>
                                        </p:attrNameLst>
                                      </p:cBhvr>
                                    </p:animMotion>
                                  </p:childTnLst>
                                </p:cTn>
                              </p:par>
                            </p:childTnLst>
                          </p:cTn>
                        </p:par>
                      </p:childTnLst>
                    </p:cTn>
                  </p:par>
                  <p:par>
                    <p:cTn id="22" fill="hold">
                      <p:stCondLst>
                        <p:cond delay="indefinite"/>
                      </p:stCondLst>
                      <p:childTnLst>
                        <p:par>
                          <p:cTn id="23" fill="hold">
                            <p:stCondLst>
                              <p:cond delay="0"/>
                            </p:stCondLst>
                            <p:childTnLst>
                              <p:par>
                                <p:cTn id="24" presetID="0" presetClass="path" presetSubtype="0" accel="50000" decel="50000" fill="hold" grpId="0" nodeType="clickEffect">
                                  <p:stCondLst>
                                    <p:cond delay="0"/>
                                  </p:stCondLst>
                                  <p:childTnLst>
                                    <p:animMotion origin="layout" path="M -5.55556E-7 5.18519E-6 L -0.22049 -0.39906 " pathEditMode="relative" ptsTypes="AA">
                                      <p:cBhvr>
                                        <p:cTn id="25" dur="2000" fill="hold"/>
                                        <p:tgtEl>
                                          <p:spTgt spid="12"/>
                                        </p:tgtEl>
                                        <p:attrNameLst>
                                          <p:attrName>ppt_x</p:attrName>
                                          <p:attrName>ppt_y</p:attrName>
                                        </p:attrNameLst>
                                      </p:cBhvr>
                                    </p:animMotion>
                                  </p:childTnLst>
                                </p:cTn>
                              </p:par>
                            </p:childTnLst>
                          </p:cTn>
                        </p:par>
                      </p:childTnLst>
                    </p:cTn>
                  </p:par>
                  <p:par>
                    <p:cTn id="26" fill="hold">
                      <p:stCondLst>
                        <p:cond delay="indefinite"/>
                      </p:stCondLst>
                      <p:childTnLst>
                        <p:par>
                          <p:cTn id="27" fill="hold">
                            <p:stCondLst>
                              <p:cond delay="0"/>
                            </p:stCondLst>
                            <p:childTnLst>
                              <p:par>
                                <p:cTn id="28" presetID="0" presetClass="path" presetSubtype="0" accel="50000" decel="50000" fill="hold" grpId="0" nodeType="clickEffect">
                                  <p:stCondLst>
                                    <p:cond delay="0"/>
                                  </p:stCondLst>
                                  <p:childTnLst>
                                    <p:animMotion origin="layout" path="M -7.5E-6 2.59259E-6 L 0.23628 -0.28357 " pathEditMode="relative" ptsTypes="AA">
                                      <p:cBhvr>
                                        <p:cTn id="29" dur="2000" fill="hold"/>
                                        <p:tgtEl>
                                          <p:spTgt spid="4"/>
                                        </p:tgtEl>
                                        <p:attrNameLst>
                                          <p:attrName>ppt_x</p:attrName>
                                          <p:attrName>ppt_y</p:attrName>
                                        </p:attrNameLst>
                                      </p:cBhvr>
                                    </p:animMotion>
                                  </p:childTnLst>
                                </p:cTn>
                              </p:par>
                            </p:childTnLst>
                          </p:cTn>
                        </p:par>
                      </p:childTnLst>
                    </p:cTn>
                  </p:par>
                  <p:par>
                    <p:cTn id="30" fill="hold">
                      <p:stCondLst>
                        <p:cond delay="indefinite"/>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94444E-6 3.33333E-6 L -0.28351 -0.18889 " pathEditMode="relative" ptsTypes="AA">
                                      <p:cBhvr>
                                        <p:cTn id="33" dur="2000" fill="hold"/>
                                        <p:tgtEl>
                                          <p:spTgt spid="7"/>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P spid="9" grpId="0"/>
      <p:bldP spid="10"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Jedna pověst v nabídce zbyla, zkus ji převyprávět.</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ovéPole 1"/>
          <p:cNvSpPr txBox="1"/>
          <p:nvPr/>
        </p:nvSpPr>
        <p:spPr>
          <a:xfrm>
            <a:off x="395536" y="620688"/>
            <a:ext cx="3888432" cy="523220"/>
          </a:xfrm>
          <a:prstGeom prst="rect">
            <a:avLst/>
          </a:prstGeom>
          <a:noFill/>
        </p:spPr>
        <p:txBody>
          <a:bodyPr wrap="square" rtlCol="0">
            <a:spAutoFit/>
          </a:bodyPr>
          <a:lstStyle/>
          <a:p>
            <a:r>
              <a:rPr lang="cs-CZ" sz="2800" dirty="0" smtClean="0">
                <a:latin typeface="Arial" pitchFamily="34" charset="0"/>
                <a:cs typeface="Arial" pitchFamily="34" charset="0"/>
              </a:rPr>
              <a:t>ZDROJE:</a:t>
            </a:r>
            <a:endParaRPr lang="cs-CZ" sz="2800" dirty="0">
              <a:latin typeface="Arial" pitchFamily="34" charset="0"/>
              <a:cs typeface="Arial" pitchFamily="34" charset="0"/>
            </a:endParaRPr>
          </a:p>
        </p:txBody>
      </p:sp>
      <p:sp>
        <p:nvSpPr>
          <p:cNvPr id="3" name="TextovéPole 2"/>
          <p:cNvSpPr txBox="1"/>
          <p:nvPr/>
        </p:nvSpPr>
        <p:spPr>
          <a:xfrm>
            <a:off x="395536" y="1102578"/>
            <a:ext cx="8496944" cy="1815882"/>
          </a:xfrm>
          <a:prstGeom prst="rect">
            <a:avLst/>
          </a:prstGeom>
          <a:noFill/>
        </p:spPr>
        <p:txBody>
          <a:bodyPr wrap="square" rtlCol="0">
            <a:spAutoFit/>
          </a:bodyPr>
          <a:lstStyle/>
          <a:p>
            <a:pPr>
              <a:buFont typeface="Arial" pitchFamily="34" charset="0"/>
              <a:buChar char="•"/>
            </a:pPr>
            <a:r>
              <a:rPr lang="cs-CZ" sz="1600" dirty="0" smtClean="0"/>
              <a:t> EISLEROVÁ, Jana. </a:t>
            </a:r>
            <a:r>
              <a:rPr lang="cs-CZ" sz="1600" i="1" dirty="0" smtClean="0"/>
              <a:t>Staré pověsti české </a:t>
            </a:r>
            <a:r>
              <a:rPr lang="cs-CZ" sz="1600" dirty="0" smtClean="0"/>
              <a:t>. 1. </a:t>
            </a:r>
            <a:r>
              <a:rPr lang="cs-CZ" sz="1600" dirty="0" err="1" smtClean="0"/>
              <a:t>vyd</a:t>
            </a:r>
            <a:r>
              <a:rPr lang="cs-CZ" sz="1600" dirty="0" smtClean="0"/>
              <a:t>. Praha : Fragment, 2009. </a:t>
            </a:r>
          </a:p>
          <a:p>
            <a:r>
              <a:rPr lang="cs-CZ" sz="1600" dirty="0" smtClean="0"/>
              <a:t>45 s. ISBN 978-80-253-0861-5.</a:t>
            </a:r>
          </a:p>
          <a:p>
            <a:pPr>
              <a:buFont typeface="Arial" pitchFamily="34" charset="0"/>
              <a:buChar char="•"/>
            </a:pPr>
            <a:endParaRPr lang="cs-CZ" sz="1600" dirty="0" smtClean="0"/>
          </a:p>
          <a:p>
            <a:pPr>
              <a:buFont typeface="Arial" pitchFamily="34" charset="0"/>
              <a:buChar char="•"/>
            </a:pPr>
            <a:r>
              <a:rPr lang="cs-CZ" sz="1600" dirty="0" smtClean="0"/>
              <a:t> </a:t>
            </a:r>
            <a:r>
              <a:rPr lang="cs-CZ" sz="1600" b="1" dirty="0" smtClean="0"/>
              <a:t>Obr.01: </a:t>
            </a:r>
            <a:r>
              <a:rPr lang="cs-CZ" sz="1600" dirty="0" smtClean="0"/>
              <a:t>Galerie Office [cit. </a:t>
            </a:r>
            <a:r>
              <a:rPr lang="cs-CZ" sz="1600" smtClean="0"/>
              <a:t>2012-03-21]</a:t>
            </a:r>
            <a:endParaRPr lang="cs-CZ" sz="1600" dirty="0" smtClean="0"/>
          </a:p>
          <a:p>
            <a:pPr>
              <a:buFont typeface="Arial" pitchFamily="34" charset="0"/>
              <a:buChar char="•"/>
            </a:pPr>
            <a:endParaRPr lang="cs-CZ" sz="1600" dirty="0" smtClean="0"/>
          </a:p>
          <a:p>
            <a:endParaRPr lang="cs-CZ" sz="1600" dirty="0" smtClean="0"/>
          </a:p>
          <a:p>
            <a:endParaRPr lang="cs-CZ" sz="1600" dirty="0"/>
          </a:p>
        </p:txBody>
      </p:sp>
      <p:sp>
        <p:nvSpPr>
          <p:cNvPr id="4" name="Zástupný symbol pro zápatí 4"/>
          <p:cNvSpPr>
            <a:spLocks noGrp="1"/>
          </p:cNvSpPr>
          <p:nvPr>
            <p:ph type="ftr" sz="quarter" idx="11"/>
          </p:nvPr>
        </p:nvSpPr>
        <p:spPr>
          <a:xfrm>
            <a:off x="1061610" y="6033595"/>
            <a:ext cx="6651739" cy="365125"/>
          </a:xfrm>
        </p:spPr>
        <p:txBody>
          <a:bodyPr/>
          <a:lstStyle/>
          <a:p>
            <a:pPr algn="ctr">
              <a:defRPr/>
            </a:pPr>
            <a:r>
              <a:rPr lang="cs-CZ" sz="1000" dirty="0"/>
              <a:t>Autorem materiálu a všech jeho částí, není-li uvedeno jinak, je Mgr. </a:t>
            </a:r>
            <a:r>
              <a:rPr lang="cs-CZ" sz="1000" dirty="0" smtClean="0"/>
              <a:t>Ivana </a:t>
            </a:r>
            <a:r>
              <a:rPr lang="cs-CZ" sz="1000" dirty="0" err="1" smtClean="0"/>
              <a:t>Makovičková</a:t>
            </a:r>
            <a:endParaRPr lang="cs-CZ" sz="1000"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72</TotalTime>
  <Words>888</Words>
  <Application>Microsoft Office PowerPoint</Application>
  <PresentationFormat>Předvádění na obrazovce (4:3)</PresentationFormat>
  <Paragraphs>66</Paragraphs>
  <Slides>12</Slides>
  <Notes>0</Notes>
  <HiddenSlides>3</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12</vt:i4>
      </vt:variant>
    </vt:vector>
  </HeadingPairs>
  <TitlesOfParts>
    <vt:vector size="14" baseType="lpstr">
      <vt:lpstr>Metro</vt:lpstr>
      <vt:lpstr>Acrobat Document</vt:lpstr>
      <vt:lpstr>Prezentace aplikace PowerPoint</vt:lpstr>
      <vt:lpstr>Prezentace aplikace PowerPoint</vt:lpstr>
      <vt:lpstr>Opakování pověstí  (1. – 7.)</vt:lpstr>
      <vt:lpstr>1.</vt:lpstr>
      <vt:lpstr>2.</vt:lpstr>
      <vt:lpstr>3.</vt:lpstr>
      <vt:lpstr>4.</vt:lpstr>
      <vt:lpstr>5.</vt:lpstr>
      <vt:lpstr>6.</vt:lpstr>
      <vt:lpstr>Nyní kontroluj své odpovědi: </vt:lpstr>
      <vt:lpstr>Jedna pověst v nabídce zbyla, zkus ji převyprávět.</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Opakování pověstí  (1. – 7.)</dc:title>
  <dc:creator>DELL</dc:creator>
  <cp:lastModifiedBy>Učitel</cp:lastModifiedBy>
  <cp:revision>12</cp:revision>
  <dcterms:created xsi:type="dcterms:W3CDTF">2012-03-21T15:16:56Z</dcterms:created>
  <dcterms:modified xsi:type="dcterms:W3CDTF">2012-07-09T16:51:43Z</dcterms:modified>
</cp:coreProperties>
</file>