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Default Extension="bin" ContentType="application/vnd.openxmlformats-officedocument.oleObject"/>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0" r:id="rId2"/>
    <p:sldId id="271" r:id="rId3"/>
    <p:sldId id="256" r:id="rId4"/>
    <p:sldId id="257" r:id="rId5"/>
    <p:sldId id="265" r:id="rId6"/>
    <p:sldId id="266" r:id="rId7"/>
    <p:sldId id="267" r:id="rId8"/>
    <p:sldId id="268" r:id="rId9"/>
    <p:sldId id="269" r:id="rId10"/>
    <p:sldId id="263" r:id="rId11"/>
    <p:sldId id="264" r:id="rId12"/>
    <p:sldId id="272"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3399"/>
    <a:srgbClr val="007600"/>
    <a:srgbClr val="260579"/>
    <a:srgbClr val="66FF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964CAE96-640E-4ABA-8D97-00EF65EE8C83}" type="datetimeFigureOut">
              <a:rPr lang="cs-CZ" smtClean="0"/>
              <a:pPr/>
              <a:t>9.7.2012</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1746420C-4AD5-4F3A-A222-BF6531636295}"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964CAE96-640E-4ABA-8D97-00EF65EE8C83}" type="datetimeFigureOut">
              <a:rPr lang="cs-CZ" smtClean="0"/>
              <a:pPr/>
              <a:t>9.7.2012</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1746420C-4AD5-4F3A-A222-BF6531636295}"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964CAE96-640E-4ABA-8D97-00EF65EE8C83}" type="datetimeFigureOut">
              <a:rPr lang="cs-CZ" smtClean="0"/>
              <a:pPr/>
              <a:t>9.7.2012</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1746420C-4AD5-4F3A-A222-BF6531636295}" type="slidenum">
              <a:rPr lang="cs-CZ" smtClean="0"/>
              <a:pPr/>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964CAE96-640E-4ABA-8D97-00EF65EE8C83}" type="datetimeFigureOut">
              <a:rPr lang="cs-CZ" smtClean="0"/>
              <a:pPr/>
              <a:t>9.7.2012</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1746420C-4AD5-4F3A-A222-BF6531636295}"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964CAE96-640E-4ABA-8D97-00EF65EE8C83}" type="datetimeFigureOut">
              <a:rPr lang="cs-CZ" smtClean="0"/>
              <a:pPr/>
              <a:t>9.7.2012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1746420C-4AD5-4F3A-A222-BF6531636295}" type="slidenum">
              <a:rPr lang="cs-CZ" smtClean="0"/>
              <a:pPr/>
              <a:t>‹#›</a:t>
            </a:fld>
            <a:endParaRPr lang="cs-CZ"/>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964CAE96-640E-4ABA-8D97-00EF65EE8C83}" type="datetimeFigureOut">
              <a:rPr lang="cs-CZ" smtClean="0"/>
              <a:pPr/>
              <a:t>9.7.2012</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46420C-4AD5-4F3A-A222-BF6531636295}"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964CAE96-640E-4ABA-8D97-00EF65EE8C83}" type="datetimeFigureOut">
              <a:rPr lang="cs-CZ" smtClean="0"/>
              <a:pPr/>
              <a:t>9.7.2012</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46420C-4AD5-4F3A-A222-BF653163629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964CAE96-640E-4ABA-8D97-00EF65EE8C83}" type="datetimeFigureOut">
              <a:rPr lang="cs-CZ" smtClean="0"/>
              <a:pPr/>
              <a:t>9.7.2012</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46420C-4AD5-4F3A-A222-BF6531636295}"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964CAE96-640E-4ABA-8D97-00EF65EE8C83}" type="datetimeFigureOut">
              <a:rPr lang="cs-CZ" smtClean="0"/>
              <a:pPr/>
              <a:t>9.7.2012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1746420C-4AD5-4F3A-A222-BF6531636295}" type="slidenum">
              <a:rPr lang="cs-CZ" smtClean="0"/>
              <a:pPr/>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64CAE96-640E-4ABA-8D97-00EF65EE8C83}" type="datetimeFigureOut">
              <a:rPr lang="cs-CZ" smtClean="0"/>
              <a:pPr/>
              <a:t>9.7.2012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46420C-4AD5-4F3A-A222-BF653163629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64CAE96-640E-4ABA-8D97-00EF65EE8C83}" type="datetimeFigureOut">
              <a:rPr lang="cs-CZ" smtClean="0"/>
              <a:pPr/>
              <a:t>9.7.2012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46420C-4AD5-4F3A-A222-BF6531636295}"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964CAE96-640E-4ABA-8D97-00EF65EE8C83}" type="datetimeFigureOut">
              <a:rPr lang="cs-CZ" smtClean="0"/>
              <a:pPr/>
              <a:t>9.7.2012</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1746420C-4AD5-4F3A-A222-BF6531636295}" type="slidenum">
              <a:rPr lang="cs-CZ" smtClean="0"/>
              <a:pPr/>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4.png"/><Relationship Id="rId4" Type="http://schemas.openxmlformats.org/officeDocument/2006/relationships/hyperlink" Target="http://dumy.cz/"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txBox="1">
            <a:spLocks/>
          </p:cNvSpPr>
          <p:nvPr/>
        </p:nvSpPr>
        <p:spPr>
          <a:xfrm>
            <a:off x="539553" y="773705"/>
            <a:ext cx="8064895" cy="2232248"/>
          </a:xfrm>
          <a:prstGeom prst="rect">
            <a:avLst/>
          </a:prstGeom>
        </p:spPr>
        <p:txBody>
          <a:bodyPr>
            <a:noAutofit/>
          </a:bodyPr>
          <a:lstStyle/>
          <a:p>
            <a:pPr>
              <a:lnSpc>
                <a:spcPct val="150000"/>
              </a:lnSpc>
              <a:spcBef>
                <a:spcPct val="0"/>
              </a:spcBef>
              <a:defRPr/>
            </a:pP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školy: Svobodná základní škola,o.p.s.</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Autor: Ivana</a:t>
            </a:r>
            <a:r>
              <a:rPr kumimoji="0" lang="cs-CZ" sz="2000" b="0" i="0" u="none" strike="noStrike" kern="1200" cap="none" spc="0" normalizeH="0" noProof="0" dirty="0" smtClean="0">
                <a:ln>
                  <a:noFill/>
                </a:ln>
                <a:solidFill>
                  <a:schemeClr val="tx1"/>
                </a:solidFill>
                <a:effectLst/>
                <a:uLnTx/>
                <a:uFillTx/>
                <a:latin typeface="Arial" pitchFamily="34" charset="0"/>
                <a:ea typeface="+mj-ea"/>
                <a:cs typeface="Arial" pitchFamily="34" charset="0"/>
              </a:rPr>
              <a:t> </a:t>
            </a:r>
            <a:r>
              <a:rPr kumimoji="0" lang="cs-CZ" sz="2000" b="0" i="0" u="none" strike="noStrike" kern="1200" cap="none" spc="0" normalizeH="0" noProof="0" dirty="0" err="1" smtClean="0">
                <a:ln>
                  <a:noFill/>
                </a:ln>
                <a:solidFill>
                  <a:schemeClr val="tx1"/>
                </a:solidFill>
                <a:effectLst/>
                <a:uLnTx/>
                <a:uFillTx/>
                <a:latin typeface="Arial" pitchFamily="34" charset="0"/>
                <a:ea typeface="+mj-ea"/>
                <a:cs typeface="Arial" pitchFamily="34" charset="0"/>
              </a:rPr>
              <a:t>Makovičková</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materiálu: </a:t>
            </a:r>
            <a:r>
              <a:rPr lang="cs-CZ" sz="2000" dirty="0" smtClean="0">
                <a:latin typeface="Arial" pitchFamily="34" charset="0"/>
                <a:ea typeface="+mj-ea"/>
                <a:cs typeface="Arial" pitchFamily="34" charset="0"/>
              </a:rPr>
              <a:t>VY_12_INOVACE_23_ČTENÁŘSKÁ GRAMOTNOST_OPAKOVÁNÍ POVĚSTÍ II.</a:t>
            </a:r>
          </a:p>
          <a:p>
            <a:pPr>
              <a:lnSpc>
                <a:spcPct val="150000"/>
              </a:lnSpc>
              <a:spcBef>
                <a:spcPct val="0"/>
              </a:spcBef>
              <a:defRPr/>
            </a:pP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a:t>
            </a:r>
            <a:r>
              <a:rPr lang="cs-CZ" sz="2000" dirty="0" smtClean="0">
                <a:latin typeface="Arial" pitchFamily="34" charset="0"/>
                <a:ea typeface="+mj-ea"/>
                <a:cs typeface="Arial" pitchFamily="34" charset="0"/>
              </a:rPr>
              <a:t>OPAKOVÁNÍ POVĚSTÍ II.</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Číslo projektu: CZ.1.07/1.4.00/21.0929</a:t>
            </a:r>
            <a:endParaRPr kumimoji="0" lang="cs-CZ" sz="2000" b="0"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
        <p:nvSpPr>
          <p:cNvPr id="3" name="Zástupný symbol pro zápatí 4"/>
          <p:cNvSpPr>
            <a:spLocks noGrp="1"/>
          </p:cNvSpPr>
          <p:nvPr>
            <p:ph type="ftr" sz="quarter" idx="11"/>
          </p:nvPr>
        </p:nvSpPr>
        <p:spPr>
          <a:xfrm>
            <a:off x="1331640" y="648934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1907704" y="3501008"/>
            <a:ext cx="6660740" cy="984885"/>
          </a:xfrm>
          <a:prstGeom prst="rect">
            <a:avLst/>
          </a:prstGeom>
          <a:noFill/>
        </p:spPr>
        <p:txBody>
          <a:bodyPr wrap="square" rtlCol="0">
            <a:spAutoFit/>
          </a:bodyPr>
          <a:lstStyle/>
          <a:p>
            <a:pPr algn="ctr"/>
            <a:r>
              <a:rPr lang="cs-CZ" sz="4000" b="1" dirty="0" smtClean="0">
                <a:latin typeface="Arial" pitchFamily="34" charset="0"/>
                <a:cs typeface="Arial" pitchFamily="34" charset="0"/>
              </a:rPr>
              <a:t>OPAKOVÁNÍ POVĚSTÍ II.</a:t>
            </a:r>
          </a:p>
          <a:p>
            <a:pPr algn="ctr"/>
            <a:endParaRPr lang="cs-CZ" dirty="0"/>
          </a:p>
        </p:txBody>
      </p:sp>
      <p:sp>
        <p:nvSpPr>
          <p:cNvPr id="5"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6" name="Object 1"/>
          <p:cNvGraphicFramePr>
            <a:graphicFrameLocks noChangeAspect="1"/>
          </p:cNvGraphicFramePr>
          <p:nvPr/>
        </p:nvGraphicFramePr>
        <p:xfrm>
          <a:off x="7667971" y="548680"/>
          <a:ext cx="900473" cy="720080"/>
        </p:xfrm>
        <a:graphic>
          <a:graphicData uri="http://schemas.openxmlformats.org/presentationml/2006/ole">
            <p:oleObj spid="_x0000_s1026" name="Acrobat Document" r:id="rId3" imgW="9523810" imgH="7621064" progId="AcroExch.Document.7">
              <p:embed/>
            </p:oleObj>
          </a:graphicData>
        </a:graphic>
      </p:graphicFrame>
      <p:sp>
        <p:nvSpPr>
          <p:cNvPr id="7" name="TextovéPole 6"/>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4"/>
              </a:rPr>
              <a:t>http://dumy.cz/</a:t>
            </a:r>
            <a:endParaRPr lang="cs-CZ" sz="1200" dirty="0">
              <a:latin typeface="Arial" pitchFamily="34" charset="0"/>
              <a:cs typeface="Arial" pitchFamily="34" charset="0"/>
            </a:endParaRPr>
          </a:p>
        </p:txBody>
      </p:sp>
      <p:pic>
        <p:nvPicPr>
          <p:cNvPr id="8" name="Picture 28" descr="http://www.zssvat.cz/wp-content/uploads/2010/10/logo-eu-2.png"/>
          <p:cNvPicPr>
            <a:picLocks noChangeAspect="1" noChangeArrowheads="1"/>
          </p:cNvPicPr>
          <p:nvPr/>
        </p:nvPicPr>
        <p:blipFill>
          <a:blip r:embed="rId5" cstate="print"/>
          <a:srcRect/>
          <a:stretch>
            <a:fillRect/>
          </a:stretch>
        </p:blipFill>
        <p:spPr bwMode="auto">
          <a:xfrm>
            <a:off x="1475656" y="4509120"/>
            <a:ext cx="6191250" cy="1352550"/>
          </a:xfrm>
          <a:prstGeom prst="rect">
            <a:avLst/>
          </a:prstGeom>
          <a:noFill/>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ovéPole 2"/>
          <p:cNvSpPr txBox="1"/>
          <p:nvPr/>
        </p:nvSpPr>
        <p:spPr>
          <a:xfrm>
            <a:off x="539552" y="476672"/>
            <a:ext cx="7830870" cy="5539978"/>
          </a:xfrm>
          <a:prstGeom prst="rect">
            <a:avLst/>
          </a:prstGeom>
          <a:noFill/>
        </p:spPr>
        <p:txBody>
          <a:bodyPr wrap="square" rtlCol="0">
            <a:spAutoFit/>
          </a:bodyPr>
          <a:lstStyle/>
          <a:p>
            <a:pPr>
              <a:lnSpc>
                <a:spcPct val="150000"/>
              </a:lnSpc>
            </a:pPr>
            <a:r>
              <a:rPr lang="cs-CZ" b="1" dirty="0" smtClean="0">
                <a:latin typeface="Arial" pitchFamily="34" charset="0"/>
                <a:cs typeface="Arial" pitchFamily="34" charset="0"/>
              </a:rPr>
              <a:t>Anotace:</a:t>
            </a:r>
          </a:p>
          <a:p>
            <a:pPr>
              <a:lnSpc>
                <a:spcPct val="150000"/>
              </a:lnSpc>
            </a:pPr>
            <a:r>
              <a:rPr lang="cs-CZ" dirty="0" smtClean="0">
                <a:latin typeface="Arial" pitchFamily="34" charset="0"/>
                <a:cs typeface="Arial" pitchFamily="34" charset="0"/>
              </a:rPr>
              <a:t>Materiál je určen pro žáky 3.třídy. Propojuje znalosti z oblasti Člověk a jeho svět se čtenářskými dovednostmi.</a:t>
            </a:r>
          </a:p>
          <a:p>
            <a:pPr>
              <a:lnSpc>
                <a:spcPct val="150000"/>
              </a:lnSpc>
            </a:pPr>
            <a:r>
              <a:rPr lang="cs-CZ" dirty="0" smtClean="0">
                <a:latin typeface="Arial" pitchFamily="34" charset="0"/>
                <a:cs typeface="Arial" pitchFamily="34" charset="0"/>
              </a:rPr>
              <a:t>Práce s materiálem je závislá na předchozím čtení příslušného článku z knihy Staré pověsti české Jany </a:t>
            </a:r>
            <a:r>
              <a:rPr lang="cs-CZ" dirty="0" err="1" smtClean="0">
                <a:latin typeface="Arial" pitchFamily="34" charset="0"/>
                <a:cs typeface="Arial" pitchFamily="34" charset="0"/>
              </a:rPr>
              <a:t>Eislerové</a:t>
            </a:r>
            <a:r>
              <a:rPr lang="cs-CZ" dirty="0" smtClean="0">
                <a:latin typeface="Arial" pitchFamily="34" charset="0"/>
                <a:cs typeface="Arial" pitchFamily="34" charset="0"/>
              </a:rPr>
              <a:t> (vhodné zvolit jako společnou četbu).</a:t>
            </a:r>
          </a:p>
          <a:p>
            <a:pPr>
              <a:lnSpc>
                <a:spcPct val="150000"/>
              </a:lnSpc>
            </a:pPr>
            <a:r>
              <a:rPr lang="cs-CZ" dirty="0" smtClean="0">
                <a:latin typeface="Arial" pitchFamily="34" charset="0"/>
                <a:cs typeface="Arial" pitchFamily="34" charset="0"/>
              </a:rPr>
              <a:t>Pomocí materiálu lze zmapovat míru porozumění čteného textu.</a:t>
            </a:r>
          </a:p>
          <a:p>
            <a:pPr>
              <a:lnSpc>
                <a:spcPct val="150000"/>
              </a:lnSpc>
            </a:pPr>
            <a:r>
              <a:rPr lang="cs-CZ" dirty="0" smtClean="0">
                <a:latin typeface="Arial" pitchFamily="34" charset="0"/>
                <a:cs typeface="Arial" pitchFamily="34" charset="0"/>
              </a:rPr>
              <a:t>Pomocí materiálu si děti zopakují několik pověstí. Úkolem dětí je </a:t>
            </a:r>
            <a:r>
              <a:rPr lang="cs-CZ" dirty="0" smtClean="0">
                <a:latin typeface="Arial" pitchFamily="34" charset="0"/>
                <a:cs typeface="Arial" pitchFamily="34" charset="0"/>
              </a:rPr>
              <a:t>vybrat,            </a:t>
            </a:r>
            <a:r>
              <a:rPr lang="cs-CZ" dirty="0" smtClean="0">
                <a:latin typeface="Arial" pitchFamily="34" charset="0"/>
                <a:cs typeface="Arial" pitchFamily="34" charset="0"/>
              </a:rPr>
              <a:t>z jaké pověsti pochází úryvek.</a:t>
            </a:r>
          </a:p>
          <a:p>
            <a:pPr>
              <a:lnSpc>
                <a:spcPct val="150000"/>
              </a:lnSpc>
            </a:pPr>
            <a:r>
              <a:rPr lang="cs-CZ" dirty="0" smtClean="0">
                <a:latin typeface="Arial" pitchFamily="34" charset="0"/>
                <a:cs typeface="Arial" pitchFamily="34" charset="0"/>
              </a:rPr>
              <a:t>Odpovědi děti zapisují do formuláře, který je součástí tohoto materiálu. Kontrola probíhá na posledním snímku materiálu.</a:t>
            </a:r>
          </a:p>
          <a:p>
            <a:pPr>
              <a:lnSpc>
                <a:spcPct val="150000"/>
              </a:lnSpc>
            </a:pPr>
            <a:r>
              <a:rPr lang="cs-CZ" b="1" dirty="0" smtClean="0">
                <a:latin typeface="Arial" pitchFamily="34" charset="0"/>
                <a:cs typeface="Arial" pitchFamily="34" charset="0"/>
              </a:rPr>
              <a:t>Pomůcky:</a:t>
            </a:r>
            <a:r>
              <a:rPr lang="cs-CZ" dirty="0" smtClean="0">
                <a:latin typeface="Arial" pitchFamily="34" charset="0"/>
                <a:cs typeface="Arial" pitchFamily="34" charset="0"/>
              </a:rPr>
              <a:t> Tužka, formulář k zapisování odpovědí </a:t>
            </a:r>
          </a:p>
          <a:p>
            <a:pPr>
              <a:lnSpc>
                <a:spcPct val="150000"/>
              </a:lnSpc>
            </a:pPr>
            <a:endParaRPr lang="cs-CZ" sz="2000" dirty="0">
              <a:latin typeface="Arial" pitchFamily="34" charset="0"/>
              <a:cs typeface="Arial" pitchFamily="34" charset="0"/>
            </a:endParaRPr>
          </a:p>
        </p:txBody>
      </p:sp>
      <p:sp>
        <p:nvSpPr>
          <p:cNvPr id="4"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2" y="620688"/>
            <a:ext cx="5040560" cy="1224136"/>
          </a:xfrm>
        </p:spPr>
        <p:txBody>
          <a:bodyPr/>
          <a:lstStyle/>
          <a:p>
            <a:r>
              <a:rPr lang="cs-CZ" dirty="0" smtClean="0"/>
              <a:t>Opakování pověstí </a:t>
            </a:r>
            <a:br>
              <a:rPr lang="cs-CZ" dirty="0" smtClean="0"/>
            </a:br>
            <a:r>
              <a:rPr lang="cs-CZ" sz="1600" dirty="0" smtClean="0"/>
              <a:t>(8. – 14.)</a:t>
            </a:r>
            <a:endParaRPr lang="cs-CZ" dirty="0"/>
          </a:p>
        </p:txBody>
      </p:sp>
      <p:sp>
        <p:nvSpPr>
          <p:cNvPr id="3" name="Podnadpis 2"/>
          <p:cNvSpPr>
            <a:spLocks noGrp="1"/>
          </p:cNvSpPr>
          <p:nvPr>
            <p:ph type="subTitle" idx="1"/>
          </p:nvPr>
        </p:nvSpPr>
        <p:spPr>
          <a:xfrm>
            <a:off x="755576" y="1700808"/>
            <a:ext cx="3528392" cy="3092936"/>
          </a:xfrm>
        </p:spPr>
        <p:txBody>
          <a:bodyPr>
            <a:noAutofit/>
          </a:bodyPr>
          <a:lstStyle/>
          <a:p>
            <a:r>
              <a:rPr lang="cs-CZ" sz="2400" dirty="0" smtClean="0"/>
              <a:t>Břetislav a Jitka, </a:t>
            </a:r>
          </a:p>
          <a:p>
            <a:r>
              <a:rPr lang="cs-CZ" dirty="0" smtClean="0"/>
              <a:t>Svatopluk a jeho synové</a:t>
            </a:r>
            <a:r>
              <a:rPr lang="cs-CZ" sz="2400" dirty="0" smtClean="0"/>
              <a:t>, </a:t>
            </a:r>
          </a:p>
          <a:p>
            <a:r>
              <a:rPr lang="cs-CZ" dirty="0" smtClean="0"/>
              <a:t>O Bruncvíkovi</a:t>
            </a:r>
            <a:r>
              <a:rPr lang="cs-CZ" sz="2400" dirty="0" smtClean="0"/>
              <a:t>, </a:t>
            </a:r>
          </a:p>
          <a:p>
            <a:r>
              <a:rPr lang="cs-CZ" dirty="0" smtClean="0"/>
              <a:t>O králi </a:t>
            </a:r>
            <a:r>
              <a:rPr lang="cs-CZ" dirty="0" err="1" smtClean="0"/>
              <a:t>Ječmínkovi</a:t>
            </a:r>
            <a:r>
              <a:rPr lang="cs-CZ" sz="2400" dirty="0" smtClean="0"/>
              <a:t>, </a:t>
            </a:r>
          </a:p>
          <a:p>
            <a:r>
              <a:rPr lang="cs-CZ" dirty="0" smtClean="0"/>
              <a:t>O Daliborovi z </a:t>
            </a:r>
            <a:r>
              <a:rPr lang="cs-CZ" dirty="0" err="1" smtClean="0"/>
              <a:t>Kozojed</a:t>
            </a:r>
            <a:r>
              <a:rPr lang="cs-CZ" sz="2400" dirty="0" smtClean="0"/>
              <a:t>, </a:t>
            </a:r>
          </a:p>
          <a:p>
            <a:r>
              <a:rPr lang="cs-CZ" dirty="0" smtClean="0"/>
              <a:t>O Karlu IV.</a:t>
            </a:r>
            <a:r>
              <a:rPr lang="cs-CZ" sz="2400" dirty="0" smtClean="0"/>
              <a:t>, </a:t>
            </a:r>
          </a:p>
          <a:p>
            <a:r>
              <a:rPr lang="cs-CZ" dirty="0" smtClean="0"/>
              <a:t>Karlův most</a:t>
            </a:r>
            <a:endParaRPr lang="cs-CZ" sz="2400" dirty="0"/>
          </a:p>
        </p:txBody>
      </p:sp>
      <p:pic>
        <p:nvPicPr>
          <p:cNvPr id="4" name="Obrázek 3" descr="C:\Documents and Settings\Administrator\Local Settings\Temporary Internet Files\Content.IE5\3IYCBIJ0\MC900370140[1].wmf"/>
          <p:cNvPicPr/>
          <p:nvPr/>
        </p:nvPicPr>
        <p:blipFill>
          <a:blip r:embed="rId2" cstate="print"/>
          <a:srcRect/>
          <a:stretch>
            <a:fillRect/>
          </a:stretch>
        </p:blipFill>
        <p:spPr bwMode="auto">
          <a:xfrm>
            <a:off x="4932040" y="980728"/>
            <a:ext cx="3396084" cy="3065636"/>
          </a:xfrm>
          <a:prstGeom prst="rect">
            <a:avLst/>
          </a:prstGeom>
          <a:noFill/>
          <a:ln w="9525">
            <a:noFill/>
            <a:miter lim="800000"/>
            <a:headEnd/>
            <a:tailEnd/>
          </a:ln>
        </p:spPr>
      </p:pic>
      <p:sp>
        <p:nvSpPr>
          <p:cNvPr id="5" name="TextovéPole 4"/>
          <p:cNvSpPr txBox="1"/>
          <p:nvPr/>
        </p:nvSpPr>
        <p:spPr>
          <a:xfrm>
            <a:off x="3635896" y="5589240"/>
            <a:ext cx="4824536" cy="830997"/>
          </a:xfrm>
          <a:prstGeom prst="rect">
            <a:avLst/>
          </a:prstGeom>
          <a:noFill/>
        </p:spPr>
        <p:txBody>
          <a:bodyPr wrap="square" rtlCol="0">
            <a:spAutoFit/>
          </a:bodyPr>
          <a:lstStyle/>
          <a:p>
            <a:r>
              <a:rPr lang="cs-CZ" sz="2400" dirty="0" smtClean="0">
                <a:solidFill>
                  <a:srgbClr val="FF0000"/>
                </a:solidFill>
              </a:rPr>
              <a:t>Zařaď úryvek do správné pověsti</a:t>
            </a:r>
          </a:p>
          <a:p>
            <a:pPr algn="ctr"/>
            <a:r>
              <a:rPr lang="cs-CZ" sz="2400" dirty="0" smtClean="0">
                <a:solidFill>
                  <a:srgbClr val="FF0000"/>
                </a:solidFill>
              </a:rPr>
              <a:t>ODPOVĚDI SI ZAPISUJ!!!</a:t>
            </a:r>
            <a:endParaRPr lang="cs-CZ" sz="2400" dirty="0">
              <a:solidFill>
                <a:srgbClr val="FF0000"/>
              </a:solidFill>
            </a:endParaRPr>
          </a:p>
        </p:txBody>
      </p:sp>
      <p:sp>
        <p:nvSpPr>
          <p:cNvPr id="6"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
        <p:nvSpPr>
          <p:cNvPr id="7" name="TextovéPole 6"/>
          <p:cNvSpPr txBox="1"/>
          <p:nvPr/>
        </p:nvSpPr>
        <p:spPr>
          <a:xfrm>
            <a:off x="6876256" y="4221088"/>
            <a:ext cx="1008112" cy="276999"/>
          </a:xfrm>
          <a:prstGeom prst="rect">
            <a:avLst/>
          </a:prstGeom>
          <a:noFill/>
        </p:spPr>
        <p:txBody>
          <a:bodyPr wrap="square" rtlCol="0">
            <a:spAutoFit/>
          </a:bodyPr>
          <a:lstStyle/>
          <a:p>
            <a:r>
              <a:rPr lang="cs-CZ" sz="1200" i="1" dirty="0" smtClean="0"/>
              <a:t>Obr.01</a:t>
            </a:r>
            <a:endParaRPr lang="cs-CZ" sz="12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1.</a:t>
            </a:r>
            <a:endParaRPr lang="cs-CZ" dirty="0"/>
          </a:p>
        </p:txBody>
      </p:sp>
      <p:sp>
        <p:nvSpPr>
          <p:cNvPr id="3" name="Zástupný symbol pro obsah 2"/>
          <p:cNvSpPr>
            <a:spLocks noGrp="1"/>
          </p:cNvSpPr>
          <p:nvPr>
            <p:ph idx="1"/>
          </p:nvPr>
        </p:nvSpPr>
        <p:spPr>
          <a:xfrm>
            <a:off x="914400" y="1340768"/>
            <a:ext cx="7772400" cy="3528392"/>
          </a:xfrm>
        </p:spPr>
        <p:txBody>
          <a:bodyPr>
            <a:normAutofit/>
          </a:bodyPr>
          <a:lstStyle/>
          <a:p>
            <a:pPr algn="just"/>
            <a:r>
              <a:rPr lang="cs-CZ" dirty="0" smtClean="0"/>
              <a:t>Město </a:t>
            </a:r>
            <a:r>
              <a:rPr lang="cs-CZ" dirty="0" err="1" smtClean="0"/>
              <a:t>Velvary</a:t>
            </a:r>
            <a:r>
              <a:rPr lang="cs-CZ" dirty="0" smtClean="0"/>
              <a:t> také poslalo do Prahy náklad vajec. </a:t>
            </a:r>
            <a:r>
              <a:rPr lang="cs-CZ" dirty="0" err="1" smtClean="0"/>
              <a:t>Velvarští</a:t>
            </a:r>
            <a:r>
              <a:rPr lang="cs-CZ" dirty="0" smtClean="0"/>
              <a:t> měšťané se báli, aby se vajíčka cestou nerozbila nebo nezkazila, proto je nechali uvařit natvrdo. Vypráví se, že se do malty také přilévalo mléko, ba dokonce i víno.</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Podnadpis 2"/>
          <p:cNvSpPr txBox="1">
            <a:spLocks/>
          </p:cNvSpPr>
          <p:nvPr/>
        </p:nvSpPr>
        <p:spPr>
          <a:xfrm>
            <a:off x="323528" y="5301208"/>
            <a:ext cx="8820472" cy="1224136"/>
          </a:xfrm>
          <a:prstGeom prst="rect">
            <a:avLst/>
          </a:prstGeom>
        </p:spPr>
        <p:txBody>
          <a:bodyPr vert="horz">
            <a:noAutofit/>
          </a:bodyPr>
          <a:lstStyle/>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chemeClr val="tx2"/>
                </a:solidFill>
                <a:effectLst/>
                <a:uLnTx/>
                <a:uFillTx/>
                <a:latin typeface="+mn-lt"/>
                <a:ea typeface="+mn-ea"/>
                <a:cs typeface="+mn-cs"/>
              </a:rPr>
              <a:t>Břetislav a Jitka, </a:t>
            </a:r>
            <a:r>
              <a:rPr kumimoji="0" lang="cs-CZ" sz="2400" b="1" i="0" u="none" strike="noStrike" kern="1200" cap="none" spc="0" normalizeH="0" baseline="0" noProof="0" dirty="0" smtClean="0">
                <a:ln>
                  <a:noFill/>
                </a:ln>
                <a:solidFill>
                  <a:srgbClr val="260579"/>
                </a:solidFill>
                <a:effectLst/>
                <a:uLnTx/>
                <a:uFillTx/>
                <a:latin typeface="+mn-lt"/>
                <a:ea typeface="+mn-ea"/>
                <a:cs typeface="+mn-cs"/>
              </a:rPr>
              <a:t>Svatopluk a jeho synové</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600"/>
                </a:solidFill>
                <a:effectLst/>
                <a:uLnTx/>
                <a:uFillTx/>
                <a:latin typeface="+mn-lt"/>
                <a:ea typeface="+mn-ea"/>
                <a:cs typeface="+mn-cs"/>
              </a:rPr>
              <a:t>O Bruncvíkovi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O</a:t>
            </a:r>
            <a:r>
              <a:rPr kumimoji="0" lang="cs-CZ" sz="2400" b="1" i="0" u="none" strike="noStrike" kern="1200" cap="none" spc="0" normalizeH="0" noProof="0" dirty="0" smtClean="0">
                <a:ln>
                  <a:noFill/>
                </a:ln>
                <a:solidFill>
                  <a:srgbClr val="CC0066"/>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králi </a:t>
            </a:r>
            <a:r>
              <a:rPr kumimoji="0" lang="cs-CZ" sz="2400" b="1" i="0" u="none" strike="noStrike" kern="1200" cap="none" spc="0" normalizeH="0" baseline="0" noProof="0" dirty="0" err="1" smtClean="0">
                <a:ln>
                  <a:noFill/>
                </a:ln>
                <a:solidFill>
                  <a:srgbClr val="CC0066"/>
                </a:solidFill>
                <a:effectLst/>
                <a:uLnTx/>
                <a:uFillTx/>
                <a:latin typeface="+mn-lt"/>
                <a:ea typeface="+mn-ea"/>
                <a:cs typeface="+mn-cs"/>
              </a:rPr>
              <a:t>Ječmínkovi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00B050"/>
                </a:solidFill>
                <a:effectLst/>
                <a:uLnTx/>
                <a:uFillTx/>
                <a:latin typeface="+mn-lt"/>
                <a:ea typeface="+mn-ea"/>
                <a:cs typeface="+mn-cs"/>
              </a:rPr>
              <a:t>O Daliborovi z </a:t>
            </a:r>
            <a:r>
              <a:rPr kumimoji="0" lang="cs-CZ" sz="2400" b="1" i="0" u="none" strike="noStrike" kern="1200" cap="none" spc="0" normalizeH="0" baseline="0" noProof="0" dirty="0" err="1" smtClean="0">
                <a:ln>
                  <a:noFill/>
                </a:ln>
                <a:solidFill>
                  <a:srgbClr val="00B050"/>
                </a:solidFill>
                <a:effectLst/>
                <a:uLnTx/>
                <a:uFillTx/>
                <a:latin typeface="+mn-lt"/>
                <a:ea typeface="+mn-ea"/>
                <a:cs typeface="+mn-cs"/>
              </a:rPr>
              <a:t>Kozojed</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0C0"/>
                </a:solidFill>
                <a:effectLst/>
                <a:uLnTx/>
                <a:uFillTx/>
                <a:latin typeface="+mn-lt"/>
                <a:ea typeface="+mn-ea"/>
                <a:cs typeface="+mn-cs"/>
              </a:rPr>
              <a:t>O Karlu IV</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00000"/>
                </a:solidFill>
                <a:effectLst/>
                <a:uLnTx/>
                <a:uFillTx/>
                <a:latin typeface="+mn-lt"/>
                <a:ea typeface="+mn-ea"/>
                <a:cs typeface="+mn-cs"/>
              </a:rPr>
              <a:t>Karlův most</a:t>
            </a:r>
            <a:endParaRPr kumimoji="0" lang="cs-CZ" sz="2400" b="1" i="0" u="none" strike="noStrike" kern="1200" cap="none" spc="0" normalizeH="0" baseline="0" noProof="0" dirty="0">
              <a:ln>
                <a:noFill/>
              </a:ln>
              <a:solidFill>
                <a:srgbClr val="C00000"/>
              </a:solidFill>
              <a:effectLst/>
              <a:uLnTx/>
              <a:uFillTx/>
              <a:latin typeface="+mn-lt"/>
              <a:ea typeface="+mn-ea"/>
              <a:cs typeface="+mn-cs"/>
            </a:endParaRPr>
          </a:p>
        </p:txBody>
      </p:sp>
      <p:sp>
        <p:nvSpPr>
          <p:cNvPr id="6"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55" presetClass="entr"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strVal val="#ppt_w*0.70"/>
                                          </p:val>
                                        </p:tav>
                                        <p:tav tm="100000">
                                          <p:val>
                                            <p:strVal val="#ppt_w"/>
                                          </p:val>
                                        </p:tav>
                                      </p:tavLst>
                                    </p:anim>
                                    <p:anim calcmode="lin" valueType="num">
                                      <p:cBhvr>
                                        <p:cTn id="12" dur="1000" fill="hold"/>
                                        <p:tgtEl>
                                          <p:spTgt spid="2"/>
                                        </p:tgtEl>
                                        <p:attrNameLst>
                                          <p:attrName>ppt_h</p:attrName>
                                        </p:attrNameLst>
                                      </p:cBhvr>
                                      <p:tavLst>
                                        <p:tav tm="0">
                                          <p:val>
                                            <p:strVal val="#ppt_h"/>
                                          </p:val>
                                        </p:tav>
                                        <p:tav tm="100000">
                                          <p:val>
                                            <p:strVal val="#ppt_h"/>
                                          </p:val>
                                        </p:tav>
                                      </p:tavLst>
                                    </p:anim>
                                    <p:animEffect transition="in" filter="fade">
                                      <p:cBhvr>
                                        <p:cTn id="13" dur="10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55"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9"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20" dur="10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5" presetClass="entr" presetSubtype="0" fill="hold" grpId="0" nodeType="clickEffect" nodePh="1">
                                  <p:stCondLst>
                                    <p:cond delay="0"/>
                                  </p:stCondLst>
                                  <p:endCondLst>
                                    <p:cond evt="begin" delay="0">
                                      <p:tn val="23"/>
                                    </p:cond>
                                  </p:end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strVal val="#ppt_w*0.70"/>
                                          </p:val>
                                        </p:tav>
                                        <p:tav tm="100000">
                                          <p:val>
                                            <p:strVal val="#ppt_w"/>
                                          </p:val>
                                        </p:tav>
                                      </p:tavLst>
                                    </p:anim>
                                    <p:anim calcmode="lin" valueType="num">
                                      <p:cBhvr>
                                        <p:cTn id="26" dur="1000" fill="hold"/>
                                        <p:tgtEl>
                                          <p:spTgt spid="4"/>
                                        </p:tgtEl>
                                        <p:attrNameLst>
                                          <p:attrName>ppt_h</p:attrName>
                                        </p:attrNameLst>
                                      </p:cBhvr>
                                      <p:tavLst>
                                        <p:tav tm="0">
                                          <p:val>
                                            <p:strVal val="#ppt_h"/>
                                          </p:val>
                                        </p:tav>
                                        <p:tav tm="100000">
                                          <p:val>
                                            <p:strVal val="#ppt_h"/>
                                          </p:val>
                                        </p:tav>
                                      </p:tavLst>
                                    </p:anim>
                                    <p:animEffect transition="in" filter="fade">
                                      <p:cBhvr>
                                        <p:cTn id="2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2.</a:t>
            </a:r>
            <a:endParaRPr lang="cs-CZ" dirty="0"/>
          </a:p>
        </p:txBody>
      </p:sp>
      <p:sp>
        <p:nvSpPr>
          <p:cNvPr id="3" name="Zástupný symbol pro obsah 2"/>
          <p:cNvSpPr>
            <a:spLocks noGrp="1"/>
          </p:cNvSpPr>
          <p:nvPr>
            <p:ph idx="1"/>
          </p:nvPr>
        </p:nvSpPr>
        <p:spPr>
          <a:xfrm>
            <a:off x="914400" y="1340768"/>
            <a:ext cx="7772400" cy="3528392"/>
          </a:xfrm>
        </p:spPr>
        <p:txBody>
          <a:bodyPr>
            <a:normAutofit fontScale="92500"/>
          </a:bodyPr>
          <a:lstStyle/>
          <a:p>
            <a:pPr algn="just"/>
            <a:r>
              <a:rPr lang="cs-CZ" dirty="0" smtClean="0"/>
              <a:t>Druhý den ji našli lidé a vedle ní ležel právě narozený chlapec. „Kdo jsi paní,“ ptali se, ale nedostali odpověď. Nešťastnice nepromluvila jediné slovo. Lidé ji tedy vzali do vesnici </a:t>
            </a:r>
            <a:r>
              <a:rPr lang="cs-CZ" dirty="0" smtClean="0"/>
              <a:t>                                i </a:t>
            </a:r>
            <a:r>
              <a:rPr lang="cs-CZ" dirty="0" smtClean="0"/>
              <a:t>s chlapečkem, kterého pojmenovali podle toho, že se narodil v ječmenném poli.</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Podnadpis 2"/>
          <p:cNvSpPr txBox="1">
            <a:spLocks/>
          </p:cNvSpPr>
          <p:nvPr/>
        </p:nvSpPr>
        <p:spPr>
          <a:xfrm>
            <a:off x="323528" y="5301208"/>
            <a:ext cx="8820472" cy="1224136"/>
          </a:xfrm>
          <a:prstGeom prst="rect">
            <a:avLst/>
          </a:prstGeom>
        </p:spPr>
        <p:txBody>
          <a:bodyPr vert="horz">
            <a:noAutofit/>
          </a:bodyPr>
          <a:lstStyle/>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chemeClr val="tx2"/>
                </a:solidFill>
                <a:effectLst/>
                <a:uLnTx/>
                <a:uFillTx/>
                <a:latin typeface="+mn-lt"/>
                <a:ea typeface="+mn-ea"/>
                <a:cs typeface="+mn-cs"/>
              </a:rPr>
              <a:t>Břetislav a Jitka, </a:t>
            </a:r>
            <a:r>
              <a:rPr kumimoji="0" lang="cs-CZ" sz="2400" b="1" i="0" u="none" strike="noStrike" kern="1200" cap="none" spc="0" normalizeH="0" baseline="0" noProof="0" dirty="0" smtClean="0">
                <a:ln>
                  <a:noFill/>
                </a:ln>
                <a:solidFill>
                  <a:srgbClr val="260579"/>
                </a:solidFill>
                <a:effectLst/>
                <a:uLnTx/>
                <a:uFillTx/>
                <a:latin typeface="+mn-lt"/>
                <a:ea typeface="+mn-ea"/>
                <a:cs typeface="+mn-cs"/>
              </a:rPr>
              <a:t>Svatopluk a jeho synové</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600"/>
                </a:solidFill>
                <a:effectLst/>
                <a:uLnTx/>
                <a:uFillTx/>
                <a:latin typeface="+mn-lt"/>
                <a:ea typeface="+mn-ea"/>
                <a:cs typeface="+mn-cs"/>
              </a:rPr>
              <a:t>O Bruncvíkovi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O</a:t>
            </a:r>
            <a:r>
              <a:rPr kumimoji="0" lang="cs-CZ" sz="2400" b="1" i="0" u="none" strike="noStrike" kern="1200" cap="none" spc="0" normalizeH="0" noProof="0" dirty="0" smtClean="0">
                <a:ln>
                  <a:noFill/>
                </a:ln>
                <a:solidFill>
                  <a:srgbClr val="CC0066"/>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králi </a:t>
            </a:r>
            <a:r>
              <a:rPr kumimoji="0" lang="cs-CZ" sz="2400" b="1" i="0" u="none" strike="noStrike" kern="1200" cap="none" spc="0" normalizeH="0" baseline="0" noProof="0" dirty="0" err="1" smtClean="0">
                <a:ln>
                  <a:noFill/>
                </a:ln>
                <a:solidFill>
                  <a:srgbClr val="CC0066"/>
                </a:solidFill>
                <a:effectLst/>
                <a:uLnTx/>
                <a:uFillTx/>
                <a:latin typeface="+mn-lt"/>
                <a:ea typeface="+mn-ea"/>
                <a:cs typeface="+mn-cs"/>
              </a:rPr>
              <a:t>Ječmínkovi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00B050"/>
                </a:solidFill>
                <a:effectLst/>
                <a:uLnTx/>
                <a:uFillTx/>
                <a:latin typeface="+mn-lt"/>
                <a:ea typeface="+mn-ea"/>
                <a:cs typeface="+mn-cs"/>
              </a:rPr>
              <a:t>O Daliborovi z </a:t>
            </a:r>
            <a:r>
              <a:rPr kumimoji="0" lang="cs-CZ" sz="2400" b="1" i="0" u="none" strike="noStrike" kern="1200" cap="none" spc="0" normalizeH="0" baseline="0" noProof="0" dirty="0" err="1" smtClean="0">
                <a:ln>
                  <a:noFill/>
                </a:ln>
                <a:solidFill>
                  <a:srgbClr val="00B050"/>
                </a:solidFill>
                <a:effectLst/>
                <a:uLnTx/>
                <a:uFillTx/>
                <a:latin typeface="+mn-lt"/>
                <a:ea typeface="+mn-ea"/>
                <a:cs typeface="+mn-cs"/>
              </a:rPr>
              <a:t>Kozojed</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0C0"/>
                </a:solidFill>
                <a:effectLst/>
                <a:uLnTx/>
                <a:uFillTx/>
                <a:latin typeface="+mn-lt"/>
                <a:ea typeface="+mn-ea"/>
                <a:cs typeface="+mn-cs"/>
              </a:rPr>
              <a:t>O Karlu IV</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00000"/>
                </a:solidFill>
                <a:effectLst/>
                <a:uLnTx/>
                <a:uFillTx/>
                <a:latin typeface="+mn-lt"/>
                <a:ea typeface="+mn-ea"/>
                <a:cs typeface="+mn-cs"/>
              </a:rPr>
              <a:t>Karlův most</a:t>
            </a:r>
            <a:endParaRPr kumimoji="0" lang="cs-CZ" sz="2400" b="1" i="0" u="none" strike="noStrike" kern="1200" cap="none" spc="0" normalizeH="0" baseline="0" noProof="0" dirty="0">
              <a:ln>
                <a:noFill/>
              </a:ln>
              <a:solidFill>
                <a:srgbClr val="C00000"/>
              </a:solidFill>
              <a:effectLst/>
              <a:uLnTx/>
              <a:uFillTx/>
              <a:latin typeface="+mn-lt"/>
              <a:ea typeface="+mn-ea"/>
              <a:cs typeface="+mn-cs"/>
            </a:endParaRPr>
          </a:p>
        </p:txBody>
      </p:sp>
      <p:sp>
        <p:nvSpPr>
          <p:cNvPr id="6"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55"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strVal val="#ppt_w*0.70"/>
                                          </p:val>
                                        </p:tav>
                                        <p:tav tm="100000">
                                          <p:val>
                                            <p:strVal val="#ppt_w"/>
                                          </p:val>
                                        </p:tav>
                                      </p:tavLst>
                                    </p:anim>
                                    <p:anim calcmode="lin" valueType="num">
                                      <p:cBhvr>
                                        <p:cTn id="12" dur="1000" fill="hold"/>
                                        <p:tgtEl>
                                          <p:spTgt spid="2"/>
                                        </p:tgtEl>
                                        <p:attrNameLst>
                                          <p:attrName>ppt_h</p:attrName>
                                        </p:attrNameLst>
                                      </p:cBhvr>
                                      <p:tavLst>
                                        <p:tav tm="0">
                                          <p:val>
                                            <p:strVal val="#ppt_h"/>
                                          </p:val>
                                        </p:tav>
                                        <p:tav tm="100000">
                                          <p:val>
                                            <p:strVal val="#ppt_h"/>
                                          </p:val>
                                        </p:tav>
                                      </p:tavLst>
                                    </p:anim>
                                    <p:animEffect transition="in" filter="fade">
                                      <p:cBhvr>
                                        <p:cTn id="13" dur="10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55"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9"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20" dur="10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5" presetClass="entr" presetSubtype="0" fill="hold" grpId="0" nodeType="clickEffect" nodePh="1">
                                  <p:stCondLst>
                                    <p:cond delay="0"/>
                                  </p:stCondLst>
                                  <p:endCondLst>
                                    <p:cond evt="begin" delay="0">
                                      <p:tn val="23"/>
                                    </p:cond>
                                  </p:end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strVal val="#ppt_w*0.70"/>
                                          </p:val>
                                        </p:tav>
                                        <p:tav tm="100000">
                                          <p:val>
                                            <p:strVal val="#ppt_w"/>
                                          </p:val>
                                        </p:tav>
                                      </p:tavLst>
                                    </p:anim>
                                    <p:anim calcmode="lin" valueType="num">
                                      <p:cBhvr>
                                        <p:cTn id="26" dur="1000" fill="hold"/>
                                        <p:tgtEl>
                                          <p:spTgt spid="4"/>
                                        </p:tgtEl>
                                        <p:attrNameLst>
                                          <p:attrName>ppt_h</p:attrName>
                                        </p:attrNameLst>
                                      </p:cBhvr>
                                      <p:tavLst>
                                        <p:tav tm="0">
                                          <p:val>
                                            <p:strVal val="#ppt_h"/>
                                          </p:val>
                                        </p:tav>
                                        <p:tav tm="100000">
                                          <p:val>
                                            <p:strVal val="#ppt_h"/>
                                          </p:val>
                                        </p:tav>
                                      </p:tavLst>
                                    </p:anim>
                                    <p:animEffect transition="in" filter="fade">
                                      <p:cBhvr>
                                        <p:cTn id="2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3.</a:t>
            </a:r>
            <a:endParaRPr lang="cs-CZ" dirty="0"/>
          </a:p>
        </p:txBody>
      </p:sp>
      <p:sp>
        <p:nvSpPr>
          <p:cNvPr id="3" name="Zástupný symbol pro obsah 2"/>
          <p:cNvSpPr>
            <a:spLocks noGrp="1"/>
          </p:cNvSpPr>
          <p:nvPr>
            <p:ph idx="1"/>
          </p:nvPr>
        </p:nvSpPr>
        <p:spPr>
          <a:xfrm>
            <a:off x="914400" y="1340768"/>
            <a:ext cx="7772400" cy="3528392"/>
          </a:xfrm>
        </p:spPr>
        <p:txBody>
          <a:bodyPr>
            <a:normAutofit/>
          </a:bodyPr>
          <a:lstStyle/>
          <a:p>
            <a:pPr algn="just"/>
            <a:r>
              <a:rPr lang="cs-CZ" dirty="0" smtClean="0"/>
              <a:t>Rytíř byl zajat a uvězněn v nové věži. Zde měl čekat, jak soud rozhodne </a:t>
            </a:r>
            <a:r>
              <a:rPr lang="cs-CZ" dirty="0" smtClean="0"/>
              <a:t>                       o </a:t>
            </a:r>
            <a:r>
              <a:rPr lang="cs-CZ" dirty="0" smtClean="0"/>
              <a:t>jeho osudu. Ve smutné samotě vězení trávil dlouhý čas. Jednou požádal žalářníka, aby mu za poslední peníze koupil housle. Hudba mu poté přinesla velikou útěchu.</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Podnadpis 2"/>
          <p:cNvSpPr txBox="1">
            <a:spLocks/>
          </p:cNvSpPr>
          <p:nvPr/>
        </p:nvSpPr>
        <p:spPr>
          <a:xfrm>
            <a:off x="323528" y="5301208"/>
            <a:ext cx="8820472" cy="1224136"/>
          </a:xfrm>
          <a:prstGeom prst="rect">
            <a:avLst/>
          </a:prstGeom>
        </p:spPr>
        <p:txBody>
          <a:bodyPr vert="horz">
            <a:noAutofit/>
          </a:bodyPr>
          <a:lstStyle/>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chemeClr val="tx2"/>
                </a:solidFill>
                <a:effectLst/>
                <a:uLnTx/>
                <a:uFillTx/>
                <a:latin typeface="+mn-lt"/>
                <a:ea typeface="+mn-ea"/>
                <a:cs typeface="+mn-cs"/>
              </a:rPr>
              <a:t>Břetislav a Jitka, </a:t>
            </a:r>
            <a:r>
              <a:rPr kumimoji="0" lang="cs-CZ" sz="2400" b="1" i="0" u="none" strike="noStrike" kern="1200" cap="none" spc="0" normalizeH="0" baseline="0" noProof="0" dirty="0" smtClean="0">
                <a:ln>
                  <a:noFill/>
                </a:ln>
                <a:solidFill>
                  <a:srgbClr val="260579"/>
                </a:solidFill>
                <a:effectLst/>
                <a:uLnTx/>
                <a:uFillTx/>
                <a:latin typeface="+mn-lt"/>
                <a:ea typeface="+mn-ea"/>
                <a:cs typeface="+mn-cs"/>
              </a:rPr>
              <a:t>Svatopluk a jeho synové</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600"/>
                </a:solidFill>
                <a:effectLst/>
                <a:uLnTx/>
                <a:uFillTx/>
                <a:latin typeface="+mn-lt"/>
                <a:ea typeface="+mn-ea"/>
                <a:cs typeface="+mn-cs"/>
              </a:rPr>
              <a:t>O Bruncvíkovi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O</a:t>
            </a:r>
            <a:r>
              <a:rPr kumimoji="0" lang="cs-CZ" sz="2400" b="1" i="0" u="none" strike="noStrike" kern="1200" cap="none" spc="0" normalizeH="0" noProof="0" dirty="0" smtClean="0">
                <a:ln>
                  <a:noFill/>
                </a:ln>
                <a:solidFill>
                  <a:srgbClr val="CC0066"/>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králi </a:t>
            </a:r>
            <a:r>
              <a:rPr kumimoji="0" lang="cs-CZ" sz="2400" b="1" i="0" u="none" strike="noStrike" kern="1200" cap="none" spc="0" normalizeH="0" baseline="0" noProof="0" dirty="0" err="1" smtClean="0">
                <a:ln>
                  <a:noFill/>
                </a:ln>
                <a:solidFill>
                  <a:srgbClr val="CC0066"/>
                </a:solidFill>
                <a:effectLst/>
                <a:uLnTx/>
                <a:uFillTx/>
                <a:latin typeface="+mn-lt"/>
                <a:ea typeface="+mn-ea"/>
                <a:cs typeface="+mn-cs"/>
              </a:rPr>
              <a:t>Ječmínkovi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00B050"/>
                </a:solidFill>
                <a:effectLst/>
                <a:uLnTx/>
                <a:uFillTx/>
                <a:latin typeface="+mn-lt"/>
                <a:ea typeface="+mn-ea"/>
                <a:cs typeface="+mn-cs"/>
              </a:rPr>
              <a:t>O Daliborovi z </a:t>
            </a:r>
            <a:r>
              <a:rPr kumimoji="0" lang="cs-CZ" sz="2400" b="1" i="0" u="none" strike="noStrike" kern="1200" cap="none" spc="0" normalizeH="0" baseline="0" noProof="0" dirty="0" err="1" smtClean="0">
                <a:ln>
                  <a:noFill/>
                </a:ln>
                <a:solidFill>
                  <a:srgbClr val="00B050"/>
                </a:solidFill>
                <a:effectLst/>
                <a:uLnTx/>
                <a:uFillTx/>
                <a:latin typeface="+mn-lt"/>
                <a:ea typeface="+mn-ea"/>
                <a:cs typeface="+mn-cs"/>
              </a:rPr>
              <a:t>Kozojed</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0C0"/>
                </a:solidFill>
                <a:effectLst/>
                <a:uLnTx/>
                <a:uFillTx/>
                <a:latin typeface="+mn-lt"/>
                <a:ea typeface="+mn-ea"/>
                <a:cs typeface="+mn-cs"/>
              </a:rPr>
              <a:t>O Karlu IV</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00000"/>
                </a:solidFill>
                <a:effectLst/>
                <a:uLnTx/>
                <a:uFillTx/>
                <a:latin typeface="+mn-lt"/>
                <a:ea typeface="+mn-ea"/>
                <a:cs typeface="+mn-cs"/>
              </a:rPr>
              <a:t>Karlův most</a:t>
            </a:r>
            <a:endParaRPr kumimoji="0" lang="cs-CZ" sz="2400" b="1" i="0" u="none" strike="noStrike" kern="1200" cap="none" spc="0" normalizeH="0" baseline="0" noProof="0" dirty="0">
              <a:ln>
                <a:noFill/>
              </a:ln>
              <a:solidFill>
                <a:srgbClr val="C00000"/>
              </a:solidFill>
              <a:effectLst/>
              <a:uLnTx/>
              <a:uFillTx/>
              <a:latin typeface="+mn-lt"/>
              <a:ea typeface="+mn-ea"/>
              <a:cs typeface="+mn-cs"/>
            </a:endParaRPr>
          </a:p>
        </p:txBody>
      </p:sp>
      <p:sp>
        <p:nvSpPr>
          <p:cNvPr id="6"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55"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strVal val="#ppt_w*0.70"/>
                                          </p:val>
                                        </p:tav>
                                        <p:tav tm="100000">
                                          <p:val>
                                            <p:strVal val="#ppt_w"/>
                                          </p:val>
                                        </p:tav>
                                      </p:tavLst>
                                    </p:anim>
                                    <p:anim calcmode="lin" valueType="num">
                                      <p:cBhvr>
                                        <p:cTn id="12" dur="1000" fill="hold"/>
                                        <p:tgtEl>
                                          <p:spTgt spid="2"/>
                                        </p:tgtEl>
                                        <p:attrNameLst>
                                          <p:attrName>ppt_h</p:attrName>
                                        </p:attrNameLst>
                                      </p:cBhvr>
                                      <p:tavLst>
                                        <p:tav tm="0">
                                          <p:val>
                                            <p:strVal val="#ppt_h"/>
                                          </p:val>
                                        </p:tav>
                                        <p:tav tm="100000">
                                          <p:val>
                                            <p:strVal val="#ppt_h"/>
                                          </p:val>
                                        </p:tav>
                                      </p:tavLst>
                                    </p:anim>
                                    <p:animEffect transition="in" filter="fade">
                                      <p:cBhvr>
                                        <p:cTn id="13" dur="10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55"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9"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20" dur="10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5" presetClass="entr" presetSubtype="0" fill="hold" grpId="0" nodeType="clickEffect" nodePh="1">
                                  <p:stCondLst>
                                    <p:cond delay="0"/>
                                  </p:stCondLst>
                                  <p:endCondLst>
                                    <p:cond evt="begin" delay="0">
                                      <p:tn val="23"/>
                                    </p:cond>
                                  </p:end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strVal val="#ppt_w*0.70"/>
                                          </p:val>
                                        </p:tav>
                                        <p:tav tm="100000">
                                          <p:val>
                                            <p:strVal val="#ppt_w"/>
                                          </p:val>
                                        </p:tav>
                                      </p:tavLst>
                                    </p:anim>
                                    <p:anim calcmode="lin" valueType="num">
                                      <p:cBhvr>
                                        <p:cTn id="26" dur="1000" fill="hold"/>
                                        <p:tgtEl>
                                          <p:spTgt spid="4"/>
                                        </p:tgtEl>
                                        <p:attrNameLst>
                                          <p:attrName>ppt_h</p:attrName>
                                        </p:attrNameLst>
                                      </p:cBhvr>
                                      <p:tavLst>
                                        <p:tav tm="0">
                                          <p:val>
                                            <p:strVal val="#ppt_h"/>
                                          </p:val>
                                        </p:tav>
                                        <p:tav tm="100000">
                                          <p:val>
                                            <p:strVal val="#ppt_h"/>
                                          </p:val>
                                        </p:tav>
                                      </p:tavLst>
                                    </p:anim>
                                    <p:animEffect transition="in" filter="fade">
                                      <p:cBhvr>
                                        <p:cTn id="2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4.</a:t>
            </a:r>
            <a:endParaRPr lang="cs-CZ" dirty="0"/>
          </a:p>
        </p:txBody>
      </p:sp>
      <p:sp>
        <p:nvSpPr>
          <p:cNvPr id="3" name="Zástupný symbol pro obsah 2"/>
          <p:cNvSpPr>
            <a:spLocks noGrp="1"/>
          </p:cNvSpPr>
          <p:nvPr>
            <p:ph idx="1"/>
          </p:nvPr>
        </p:nvSpPr>
        <p:spPr>
          <a:xfrm>
            <a:off x="914400" y="1340768"/>
            <a:ext cx="7772400" cy="3528392"/>
          </a:xfrm>
        </p:spPr>
        <p:txBody>
          <a:bodyPr>
            <a:normAutofit/>
          </a:bodyPr>
          <a:lstStyle/>
          <a:p>
            <a:pPr algn="just"/>
            <a:r>
              <a:rPr lang="cs-CZ" dirty="0" smtClean="0"/>
              <a:t>Kníže spletl pruty chlapců do jednoho svazku. „Teď se jeden po druhém pokuste pruty zlomit.“ Chlapci se snažili, ale ani jeden nebyl úspěšný. „Teď svazek rozpleťte,“ přikázal otec. Nyní chlapci pruty zlomili velmi snadno.</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Podnadpis 2"/>
          <p:cNvSpPr txBox="1">
            <a:spLocks/>
          </p:cNvSpPr>
          <p:nvPr/>
        </p:nvSpPr>
        <p:spPr>
          <a:xfrm>
            <a:off x="323528" y="5301208"/>
            <a:ext cx="8820472" cy="1224136"/>
          </a:xfrm>
          <a:prstGeom prst="rect">
            <a:avLst/>
          </a:prstGeom>
        </p:spPr>
        <p:txBody>
          <a:bodyPr vert="horz">
            <a:noAutofit/>
          </a:bodyPr>
          <a:lstStyle/>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chemeClr val="tx2"/>
                </a:solidFill>
                <a:effectLst/>
                <a:uLnTx/>
                <a:uFillTx/>
                <a:latin typeface="+mn-lt"/>
                <a:ea typeface="+mn-ea"/>
                <a:cs typeface="+mn-cs"/>
              </a:rPr>
              <a:t>Břetislav a Jitka, </a:t>
            </a:r>
            <a:r>
              <a:rPr kumimoji="0" lang="cs-CZ" sz="2400" b="1" i="0" u="none" strike="noStrike" kern="1200" cap="none" spc="0" normalizeH="0" baseline="0" noProof="0" dirty="0" smtClean="0">
                <a:ln>
                  <a:noFill/>
                </a:ln>
                <a:solidFill>
                  <a:srgbClr val="260579"/>
                </a:solidFill>
                <a:effectLst/>
                <a:uLnTx/>
                <a:uFillTx/>
                <a:latin typeface="+mn-lt"/>
                <a:ea typeface="+mn-ea"/>
                <a:cs typeface="+mn-cs"/>
              </a:rPr>
              <a:t>Svatopluk a jeho synové</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600"/>
                </a:solidFill>
                <a:effectLst/>
                <a:uLnTx/>
                <a:uFillTx/>
                <a:latin typeface="+mn-lt"/>
                <a:ea typeface="+mn-ea"/>
                <a:cs typeface="+mn-cs"/>
              </a:rPr>
              <a:t>O Bruncvíkovi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O</a:t>
            </a:r>
            <a:r>
              <a:rPr kumimoji="0" lang="cs-CZ" sz="2400" b="1" i="0" u="none" strike="noStrike" kern="1200" cap="none" spc="0" normalizeH="0" noProof="0" dirty="0" smtClean="0">
                <a:ln>
                  <a:noFill/>
                </a:ln>
                <a:solidFill>
                  <a:srgbClr val="CC0066"/>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králi </a:t>
            </a:r>
            <a:r>
              <a:rPr kumimoji="0" lang="cs-CZ" sz="2400" b="1" i="0" u="none" strike="noStrike" kern="1200" cap="none" spc="0" normalizeH="0" baseline="0" noProof="0" dirty="0" err="1" smtClean="0">
                <a:ln>
                  <a:noFill/>
                </a:ln>
                <a:solidFill>
                  <a:srgbClr val="CC0066"/>
                </a:solidFill>
                <a:effectLst/>
                <a:uLnTx/>
                <a:uFillTx/>
                <a:latin typeface="+mn-lt"/>
                <a:ea typeface="+mn-ea"/>
                <a:cs typeface="+mn-cs"/>
              </a:rPr>
              <a:t>Ječmínkovi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00B050"/>
                </a:solidFill>
                <a:effectLst/>
                <a:uLnTx/>
                <a:uFillTx/>
                <a:latin typeface="+mn-lt"/>
                <a:ea typeface="+mn-ea"/>
                <a:cs typeface="+mn-cs"/>
              </a:rPr>
              <a:t>O Daliborovi z </a:t>
            </a:r>
            <a:r>
              <a:rPr kumimoji="0" lang="cs-CZ" sz="2400" b="1" i="0" u="none" strike="noStrike" kern="1200" cap="none" spc="0" normalizeH="0" baseline="0" noProof="0" dirty="0" err="1" smtClean="0">
                <a:ln>
                  <a:noFill/>
                </a:ln>
                <a:solidFill>
                  <a:srgbClr val="00B050"/>
                </a:solidFill>
                <a:effectLst/>
                <a:uLnTx/>
                <a:uFillTx/>
                <a:latin typeface="+mn-lt"/>
                <a:ea typeface="+mn-ea"/>
                <a:cs typeface="+mn-cs"/>
              </a:rPr>
              <a:t>Kozojed</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0C0"/>
                </a:solidFill>
                <a:effectLst/>
                <a:uLnTx/>
                <a:uFillTx/>
                <a:latin typeface="+mn-lt"/>
                <a:ea typeface="+mn-ea"/>
                <a:cs typeface="+mn-cs"/>
              </a:rPr>
              <a:t>O Karlu IV</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00000"/>
                </a:solidFill>
                <a:effectLst/>
                <a:uLnTx/>
                <a:uFillTx/>
                <a:latin typeface="+mn-lt"/>
                <a:ea typeface="+mn-ea"/>
                <a:cs typeface="+mn-cs"/>
              </a:rPr>
              <a:t>Karlův most</a:t>
            </a:r>
            <a:endParaRPr kumimoji="0" lang="cs-CZ" sz="2400" b="1" i="0" u="none" strike="noStrike" kern="1200" cap="none" spc="0" normalizeH="0" baseline="0" noProof="0" dirty="0">
              <a:ln>
                <a:noFill/>
              </a:ln>
              <a:solidFill>
                <a:srgbClr val="C00000"/>
              </a:solidFill>
              <a:effectLst/>
              <a:uLnTx/>
              <a:uFillTx/>
              <a:latin typeface="+mn-lt"/>
              <a:ea typeface="+mn-ea"/>
              <a:cs typeface="+mn-cs"/>
            </a:endParaRPr>
          </a:p>
        </p:txBody>
      </p:sp>
      <p:sp>
        <p:nvSpPr>
          <p:cNvPr id="6"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55"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strVal val="#ppt_w*0.70"/>
                                          </p:val>
                                        </p:tav>
                                        <p:tav tm="100000">
                                          <p:val>
                                            <p:strVal val="#ppt_w"/>
                                          </p:val>
                                        </p:tav>
                                      </p:tavLst>
                                    </p:anim>
                                    <p:anim calcmode="lin" valueType="num">
                                      <p:cBhvr>
                                        <p:cTn id="12" dur="1000" fill="hold"/>
                                        <p:tgtEl>
                                          <p:spTgt spid="2"/>
                                        </p:tgtEl>
                                        <p:attrNameLst>
                                          <p:attrName>ppt_h</p:attrName>
                                        </p:attrNameLst>
                                      </p:cBhvr>
                                      <p:tavLst>
                                        <p:tav tm="0">
                                          <p:val>
                                            <p:strVal val="#ppt_h"/>
                                          </p:val>
                                        </p:tav>
                                        <p:tav tm="100000">
                                          <p:val>
                                            <p:strVal val="#ppt_h"/>
                                          </p:val>
                                        </p:tav>
                                      </p:tavLst>
                                    </p:anim>
                                    <p:animEffect transition="in" filter="fade">
                                      <p:cBhvr>
                                        <p:cTn id="13" dur="10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55"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9"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20" dur="10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5" presetClass="entr" presetSubtype="0" fill="hold" grpId="0" nodeType="clickEffect" nodePh="1">
                                  <p:stCondLst>
                                    <p:cond delay="0"/>
                                  </p:stCondLst>
                                  <p:endCondLst>
                                    <p:cond evt="begin" delay="0">
                                      <p:tn val="23"/>
                                    </p:cond>
                                  </p:end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strVal val="#ppt_w*0.70"/>
                                          </p:val>
                                        </p:tav>
                                        <p:tav tm="100000">
                                          <p:val>
                                            <p:strVal val="#ppt_w"/>
                                          </p:val>
                                        </p:tav>
                                      </p:tavLst>
                                    </p:anim>
                                    <p:anim calcmode="lin" valueType="num">
                                      <p:cBhvr>
                                        <p:cTn id="26" dur="1000" fill="hold"/>
                                        <p:tgtEl>
                                          <p:spTgt spid="4"/>
                                        </p:tgtEl>
                                        <p:attrNameLst>
                                          <p:attrName>ppt_h</p:attrName>
                                        </p:attrNameLst>
                                      </p:cBhvr>
                                      <p:tavLst>
                                        <p:tav tm="0">
                                          <p:val>
                                            <p:strVal val="#ppt_h"/>
                                          </p:val>
                                        </p:tav>
                                        <p:tav tm="100000">
                                          <p:val>
                                            <p:strVal val="#ppt_h"/>
                                          </p:val>
                                        </p:tav>
                                      </p:tavLst>
                                    </p:anim>
                                    <p:animEffect transition="in" filter="fade">
                                      <p:cBhvr>
                                        <p:cTn id="2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5.</a:t>
            </a:r>
            <a:endParaRPr lang="cs-CZ" dirty="0"/>
          </a:p>
        </p:txBody>
      </p:sp>
      <p:sp>
        <p:nvSpPr>
          <p:cNvPr id="3" name="Zástupný symbol pro obsah 2"/>
          <p:cNvSpPr>
            <a:spLocks noGrp="1"/>
          </p:cNvSpPr>
          <p:nvPr>
            <p:ph idx="1"/>
          </p:nvPr>
        </p:nvSpPr>
        <p:spPr>
          <a:xfrm>
            <a:off x="914400" y="1340768"/>
            <a:ext cx="7772400" cy="3528392"/>
          </a:xfrm>
        </p:spPr>
        <p:txBody>
          <a:bodyPr>
            <a:normAutofit/>
          </a:bodyPr>
          <a:lstStyle/>
          <a:p>
            <a:pPr algn="just"/>
            <a:r>
              <a:rPr lang="cs-CZ" dirty="0" smtClean="0"/>
              <a:t>Jednou </a:t>
            </a:r>
            <a:r>
              <a:rPr lang="cs-CZ" dirty="0" smtClean="0"/>
              <a:t>před </a:t>
            </a:r>
            <a:r>
              <a:rPr lang="cs-CZ" dirty="0" smtClean="0"/>
              <a:t>knížete Oldřicha předstoupil jeho syn. „Rád bych si přivedl nevěstu, otče. Slyšel jsem vyprávět poutníky, že císařův příbuzný, bohatý velmož Ota Bílý, má překrásnou mladistvou sestru. Chci odjet </a:t>
            </a:r>
            <a:r>
              <a:rPr lang="cs-CZ" dirty="0" smtClean="0"/>
              <a:t>                            do </a:t>
            </a:r>
            <a:r>
              <a:rPr lang="cs-CZ" dirty="0" smtClean="0"/>
              <a:t>Německa a požádat ho o její ruku.“</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Podnadpis 2"/>
          <p:cNvSpPr txBox="1">
            <a:spLocks/>
          </p:cNvSpPr>
          <p:nvPr/>
        </p:nvSpPr>
        <p:spPr>
          <a:xfrm>
            <a:off x="323528" y="5301208"/>
            <a:ext cx="8820472" cy="1224136"/>
          </a:xfrm>
          <a:prstGeom prst="rect">
            <a:avLst/>
          </a:prstGeom>
        </p:spPr>
        <p:txBody>
          <a:bodyPr vert="horz">
            <a:noAutofit/>
          </a:bodyPr>
          <a:lstStyle/>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chemeClr val="tx2"/>
                </a:solidFill>
                <a:effectLst/>
                <a:uLnTx/>
                <a:uFillTx/>
                <a:latin typeface="+mn-lt"/>
                <a:ea typeface="+mn-ea"/>
                <a:cs typeface="+mn-cs"/>
              </a:rPr>
              <a:t>Břetislav a Jitka, </a:t>
            </a:r>
            <a:r>
              <a:rPr kumimoji="0" lang="cs-CZ" sz="2400" b="1" i="0" u="none" strike="noStrike" kern="1200" cap="none" spc="0" normalizeH="0" baseline="0" noProof="0" dirty="0" smtClean="0">
                <a:ln>
                  <a:noFill/>
                </a:ln>
                <a:solidFill>
                  <a:srgbClr val="260579"/>
                </a:solidFill>
                <a:effectLst/>
                <a:uLnTx/>
                <a:uFillTx/>
                <a:latin typeface="+mn-lt"/>
                <a:ea typeface="+mn-ea"/>
                <a:cs typeface="+mn-cs"/>
              </a:rPr>
              <a:t>Svatopluk a jeho synové</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600"/>
                </a:solidFill>
                <a:effectLst/>
                <a:uLnTx/>
                <a:uFillTx/>
                <a:latin typeface="+mn-lt"/>
                <a:ea typeface="+mn-ea"/>
                <a:cs typeface="+mn-cs"/>
              </a:rPr>
              <a:t>O Bruncvíkovi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O</a:t>
            </a:r>
            <a:r>
              <a:rPr kumimoji="0" lang="cs-CZ" sz="2400" b="1" i="0" u="none" strike="noStrike" kern="1200" cap="none" spc="0" normalizeH="0" noProof="0" dirty="0" smtClean="0">
                <a:ln>
                  <a:noFill/>
                </a:ln>
                <a:solidFill>
                  <a:srgbClr val="CC0066"/>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králi </a:t>
            </a:r>
            <a:r>
              <a:rPr kumimoji="0" lang="cs-CZ" sz="2400" b="1" i="0" u="none" strike="noStrike" kern="1200" cap="none" spc="0" normalizeH="0" baseline="0" noProof="0" dirty="0" err="1" smtClean="0">
                <a:ln>
                  <a:noFill/>
                </a:ln>
                <a:solidFill>
                  <a:srgbClr val="CC0066"/>
                </a:solidFill>
                <a:effectLst/>
                <a:uLnTx/>
                <a:uFillTx/>
                <a:latin typeface="+mn-lt"/>
                <a:ea typeface="+mn-ea"/>
                <a:cs typeface="+mn-cs"/>
              </a:rPr>
              <a:t>Ječmínkovi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00B050"/>
                </a:solidFill>
                <a:effectLst/>
                <a:uLnTx/>
                <a:uFillTx/>
                <a:latin typeface="+mn-lt"/>
                <a:ea typeface="+mn-ea"/>
                <a:cs typeface="+mn-cs"/>
              </a:rPr>
              <a:t>O Daliborovi z </a:t>
            </a:r>
            <a:r>
              <a:rPr kumimoji="0" lang="cs-CZ" sz="2400" b="1" i="0" u="none" strike="noStrike" kern="1200" cap="none" spc="0" normalizeH="0" baseline="0" noProof="0" dirty="0" err="1" smtClean="0">
                <a:ln>
                  <a:noFill/>
                </a:ln>
                <a:solidFill>
                  <a:srgbClr val="00B050"/>
                </a:solidFill>
                <a:effectLst/>
                <a:uLnTx/>
                <a:uFillTx/>
                <a:latin typeface="+mn-lt"/>
                <a:ea typeface="+mn-ea"/>
                <a:cs typeface="+mn-cs"/>
              </a:rPr>
              <a:t>Kozojed</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0C0"/>
                </a:solidFill>
                <a:effectLst/>
                <a:uLnTx/>
                <a:uFillTx/>
                <a:latin typeface="+mn-lt"/>
                <a:ea typeface="+mn-ea"/>
                <a:cs typeface="+mn-cs"/>
              </a:rPr>
              <a:t>O Karlu IV</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00000"/>
                </a:solidFill>
                <a:effectLst/>
                <a:uLnTx/>
                <a:uFillTx/>
                <a:latin typeface="+mn-lt"/>
                <a:ea typeface="+mn-ea"/>
                <a:cs typeface="+mn-cs"/>
              </a:rPr>
              <a:t>Karlův most</a:t>
            </a:r>
            <a:endParaRPr kumimoji="0" lang="cs-CZ" sz="2400" b="1" i="0" u="none" strike="noStrike" kern="1200" cap="none" spc="0" normalizeH="0" baseline="0" noProof="0" dirty="0">
              <a:ln>
                <a:noFill/>
              </a:ln>
              <a:solidFill>
                <a:srgbClr val="C00000"/>
              </a:solidFill>
              <a:effectLst/>
              <a:uLnTx/>
              <a:uFillTx/>
              <a:latin typeface="+mn-lt"/>
              <a:ea typeface="+mn-ea"/>
              <a:cs typeface="+mn-cs"/>
            </a:endParaRPr>
          </a:p>
        </p:txBody>
      </p:sp>
      <p:sp>
        <p:nvSpPr>
          <p:cNvPr id="6"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55"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strVal val="#ppt_w*0.70"/>
                                          </p:val>
                                        </p:tav>
                                        <p:tav tm="100000">
                                          <p:val>
                                            <p:strVal val="#ppt_w"/>
                                          </p:val>
                                        </p:tav>
                                      </p:tavLst>
                                    </p:anim>
                                    <p:anim calcmode="lin" valueType="num">
                                      <p:cBhvr>
                                        <p:cTn id="12" dur="1000" fill="hold"/>
                                        <p:tgtEl>
                                          <p:spTgt spid="2"/>
                                        </p:tgtEl>
                                        <p:attrNameLst>
                                          <p:attrName>ppt_h</p:attrName>
                                        </p:attrNameLst>
                                      </p:cBhvr>
                                      <p:tavLst>
                                        <p:tav tm="0">
                                          <p:val>
                                            <p:strVal val="#ppt_h"/>
                                          </p:val>
                                        </p:tav>
                                        <p:tav tm="100000">
                                          <p:val>
                                            <p:strVal val="#ppt_h"/>
                                          </p:val>
                                        </p:tav>
                                      </p:tavLst>
                                    </p:anim>
                                    <p:animEffect transition="in" filter="fade">
                                      <p:cBhvr>
                                        <p:cTn id="13" dur="10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55"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9"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20" dur="10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5" presetClass="entr" presetSubtype="0" fill="hold" grpId="0" nodeType="clickEffect" nodePh="1">
                                  <p:stCondLst>
                                    <p:cond delay="0"/>
                                  </p:stCondLst>
                                  <p:endCondLst>
                                    <p:cond evt="begin" delay="0">
                                      <p:tn val="23"/>
                                    </p:cond>
                                  </p:end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strVal val="#ppt_w*0.70"/>
                                          </p:val>
                                        </p:tav>
                                        <p:tav tm="100000">
                                          <p:val>
                                            <p:strVal val="#ppt_w"/>
                                          </p:val>
                                        </p:tav>
                                      </p:tavLst>
                                    </p:anim>
                                    <p:anim calcmode="lin" valueType="num">
                                      <p:cBhvr>
                                        <p:cTn id="26" dur="1000" fill="hold"/>
                                        <p:tgtEl>
                                          <p:spTgt spid="4"/>
                                        </p:tgtEl>
                                        <p:attrNameLst>
                                          <p:attrName>ppt_h</p:attrName>
                                        </p:attrNameLst>
                                      </p:cBhvr>
                                      <p:tavLst>
                                        <p:tav tm="0">
                                          <p:val>
                                            <p:strVal val="#ppt_h"/>
                                          </p:val>
                                        </p:tav>
                                        <p:tav tm="100000">
                                          <p:val>
                                            <p:strVal val="#ppt_h"/>
                                          </p:val>
                                        </p:tav>
                                      </p:tavLst>
                                    </p:anim>
                                    <p:animEffect transition="in" filter="fade">
                                      <p:cBhvr>
                                        <p:cTn id="2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7944" y="512064"/>
            <a:ext cx="1368152" cy="914400"/>
          </a:xfrm>
        </p:spPr>
        <p:txBody>
          <a:bodyPr/>
          <a:lstStyle/>
          <a:p>
            <a:pPr algn="ctr"/>
            <a:r>
              <a:rPr lang="cs-CZ" dirty="0" smtClean="0"/>
              <a:t>6.</a:t>
            </a:r>
            <a:endParaRPr lang="cs-CZ" dirty="0"/>
          </a:p>
        </p:txBody>
      </p:sp>
      <p:sp>
        <p:nvSpPr>
          <p:cNvPr id="3" name="Zástupný symbol pro obsah 2"/>
          <p:cNvSpPr>
            <a:spLocks noGrp="1"/>
          </p:cNvSpPr>
          <p:nvPr>
            <p:ph idx="1"/>
          </p:nvPr>
        </p:nvSpPr>
        <p:spPr>
          <a:xfrm>
            <a:off x="914400" y="1340768"/>
            <a:ext cx="7772400" cy="3528392"/>
          </a:xfrm>
        </p:spPr>
        <p:txBody>
          <a:bodyPr>
            <a:normAutofit/>
          </a:bodyPr>
          <a:lstStyle/>
          <a:p>
            <a:pPr algn="just"/>
            <a:r>
              <a:rPr lang="cs-CZ" dirty="0" smtClean="0"/>
              <a:t>Rytíř se s věrným lvem plavil lodí </a:t>
            </a:r>
            <a:r>
              <a:rPr lang="cs-CZ" dirty="0" smtClean="0"/>
              <a:t>                        na </a:t>
            </a:r>
            <a:r>
              <a:rPr lang="cs-CZ" dirty="0" smtClean="0"/>
              <a:t>ostrov, kde měl hrad strašlivý drak Bazilišek. Pobili hady a ještěry u vchodu do hradu a vešli do komnaty, kde je přivítala krásná princezna. S Baziliškem hrdinové bojovali den a noc, ale nakonec ho přemohli.</a:t>
            </a:r>
            <a:endParaRPr lang="cs-CZ" dirty="0"/>
          </a:p>
        </p:txBody>
      </p:sp>
      <p:sp>
        <p:nvSpPr>
          <p:cNvPr id="4" name="Podnadpis 2"/>
          <p:cNvSpPr txBox="1">
            <a:spLocks/>
          </p:cNvSpPr>
          <p:nvPr/>
        </p:nvSpPr>
        <p:spPr>
          <a:xfrm>
            <a:off x="1115616" y="5157192"/>
            <a:ext cx="7524328" cy="136815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buFont typeface="Wingdings"/>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Podnadpis 2"/>
          <p:cNvSpPr txBox="1">
            <a:spLocks/>
          </p:cNvSpPr>
          <p:nvPr/>
        </p:nvSpPr>
        <p:spPr>
          <a:xfrm>
            <a:off x="323528" y="5301208"/>
            <a:ext cx="8820472" cy="1224136"/>
          </a:xfrm>
          <a:prstGeom prst="rect">
            <a:avLst/>
          </a:prstGeom>
        </p:spPr>
        <p:txBody>
          <a:bodyPr vert="horz">
            <a:noAutofit/>
          </a:bodyPr>
          <a:lstStyle/>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chemeClr val="tx2"/>
                </a:solidFill>
                <a:effectLst/>
                <a:uLnTx/>
                <a:uFillTx/>
                <a:latin typeface="+mn-lt"/>
                <a:ea typeface="+mn-ea"/>
                <a:cs typeface="+mn-cs"/>
              </a:rPr>
              <a:t>Břetislav a Jitka, </a:t>
            </a:r>
            <a:r>
              <a:rPr kumimoji="0" lang="cs-CZ" sz="2400" b="1" i="0" u="none" strike="noStrike" kern="1200" cap="none" spc="0" normalizeH="0" baseline="0" noProof="0" dirty="0" smtClean="0">
                <a:ln>
                  <a:noFill/>
                </a:ln>
                <a:solidFill>
                  <a:srgbClr val="260579"/>
                </a:solidFill>
                <a:effectLst/>
                <a:uLnTx/>
                <a:uFillTx/>
                <a:latin typeface="+mn-lt"/>
                <a:ea typeface="+mn-ea"/>
                <a:cs typeface="+mn-cs"/>
              </a:rPr>
              <a:t>Svatopluk a jeho synové</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600"/>
                </a:solidFill>
                <a:effectLst/>
                <a:uLnTx/>
                <a:uFillTx/>
                <a:latin typeface="+mn-lt"/>
                <a:ea typeface="+mn-ea"/>
                <a:cs typeface="+mn-cs"/>
              </a:rPr>
              <a:t>O Bruncvíkovi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O</a:t>
            </a:r>
            <a:r>
              <a:rPr kumimoji="0" lang="cs-CZ" sz="2400" b="1" i="0" u="none" strike="noStrike" kern="1200" cap="none" spc="0" normalizeH="0" noProof="0" dirty="0" smtClean="0">
                <a:ln>
                  <a:noFill/>
                </a:ln>
                <a:solidFill>
                  <a:srgbClr val="CC0066"/>
                </a:solidFill>
                <a:effectLst/>
                <a:uLnTx/>
                <a:uFillTx/>
                <a:latin typeface="+mn-lt"/>
                <a:ea typeface="+mn-ea"/>
                <a:cs typeface="+mn-cs"/>
              </a:rPr>
              <a:t> </a:t>
            </a:r>
            <a:r>
              <a:rPr kumimoji="0" lang="cs-CZ" sz="2400" b="1" i="0" u="none" strike="noStrike" kern="1200" cap="none" spc="0" normalizeH="0" baseline="0" noProof="0" dirty="0" smtClean="0">
                <a:ln>
                  <a:noFill/>
                </a:ln>
                <a:solidFill>
                  <a:srgbClr val="CC0066"/>
                </a:solidFill>
                <a:effectLst/>
                <a:uLnTx/>
                <a:uFillTx/>
                <a:latin typeface="+mn-lt"/>
                <a:ea typeface="+mn-ea"/>
                <a:cs typeface="+mn-cs"/>
              </a:rPr>
              <a:t>králi </a:t>
            </a:r>
            <a:r>
              <a:rPr kumimoji="0" lang="cs-CZ" sz="2400" b="1" i="0" u="none" strike="noStrike" kern="1200" cap="none" spc="0" normalizeH="0" baseline="0" noProof="0" dirty="0" err="1" smtClean="0">
                <a:ln>
                  <a:noFill/>
                </a:ln>
                <a:solidFill>
                  <a:srgbClr val="CC0066"/>
                </a:solidFill>
                <a:effectLst/>
                <a:uLnTx/>
                <a:uFillTx/>
                <a:latin typeface="+mn-lt"/>
                <a:ea typeface="+mn-ea"/>
                <a:cs typeface="+mn-cs"/>
              </a:rPr>
              <a:t>Ječmínkovi</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00B050"/>
                </a:solidFill>
                <a:effectLst/>
                <a:uLnTx/>
                <a:uFillTx/>
                <a:latin typeface="+mn-lt"/>
                <a:ea typeface="+mn-ea"/>
                <a:cs typeface="+mn-cs"/>
              </a:rPr>
              <a:t>O Daliborovi z </a:t>
            </a:r>
            <a:r>
              <a:rPr kumimoji="0" lang="cs-CZ" sz="2400" b="1" i="0" u="none" strike="noStrike" kern="1200" cap="none" spc="0" normalizeH="0" baseline="0" noProof="0" dirty="0" err="1" smtClean="0">
                <a:ln>
                  <a:noFill/>
                </a:ln>
                <a:solidFill>
                  <a:srgbClr val="00B050"/>
                </a:solidFill>
                <a:effectLst/>
                <a:uLnTx/>
                <a:uFillTx/>
                <a:latin typeface="+mn-lt"/>
                <a:ea typeface="+mn-ea"/>
                <a:cs typeface="+mn-cs"/>
              </a:rPr>
              <a:t>Kozojed</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p>
          <a:p>
            <a:pPr marL="342900" marR="0" lvl="0" indent="-342900" algn="just" defTabSz="914400" rtl="0" eaLnBrk="1" fontAlgn="auto" latinLnBrk="0" hangingPunct="1">
              <a:lnSpc>
                <a:spcPct val="100000"/>
              </a:lnSpc>
              <a:spcBef>
                <a:spcPct val="20000"/>
              </a:spcBef>
              <a:spcAft>
                <a:spcPts val="0"/>
              </a:spcAft>
              <a:buClr>
                <a:schemeClr val="accent1"/>
              </a:buClr>
              <a:buSzPct val="70000"/>
              <a:tabLst/>
              <a:defRPr/>
            </a:pPr>
            <a:r>
              <a:rPr kumimoji="0" lang="cs-CZ" sz="2400" b="1" i="0" u="none" strike="noStrike" kern="1200" cap="none" spc="0" normalizeH="0" baseline="0" noProof="0" dirty="0" smtClean="0">
                <a:ln>
                  <a:noFill/>
                </a:ln>
                <a:solidFill>
                  <a:srgbClr val="0070C0"/>
                </a:solidFill>
                <a:effectLst/>
                <a:uLnTx/>
                <a:uFillTx/>
                <a:latin typeface="+mn-lt"/>
                <a:ea typeface="+mn-ea"/>
                <a:cs typeface="+mn-cs"/>
              </a:rPr>
              <a:t>O Karlu IV</a:t>
            </a:r>
            <a:r>
              <a:rPr kumimoji="0" lang="cs-CZ" sz="2400" b="1" i="0" u="none" strike="noStrike" kern="1200" cap="none" spc="0" normalizeH="0" baseline="0" noProof="0" dirty="0" smtClean="0">
                <a:ln>
                  <a:noFill/>
                </a:ln>
                <a:solidFill>
                  <a:schemeClr val="tx2"/>
                </a:solidFill>
                <a:effectLst/>
                <a:uLnTx/>
                <a:uFillTx/>
                <a:latin typeface="+mn-lt"/>
                <a:ea typeface="+mn-ea"/>
                <a:cs typeface="+mn-cs"/>
              </a:rPr>
              <a:t>.,</a:t>
            </a:r>
            <a:r>
              <a:rPr kumimoji="0" lang="cs-CZ" sz="2400" b="1" i="0" u="none" strike="noStrike" kern="1200" cap="none" spc="0" normalizeH="0" noProof="0" dirty="0" smtClean="0">
                <a:ln>
                  <a:noFill/>
                </a:ln>
                <a:solidFill>
                  <a:schemeClr val="tx2"/>
                </a:solidFill>
                <a:effectLst/>
                <a:uLnTx/>
                <a:uFillTx/>
                <a:latin typeface="+mn-lt"/>
                <a:ea typeface="+mn-ea"/>
                <a:cs typeface="+mn-cs"/>
              </a:rPr>
              <a:t> </a:t>
            </a:r>
            <a:r>
              <a:rPr kumimoji="0" lang="cs-CZ" sz="2400" b="1" i="0" u="none" strike="noStrike" kern="1200" cap="none" spc="0" normalizeH="0" baseline="0" noProof="0" dirty="0" smtClean="0">
                <a:ln>
                  <a:noFill/>
                </a:ln>
                <a:solidFill>
                  <a:srgbClr val="C00000"/>
                </a:solidFill>
                <a:effectLst/>
                <a:uLnTx/>
                <a:uFillTx/>
                <a:latin typeface="+mn-lt"/>
                <a:ea typeface="+mn-ea"/>
                <a:cs typeface="+mn-cs"/>
              </a:rPr>
              <a:t>Karlův most</a:t>
            </a:r>
            <a:endParaRPr kumimoji="0" lang="cs-CZ" sz="2400" b="1" i="0" u="none" strike="noStrike" kern="1200" cap="none" spc="0" normalizeH="0" baseline="0" noProof="0" dirty="0">
              <a:ln>
                <a:noFill/>
              </a:ln>
              <a:solidFill>
                <a:srgbClr val="C00000"/>
              </a:solidFill>
              <a:effectLst/>
              <a:uLnTx/>
              <a:uFillTx/>
              <a:latin typeface="+mn-lt"/>
              <a:ea typeface="+mn-ea"/>
              <a:cs typeface="+mn-cs"/>
            </a:endParaRPr>
          </a:p>
        </p:txBody>
      </p:sp>
      <p:sp>
        <p:nvSpPr>
          <p:cNvPr id="6"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55"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strVal val="#ppt_w*0.70"/>
                                          </p:val>
                                        </p:tav>
                                        <p:tav tm="100000">
                                          <p:val>
                                            <p:strVal val="#ppt_w"/>
                                          </p:val>
                                        </p:tav>
                                      </p:tavLst>
                                    </p:anim>
                                    <p:anim calcmode="lin" valueType="num">
                                      <p:cBhvr>
                                        <p:cTn id="12" dur="1000" fill="hold"/>
                                        <p:tgtEl>
                                          <p:spTgt spid="2"/>
                                        </p:tgtEl>
                                        <p:attrNameLst>
                                          <p:attrName>ppt_h</p:attrName>
                                        </p:attrNameLst>
                                      </p:cBhvr>
                                      <p:tavLst>
                                        <p:tav tm="0">
                                          <p:val>
                                            <p:strVal val="#ppt_h"/>
                                          </p:val>
                                        </p:tav>
                                        <p:tav tm="100000">
                                          <p:val>
                                            <p:strVal val="#ppt_h"/>
                                          </p:val>
                                        </p:tav>
                                      </p:tavLst>
                                    </p:anim>
                                    <p:animEffect transition="in" filter="fade">
                                      <p:cBhvr>
                                        <p:cTn id="13" dur="10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55" presetClass="entr" presetSubtype="0"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9"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20" dur="10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5" presetClass="entr" presetSubtype="0" fill="hold" grpId="0" nodeType="clickEffect" nodePh="1">
                                  <p:stCondLst>
                                    <p:cond delay="0"/>
                                  </p:stCondLst>
                                  <p:endCondLst>
                                    <p:cond evt="begin" delay="0">
                                      <p:tn val="23"/>
                                    </p:cond>
                                  </p:end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strVal val="#ppt_w*0.70"/>
                                          </p:val>
                                        </p:tav>
                                        <p:tav tm="100000">
                                          <p:val>
                                            <p:strVal val="#ppt_w"/>
                                          </p:val>
                                        </p:tav>
                                      </p:tavLst>
                                    </p:anim>
                                    <p:anim calcmode="lin" valueType="num">
                                      <p:cBhvr>
                                        <p:cTn id="26" dur="1000" fill="hold"/>
                                        <p:tgtEl>
                                          <p:spTgt spid="4"/>
                                        </p:tgtEl>
                                        <p:attrNameLst>
                                          <p:attrName>ppt_h</p:attrName>
                                        </p:attrNameLst>
                                      </p:cBhvr>
                                      <p:tavLst>
                                        <p:tav tm="0">
                                          <p:val>
                                            <p:strVal val="#ppt_h"/>
                                          </p:val>
                                        </p:tav>
                                        <p:tav tm="100000">
                                          <p:val>
                                            <p:strVal val="#ppt_h"/>
                                          </p:val>
                                        </p:tav>
                                      </p:tavLst>
                                    </p:anim>
                                    <p:animEffect transition="in" filter="fade">
                                      <p:cBhvr>
                                        <p:cTn id="2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259632" y="512064"/>
            <a:ext cx="7344816" cy="914400"/>
          </a:xfrm>
        </p:spPr>
        <p:txBody>
          <a:bodyPr/>
          <a:lstStyle/>
          <a:p>
            <a:pPr algn="ctr"/>
            <a:r>
              <a:rPr lang="cs-CZ" dirty="0" smtClean="0"/>
              <a:t>Nyní kontroluj své odpovědi: </a:t>
            </a:r>
            <a:endParaRPr lang="cs-CZ" dirty="0"/>
          </a:p>
        </p:txBody>
      </p:sp>
      <p:sp>
        <p:nvSpPr>
          <p:cNvPr id="4" name="Podnadpis 2"/>
          <p:cNvSpPr txBox="1">
            <a:spLocks/>
          </p:cNvSpPr>
          <p:nvPr/>
        </p:nvSpPr>
        <p:spPr>
          <a:xfrm>
            <a:off x="179512" y="5229200"/>
            <a:ext cx="2592288" cy="648072"/>
          </a:xfrm>
          <a:prstGeom prst="rect">
            <a:avLst/>
          </a:prstGeom>
        </p:spPr>
        <p:txBody>
          <a:bodyPr vert="horz">
            <a:noAutofit/>
          </a:bodyPr>
          <a:lstStyle/>
          <a:p>
            <a:pPr marL="411480" marR="0" lvl="0" indent="-342900" algn="l" defTabSz="914400" rtl="0" eaLnBrk="1" fontAlgn="auto" latinLnBrk="0" hangingPunct="1">
              <a:lnSpc>
                <a:spcPct val="100000"/>
              </a:lnSpc>
              <a:spcBef>
                <a:spcPts val="700"/>
              </a:spcBef>
              <a:spcAft>
                <a:spcPts val="0"/>
              </a:spcAft>
              <a:buClr>
                <a:schemeClr val="tx2"/>
              </a:buClr>
              <a:buSzPct val="95000"/>
              <a:tabLst/>
              <a:defRPr/>
            </a:pPr>
            <a:r>
              <a:rPr lang="cs-CZ" sz="2400" b="1" dirty="0" smtClean="0">
                <a:solidFill>
                  <a:schemeClr val="tx1">
                    <a:lumMod val="95000"/>
                    <a:lumOff val="5000"/>
                  </a:schemeClr>
                </a:solidFill>
              </a:rPr>
              <a:t>Břetislav a Jitka</a:t>
            </a:r>
          </a:p>
          <a:p>
            <a:pPr marL="411480" marR="0" lvl="0" indent="-342900" algn="l" defTabSz="914400" rtl="0" eaLnBrk="1" fontAlgn="auto" latinLnBrk="0" hangingPunct="1">
              <a:lnSpc>
                <a:spcPct val="100000"/>
              </a:lnSpc>
              <a:spcBef>
                <a:spcPts val="700"/>
              </a:spcBef>
              <a:spcAft>
                <a:spcPts val="0"/>
              </a:spcAft>
              <a:buClr>
                <a:schemeClr val="tx2"/>
              </a:buClr>
              <a:buSzPct val="95000"/>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TextovéPole 5"/>
          <p:cNvSpPr txBox="1"/>
          <p:nvPr/>
        </p:nvSpPr>
        <p:spPr>
          <a:xfrm>
            <a:off x="2555776" y="5229200"/>
            <a:ext cx="3600400" cy="461665"/>
          </a:xfrm>
          <a:prstGeom prst="rect">
            <a:avLst/>
          </a:prstGeom>
          <a:noFill/>
        </p:spPr>
        <p:txBody>
          <a:bodyPr wrap="square" rtlCol="0">
            <a:spAutoFit/>
          </a:bodyPr>
          <a:lstStyle/>
          <a:p>
            <a:r>
              <a:rPr lang="cs-CZ" sz="2400" b="1" dirty="0" smtClean="0">
                <a:solidFill>
                  <a:srgbClr val="260579"/>
                </a:solidFill>
              </a:rPr>
              <a:t>Svatopluk a jeho synové</a:t>
            </a:r>
            <a:endParaRPr lang="cs-CZ" sz="2400" b="1" dirty="0">
              <a:solidFill>
                <a:srgbClr val="260579"/>
              </a:solidFill>
            </a:endParaRPr>
          </a:p>
        </p:txBody>
      </p:sp>
      <p:sp>
        <p:nvSpPr>
          <p:cNvPr id="7" name="TextovéPole 6"/>
          <p:cNvSpPr txBox="1"/>
          <p:nvPr/>
        </p:nvSpPr>
        <p:spPr>
          <a:xfrm>
            <a:off x="6084168" y="5157192"/>
            <a:ext cx="2448272" cy="461665"/>
          </a:xfrm>
          <a:prstGeom prst="rect">
            <a:avLst/>
          </a:prstGeom>
          <a:noFill/>
        </p:spPr>
        <p:txBody>
          <a:bodyPr wrap="square" rtlCol="0">
            <a:spAutoFit/>
          </a:bodyPr>
          <a:lstStyle/>
          <a:p>
            <a:r>
              <a:rPr lang="cs-CZ" sz="2400" b="1" dirty="0" smtClean="0">
                <a:solidFill>
                  <a:srgbClr val="007600"/>
                </a:solidFill>
              </a:rPr>
              <a:t>O Bruncvíkovi</a:t>
            </a:r>
            <a:endParaRPr lang="cs-CZ" sz="2400" b="1" dirty="0">
              <a:solidFill>
                <a:srgbClr val="007600"/>
              </a:solidFill>
            </a:endParaRPr>
          </a:p>
        </p:txBody>
      </p:sp>
      <p:sp>
        <p:nvSpPr>
          <p:cNvPr id="9" name="TextovéPole 8"/>
          <p:cNvSpPr txBox="1"/>
          <p:nvPr/>
        </p:nvSpPr>
        <p:spPr>
          <a:xfrm>
            <a:off x="323528" y="5805264"/>
            <a:ext cx="2880320" cy="461665"/>
          </a:xfrm>
          <a:prstGeom prst="rect">
            <a:avLst/>
          </a:prstGeom>
          <a:noFill/>
        </p:spPr>
        <p:txBody>
          <a:bodyPr wrap="square" rtlCol="0">
            <a:spAutoFit/>
          </a:bodyPr>
          <a:lstStyle/>
          <a:p>
            <a:r>
              <a:rPr lang="cs-CZ" sz="2400" b="1" dirty="0" smtClean="0">
                <a:solidFill>
                  <a:srgbClr val="CC0066"/>
                </a:solidFill>
              </a:rPr>
              <a:t>O králi </a:t>
            </a:r>
            <a:r>
              <a:rPr lang="cs-CZ" sz="2400" b="1" dirty="0" err="1" smtClean="0">
                <a:solidFill>
                  <a:srgbClr val="CC0066"/>
                </a:solidFill>
              </a:rPr>
              <a:t>Ječmínkovi</a:t>
            </a:r>
            <a:endParaRPr lang="cs-CZ" sz="2400" b="1" dirty="0">
              <a:solidFill>
                <a:srgbClr val="CC0066"/>
              </a:solidFill>
            </a:endParaRPr>
          </a:p>
        </p:txBody>
      </p:sp>
      <p:sp>
        <p:nvSpPr>
          <p:cNvPr id="10" name="TextovéPole 9"/>
          <p:cNvSpPr txBox="1"/>
          <p:nvPr/>
        </p:nvSpPr>
        <p:spPr>
          <a:xfrm>
            <a:off x="2843808" y="5805264"/>
            <a:ext cx="3240360" cy="461665"/>
          </a:xfrm>
          <a:prstGeom prst="rect">
            <a:avLst/>
          </a:prstGeom>
          <a:noFill/>
        </p:spPr>
        <p:txBody>
          <a:bodyPr wrap="square" rtlCol="0">
            <a:spAutoFit/>
          </a:bodyPr>
          <a:lstStyle/>
          <a:p>
            <a:r>
              <a:rPr lang="cs-CZ" sz="2400" b="1" dirty="0" smtClean="0">
                <a:solidFill>
                  <a:srgbClr val="00B050"/>
                </a:solidFill>
              </a:rPr>
              <a:t>O Daliborovi z </a:t>
            </a:r>
            <a:r>
              <a:rPr lang="cs-CZ" sz="2400" b="1" dirty="0" err="1" smtClean="0">
                <a:solidFill>
                  <a:srgbClr val="00B050"/>
                </a:solidFill>
              </a:rPr>
              <a:t>Kozojed</a:t>
            </a:r>
            <a:endParaRPr lang="cs-CZ" sz="2400" b="1" dirty="0">
              <a:solidFill>
                <a:srgbClr val="00B050"/>
              </a:solidFill>
            </a:endParaRPr>
          </a:p>
        </p:txBody>
      </p:sp>
      <p:sp>
        <p:nvSpPr>
          <p:cNvPr id="11" name="TextovéPole 10"/>
          <p:cNvSpPr txBox="1"/>
          <p:nvPr/>
        </p:nvSpPr>
        <p:spPr>
          <a:xfrm>
            <a:off x="6012160" y="5805264"/>
            <a:ext cx="2016224" cy="461665"/>
          </a:xfrm>
          <a:prstGeom prst="rect">
            <a:avLst/>
          </a:prstGeom>
          <a:noFill/>
        </p:spPr>
        <p:txBody>
          <a:bodyPr wrap="square" rtlCol="0">
            <a:spAutoFit/>
          </a:bodyPr>
          <a:lstStyle/>
          <a:p>
            <a:r>
              <a:rPr lang="cs-CZ" sz="2400" b="1" dirty="0">
                <a:solidFill>
                  <a:srgbClr val="0070C0"/>
                </a:solidFill>
              </a:rPr>
              <a:t>O </a:t>
            </a:r>
            <a:r>
              <a:rPr lang="cs-CZ" sz="2400" b="1" dirty="0" smtClean="0">
                <a:solidFill>
                  <a:srgbClr val="0070C0"/>
                </a:solidFill>
              </a:rPr>
              <a:t>Karlu IV.</a:t>
            </a:r>
            <a:endParaRPr lang="cs-CZ" sz="2400" b="1" dirty="0">
              <a:solidFill>
                <a:srgbClr val="0070C0"/>
              </a:solidFill>
            </a:endParaRPr>
          </a:p>
        </p:txBody>
      </p:sp>
      <p:sp>
        <p:nvSpPr>
          <p:cNvPr id="12" name="TextovéPole 11"/>
          <p:cNvSpPr txBox="1"/>
          <p:nvPr/>
        </p:nvSpPr>
        <p:spPr>
          <a:xfrm>
            <a:off x="3347864" y="6396335"/>
            <a:ext cx="2376264" cy="461665"/>
          </a:xfrm>
          <a:prstGeom prst="rect">
            <a:avLst/>
          </a:prstGeom>
          <a:noFill/>
        </p:spPr>
        <p:txBody>
          <a:bodyPr wrap="square" rtlCol="0">
            <a:spAutoFit/>
          </a:bodyPr>
          <a:lstStyle/>
          <a:p>
            <a:r>
              <a:rPr lang="cs-CZ" sz="2400" b="1" dirty="0" smtClean="0">
                <a:solidFill>
                  <a:srgbClr val="C00000"/>
                </a:solidFill>
              </a:rPr>
              <a:t>Karlův most</a:t>
            </a:r>
            <a:endParaRPr lang="cs-CZ" sz="2400" b="1"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0" presetClass="path" presetSubtype="0" accel="50000" decel="50000" fill="hold" grpId="0" nodeType="clickEffect">
                                  <p:stCondLst>
                                    <p:cond delay="0"/>
                                  </p:stCondLst>
                                  <p:childTnLst>
                                    <p:animMotion origin="layout" path="M 5.55556E-7 8.67362E-19 L 0.02361 -0.75601 " pathEditMode="relative" ptsTypes="AA">
                                      <p:cBhvr>
                                        <p:cTn id="13" dur="2000" fill="hold"/>
                                        <p:tgtEl>
                                          <p:spTgt spid="12"/>
                                        </p:tgtEl>
                                        <p:attrNameLst>
                                          <p:attrName>ppt_x</p:attrName>
                                          <p:attrName>ppt_y</p:attrName>
                                        </p:attrNameLst>
                                      </p:cBhvr>
                                    </p:animMotion>
                                  </p:childTnLst>
                                </p:cTn>
                              </p:par>
                            </p:childTnLst>
                          </p:cTn>
                        </p:par>
                      </p:childTnLst>
                    </p:cTn>
                  </p:par>
                  <p:par>
                    <p:cTn id="14" fill="hold">
                      <p:stCondLst>
                        <p:cond delay="indefinite"/>
                      </p:stCondLst>
                      <p:childTnLst>
                        <p:par>
                          <p:cTn id="15" fill="hold">
                            <p:stCondLst>
                              <p:cond delay="0"/>
                            </p:stCondLst>
                            <p:childTnLst>
                              <p:par>
                                <p:cTn id="16" presetID="0" presetClass="path" presetSubtype="0" accel="50000" decel="50000" fill="hold" grpId="0" nodeType="clickEffect">
                                  <p:stCondLst>
                                    <p:cond delay="0"/>
                                  </p:stCondLst>
                                  <p:childTnLst>
                                    <p:animMotion origin="layout" path="M 2.5E-6 6.66667E-6 L 0.33073 -0.61944 " pathEditMode="relative" ptsTypes="AA">
                                      <p:cBhvr>
                                        <p:cTn id="17" dur="2000" fill="hold"/>
                                        <p:tgtEl>
                                          <p:spTgt spid="9"/>
                                        </p:tgtEl>
                                        <p:attrNameLst>
                                          <p:attrName>ppt_x</p:attrName>
                                          <p:attrName>ppt_y</p:attrName>
                                        </p:attrNameLst>
                                      </p:cBhvr>
                                    </p:animMotion>
                                  </p:childTnLst>
                                </p:cTn>
                              </p:par>
                            </p:childTnLst>
                          </p:cTn>
                        </p:par>
                      </p:childTnLst>
                    </p:cTn>
                  </p:par>
                  <p:par>
                    <p:cTn id="18" fill="hold">
                      <p:stCondLst>
                        <p:cond delay="indefinite"/>
                      </p:stCondLst>
                      <p:childTnLst>
                        <p:par>
                          <p:cTn id="19" fill="hold">
                            <p:stCondLst>
                              <p:cond delay="0"/>
                            </p:stCondLst>
                            <p:childTnLst>
                              <p:par>
                                <p:cTn id="20" presetID="0" presetClass="path" presetSubtype="0" accel="50000" decel="50000" fill="hold" grpId="0" nodeType="clickEffect">
                                  <p:stCondLst>
                                    <p:cond delay="0"/>
                                  </p:stCondLst>
                                  <p:childTnLst>
                                    <p:animMotion origin="layout" path="M 3.05556E-6 6.66667E-6 L 0.0316 -0.55648 " pathEditMode="relative" ptsTypes="AA">
                                      <p:cBhvr>
                                        <p:cTn id="21" dur="2000" fill="hold"/>
                                        <p:tgtEl>
                                          <p:spTgt spid="10"/>
                                        </p:tgtEl>
                                        <p:attrNameLst>
                                          <p:attrName>ppt_x</p:attrName>
                                          <p:attrName>ppt_y</p:attrName>
                                        </p:attrNameLst>
                                      </p:cBhvr>
                                    </p:animMotion>
                                  </p:childTnLst>
                                </p:cTn>
                              </p:par>
                            </p:childTnLst>
                          </p:cTn>
                        </p:par>
                      </p:childTnLst>
                    </p:cTn>
                  </p:par>
                  <p:par>
                    <p:cTn id="22" fill="hold">
                      <p:stCondLst>
                        <p:cond delay="indefinite"/>
                      </p:stCondLst>
                      <p:childTnLst>
                        <p:par>
                          <p:cTn id="23" fill="hold">
                            <p:stCondLst>
                              <p:cond delay="0"/>
                            </p:stCondLst>
                            <p:childTnLst>
                              <p:par>
                                <p:cTn id="24" presetID="0" presetClass="path" presetSubtype="0" accel="50000" decel="50000" fill="hold" grpId="0" nodeType="clickEffect">
                                  <p:stCondLst>
                                    <p:cond delay="0"/>
                                  </p:stCondLst>
                                  <p:childTnLst>
                                    <p:animMotion origin="layout" path="M 1.11111E-6 3.33333E-6 L 0.03941 -0.41991 " pathEditMode="relative" ptsTypes="AA">
                                      <p:cBhvr>
                                        <p:cTn id="25" dur="2000" fill="hold"/>
                                        <p:tgtEl>
                                          <p:spTgt spid="6"/>
                                        </p:tgtEl>
                                        <p:attrNameLst>
                                          <p:attrName>ppt_x</p:attrName>
                                          <p:attrName>ppt_y</p:attrName>
                                        </p:attrNameLst>
                                      </p:cBhvr>
                                    </p:animMotion>
                                  </p:childTnLst>
                                </p:cTn>
                              </p:par>
                            </p:childTnLst>
                          </p:cTn>
                        </p:par>
                      </p:childTnLst>
                    </p:cTn>
                  </p:par>
                  <p:par>
                    <p:cTn id="26" fill="hold">
                      <p:stCondLst>
                        <p:cond delay="indefinite"/>
                      </p:stCondLst>
                      <p:childTnLst>
                        <p:par>
                          <p:cTn id="27" fill="hold">
                            <p:stCondLst>
                              <p:cond delay="0"/>
                            </p:stCondLst>
                            <p:childTnLst>
                              <p:par>
                                <p:cTn id="28" presetID="0" presetClass="path" presetSubtype="0" accel="50000" decel="50000" fill="hold" grpId="0" nodeType="clickEffect">
                                  <p:stCondLst>
                                    <p:cond delay="0"/>
                                  </p:stCondLst>
                                  <p:childTnLst>
                                    <p:animMotion origin="layout" path="M 0 0 L 0.37813 -0.36736 " pathEditMode="relative" ptsTypes="AA">
                                      <p:cBhvr>
                                        <p:cTn id="29" dur="2000" fill="hold"/>
                                        <p:tgtEl>
                                          <p:spTgt spid="4"/>
                                        </p:tgtEl>
                                        <p:attrNameLst>
                                          <p:attrName>ppt_x</p:attrName>
                                          <p:attrName>ppt_y</p:attrName>
                                        </p:attrNameLst>
                                      </p:cBhvr>
                                    </p:animMotion>
                                  </p:childTnLst>
                                </p:cTn>
                              </p:par>
                            </p:childTnLst>
                          </p:cTn>
                        </p:par>
                      </p:childTnLst>
                    </p:cTn>
                  </p:par>
                  <p:par>
                    <p:cTn id="30" fill="hold">
                      <p:stCondLst>
                        <p:cond delay="indefinite"/>
                      </p:stCondLst>
                      <p:childTnLst>
                        <p:par>
                          <p:cTn id="31" fill="hold">
                            <p:stCondLst>
                              <p:cond delay="0"/>
                            </p:stCondLst>
                            <p:childTnLst>
                              <p:par>
                                <p:cTn id="32" presetID="0" presetClass="path" presetSubtype="0" accel="50000" decel="50000" fill="hold" grpId="0" nodeType="clickEffect">
                                  <p:stCondLst>
                                    <p:cond delay="0"/>
                                  </p:stCondLst>
                                  <p:childTnLst>
                                    <p:animMotion origin="layout" path="M -2.5E-6 -6.66667E-6 L -0.29132 -0.28357 " pathEditMode="relative" ptsTypes="AA">
                                      <p:cBhvr>
                                        <p:cTn id="33" dur="2000" fill="hold"/>
                                        <p:tgtEl>
                                          <p:spTgt spid="7"/>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P spid="9" grpId="0"/>
      <p:bldP spid="10"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64904"/>
            <a:ext cx="8686800" cy="2035696"/>
          </a:xfrm>
        </p:spPr>
        <p:txBody>
          <a:bodyPr>
            <a:normAutofit/>
          </a:bodyPr>
          <a:lstStyle/>
          <a:p>
            <a:pPr algn="ctr"/>
            <a:r>
              <a:rPr lang="cs-CZ" dirty="0" smtClean="0"/>
              <a:t>Jedna pověst v nabídce zbyla, zkus ji převyprávět.</a:t>
            </a:r>
            <a:endParaRPr lang="cs-CZ" dirty="0"/>
          </a:p>
        </p:txBody>
      </p:sp>
      <p:sp>
        <p:nvSpPr>
          <p:cNvPr id="3" name="Zástupný symbol pro zápatí 4"/>
          <p:cNvSpPr txBox="1">
            <a:spLocks/>
          </p:cNvSpPr>
          <p:nvPr/>
        </p:nvSpPr>
        <p:spPr>
          <a:xfrm>
            <a:off x="1259632" y="6489340"/>
            <a:ext cx="6516724" cy="368660"/>
          </a:xfrm>
          <a:prstGeom prst="rect">
            <a:avLst/>
          </a:prstGeom>
        </p:spPr>
        <p:txBody>
          <a:bodyPr vert="horz"/>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rPr>
              <a:t>Autorem materiálu a všech jeho částí, není-li uvedeno jinak, je Mgr. Ivana </a:t>
            </a:r>
            <a:r>
              <a:rPr kumimoji="0" lang="cs-CZ" sz="1100" b="0" i="0" u="none" strike="noStrike" kern="1200" cap="none" spc="0" normalizeH="0" baseline="0" noProof="0" dirty="0" err="1" smtClean="0">
                <a:ln>
                  <a:noFill/>
                </a:ln>
                <a:solidFill>
                  <a:srgbClr val="FFFFFF"/>
                </a:solidFill>
                <a:effectLst/>
                <a:uLnTx/>
                <a:uFillTx/>
                <a:latin typeface="Arial" pitchFamily="34" charset="0"/>
                <a:ea typeface="+mn-ea"/>
                <a:cs typeface="Arial" pitchFamily="34" charset="0"/>
              </a:rPr>
              <a:t>Makovičková</a:t>
            </a: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cs-CZ" sz="1100" b="0" i="0" u="none" strike="noStrike" kern="1200" cap="none" spc="0" normalizeH="0" baseline="0" noProof="0" dirty="0" smtClean="0">
              <a:ln>
                <a:noFill/>
              </a:ln>
              <a:solidFill>
                <a:srgbClr val="FFFFFF"/>
              </a:solidFill>
              <a:effectLst/>
              <a:uLnTx/>
              <a:uFillTx/>
              <a:latin typeface="Arial" pitchFamily="34" charset="0"/>
              <a:ea typeface="+mn-ea"/>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xit"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ovéPole 1"/>
          <p:cNvSpPr txBox="1"/>
          <p:nvPr/>
        </p:nvSpPr>
        <p:spPr>
          <a:xfrm>
            <a:off x="395536" y="620688"/>
            <a:ext cx="3888432" cy="523220"/>
          </a:xfrm>
          <a:prstGeom prst="rect">
            <a:avLst/>
          </a:prstGeom>
          <a:noFill/>
        </p:spPr>
        <p:txBody>
          <a:bodyPr wrap="square" rtlCol="0">
            <a:spAutoFit/>
          </a:bodyPr>
          <a:lstStyle/>
          <a:p>
            <a:r>
              <a:rPr lang="cs-CZ" sz="2800" dirty="0" smtClean="0">
                <a:latin typeface="Arial" pitchFamily="34" charset="0"/>
                <a:cs typeface="Arial" pitchFamily="34" charset="0"/>
              </a:rPr>
              <a:t>ZDROJE:</a:t>
            </a:r>
            <a:endParaRPr lang="cs-CZ" sz="2800" dirty="0">
              <a:latin typeface="Arial" pitchFamily="34" charset="0"/>
              <a:cs typeface="Arial" pitchFamily="34" charset="0"/>
            </a:endParaRPr>
          </a:p>
        </p:txBody>
      </p:sp>
      <p:sp>
        <p:nvSpPr>
          <p:cNvPr id="3" name="TextovéPole 2"/>
          <p:cNvSpPr txBox="1"/>
          <p:nvPr/>
        </p:nvSpPr>
        <p:spPr>
          <a:xfrm>
            <a:off x="395536" y="1102578"/>
            <a:ext cx="8496944" cy="1815882"/>
          </a:xfrm>
          <a:prstGeom prst="rect">
            <a:avLst/>
          </a:prstGeom>
          <a:noFill/>
        </p:spPr>
        <p:txBody>
          <a:bodyPr wrap="square" rtlCol="0">
            <a:spAutoFit/>
          </a:bodyPr>
          <a:lstStyle/>
          <a:p>
            <a:pPr>
              <a:buFont typeface="Arial" pitchFamily="34" charset="0"/>
              <a:buChar char="•"/>
            </a:pPr>
            <a:r>
              <a:rPr lang="cs-CZ" sz="1600" dirty="0" smtClean="0"/>
              <a:t> EISLEROVÁ, Jana. </a:t>
            </a:r>
            <a:r>
              <a:rPr lang="cs-CZ" sz="1600" i="1" dirty="0" smtClean="0"/>
              <a:t>Staré pověsti české </a:t>
            </a:r>
            <a:r>
              <a:rPr lang="cs-CZ" sz="1600" dirty="0" smtClean="0"/>
              <a:t>. 1. </a:t>
            </a:r>
            <a:r>
              <a:rPr lang="cs-CZ" sz="1600" dirty="0" err="1" smtClean="0"/>
              <a:t>vyd</a:t>
            </a:r>
            <a:r>
              <a:rPr lang="cs-CZ" sz="1600" dirty="0" smtClean="0"/>
              <a:t>. Praha : Fragment, 2009. </a:t>
            </a:r>
          </a:p>
          <a:p>
            <a:r>
              <a:rPr lang="cs-CZ" sz="1600" dirty="0" smtClean="0"/>
              <a:t>45 s. ISBN 978-80-253-0861-5.</a:t>
            </a:r>
          </a:p>
          <a:p>
            <a:pPr>
              <a:buFont typeface="Arial" pitchFamily="34" charset="0"/>
              <a:buChar char="•"/>
            </a:pPr>
            <a:endParaRPr lang="cs-CZ" sz="1600" dirty="0" smtClean="0"/>
          </a:p>
          <a:p>
            <a:pPr>
              <a:buFont typeface="Arial" pitchFamily="34" charset="0"/>
              <a:buChar char="•"/>
            </a:pPr>
            <a:r>
              <a:rPr lang="cs-CZ" sz="1600" dirty="0" smtClean="0"/>
              <a:t> </a:t>
            </a:r>
            <a:r>
              <a:rPr lang="cs-CZ" sz="1600" b="1" dirty="0" smtClean="0"/>
              <a:t>Obr.01: </a:t>
            </a:r>
            <a:r>
              <a:rPr lang="cs-CZ" sz="1600" dirty="0" smtClean="0"/>
              <a:t>Galerie Office [cit. </a:t>
            </a:r>
            <a:r>
              <a:rPr lang="cs-CZ" sz="1600" smtClean="0"/>
              <a:t>2012-03-21]</a:t>
            </a:r>
            <a:endParaRPr lang="cs-CZ" sz="1600" dirty="0" smtClean="0"/>
          </a:p>
          <a:p>
            <a:pPr>
              <a:buFont typeface="Arial" pitchFamily="34" charset="0"/>
              <a:buChar char="•"/>
            </a:pPr>
            <a:endParaRPr lang="cs-CZ" sz="1600" dirty="0" smtClean="0"/>
          </a:p>
          <a:p>
            <a:endParaRPr lang="cs-CZ" sz="1600" dirty="0" smtClean="0"/>
          </a:p>
          <a:p>
            <a:endParaRPr lang="cs-CZ" sz="1600" dirty="0"/>
          </a:p>
        </p:txBody>
      </p:sp>
      <p:sp>
        <p:nvSpPr>
          <p:cNvPr id="4" name="Zástupný symbol pro zápatí 4"/>
          <p:cNvSpPr>
            <a:spLocks noGrp="1"/>
          </p:cNvSpPr>
          <p:nvPr>
            <p:ph type="ftr" sz="quarter" idx="11"/>
          </p:nvPr>
        </p:nvSpPr>
        <p:spPr>
          <a:xfrm>
            <a:off x="1061610" y="6033595"/>
            <a:ext cx="6651739" cy="365125"/>
          </a:xfrm>
        </p:spPr>
        <p:txBody>
          <a:bodyPr/>
          <a:lstStyle/>
          <a:p>
            <a:pPr algn="ctr">
              <a:defRPr/>
            </a:pPr>
            <a:r>
              <a:rPr lang="cs-CZ" sz="1000" dirty="0"/>
              <a:t>Autorem materiálu a všech jeho částí, není-li uvedeno jinak, je Mgr. </a:t>
            </a:r>
            <a:r>
              <a:rPr lang="cs-CZ" sz="1000" dirty="0" smtClean="0"/>
              <a:t>Ivana </a:t>
            </a:r>
            <a:r>
              <a:rPr lang="cs-CZ" sz="1000" dirty="0" err="1" smtClean="0"/>
              <a:t>Makovičková</a:t>
            </a:r>
            <a:endParaRPr lang="cs-CZ" sz="1000" dirty="0"/>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122</TotalTime>
  <Words>863</Words>
  <Application>Microsoft Office PowerPoint</Application>
  <PresentationFormat>Předvádění na obrazovce (4:3)</PresentationFormat>
  <Paragraphs>78</Paragraphs>
  <Slides>12</Slides>
  <Notes>0</Notes>
  <HiddenSlides>3</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12</vt:i4>
      </vt:variant>
    </vt:vector>
  </HeadingPairs>
  <TitlesOfParts>
    <vt:vector size="14" baseType="lpstr">
      <vt:lpstr>Cesta</vt:lpstr>
      <vt:lpstr>Acrobat Document</vt:lpstr>
      <vt:lpstr>Snímek 1</vt:lpstr>
      <vt:lpstr>Snímek 2</vt:lpstr>
      <vt:lpstr>Opakování pověstí  (8. – 14.)</vt:lpstr>
      <vt:lpstr>1.</vt:lpstr>
      <vt:lpstr>2.</vt:lpstr>
      <vt:lpstr>3.</vt:lpstr>
      <vt:lpstr>4.</vt:lpstr>
      <vt:lpstr>5.</vt:lpstr>
      <vt:lpstr>6.</vt:lpstr>
      <vt:lpstr>Nyní kontroluj své odpovědi: </vt:lpstr>
      <vt:lpstr>Jedna pověst v nabídce zbyla, zkus ji převyprávět.</vt:lpstr>
      <vt:lpstr>Snímek 12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Opakování pověstí  (1. – 7.)</dc:title>
  <dc:creator>DELL</dc:creator>
  <cp:lastModifiedBy>Dum</cp:lastModifiedBy>
  <cp:revision>16</cp:revision>
  <dcterms:created xsi:type="dcterms:W3CDTF">2012-03-21T15:16:56Z</dcterms:created>
  <dcterms:modified xsi:type="dcterms:W3CDTF">2012-07-09T17:11:46Z</dcterms:modified>
</cp:coreProperties>
</file>