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56" r:id="rId4"/>
    <p:sldId id="257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00"/>
    <a:srgbClr val="FA4E3C"/>
    <a:srgbClr val="E309B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VY_12_INOVACE_26_ČTENÁŘSKÁ GRAMOTNOST_POVĚSTI II. – LOGICKÉ DVOJICE.</a:t>
            </a:r>
            <a:endParaRPr lang="cs-CZ" sz="2000" dirty="0" smtClean="0">
              <a:latin typeface="Arial" pitchFamily="34" charset="0"/>
              <a:ea typeface="+mj-ea"/>
              <a:cs typeface="Arial" pitchFamily="34" charset="0"/>
            </a:endParaRPr>
          </a:p>
          <a:p>
            <a:pPr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: 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POVĚSTI II. – LOGICKÉ DVOJICE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020" y="3717032"/>
            <a:ext cx="88209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POVĚSTI II. – LOGICKÉ DVOJICE</a:t>
            </a:r>
          </a:p>
          <a:p>
            <a:pPr algn="ctr"/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47664" y="4653136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3.třídy.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Práce s materiálem je závislá na předchozím čtení knihy Staré pověsti české Jany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Eislerové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si ověří znalosti o české historii, které získávají čtením publikace.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součástí úkolů pracovního listu – slouží jako kontrola. Děti hledají vhodné dvojice, které k sobě logicky patří. Správnými odpověďmi odkrývají obrázek.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598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44825"/>
            <a:ext cx="7772400" cy="1755626"/>
          </a:xfrm>
        </p:spPr>
        <p:txBody>
          <a:bodyPr>
            <a:normAutofit/>
          </a:bodyPr>
          <a:lstStyle/>
          <a:p>
            <a:r>
              <a:rPr lang="cs-CZ" sz="5300" dirty="0" smtClean="0"/>
              <a:t>Opakování II.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POVĚSTI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SPOJUJ SPRÁVNÉ DVOJICE</a:t>
            </a:r>
          </a:p>
          <a:p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Zástupný symbol pro obsah 23" descr="C:\Documents and Settings\Administrator\Local Settings\Temporary Internet Files\Content.IE5\8WSZ5CP9\MP900446599[1]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124744"/>
            <a:ext cx="5870212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19672" y="1124744"/>
          <a:ext cx="1967880" cy="1167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880"/>
              </a:tblGrid>
              <a:tr h="11679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UNIVERZITA</a:t>
                      </a:r>
                      <a:endParaRPr lang="cs-CZ" sz="2400" dirty="0"/>
                    </a:p>
                  </a:txBody>
                  <a:tcPr anchor="ctr">
                    <a:solidFill>
                      <a:srgbClr val="FA4E3C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563888" y="1124744"/>
          <a:ext cx="1967880" cy="1167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880"/>
              </a:tblGrid>
              <a:tr h="116790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DIVOTVORNÝ</a:t>
                      </a:r>
                      <a:r>
                        <a:rPr lang="cs-CZ" sz="2000" baseline="0" dirty="0" smtClean="0"/>
                        <a:t> MEČ</a:t>
                      </a:r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508104" y="1124744"/>
          <a:ext cx="1967880" cy="1167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880"/>
              </a:tblGrid>
              <a:tr h="11679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ORLOJ</a:t>
                      </a:r>
                      <a:endParaRPr lang="cs-CZ" sz="2400" dirty="0"/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619672" y="2276872"/>
          <a:ext cx="1967880" cy="1167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880"/>
              </a:tblGrid>
              <a:tr h="11679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ŠÉM</a:t>
                      </a:r>
                      <a:endParaRPr lang="cs-CZ" sz="2400" dirty="0"/>
                    </a:p>
                  </a:txBody>
                  <a:tcPr anchor="ctr">
                    <a:solidFill>
                      <a:srgbClr val="E309B9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563888" y="2276872"/>
          <a:ext cx="1967880" cy="1167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880"/>
              </a:tblGrid>
              <a:tr h="11679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KANEC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508104" y="2276872"/>
          <a:ext cx="1967880" cy="1167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880"/>
              </a:tblGrid>
              <a:tr h="11679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ŘÍP</a:t>
                      </a:r>
                      <a:endParaRPr lang="cs-CZ" sz="2400" dirty="0"/>
                    </a:p>
                  </a:txBody>
                  <a:tcPr anchor="ctr">
                    <a:solidFill>
                      <a:srgbClr val="CC99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619672" y="3429000"/>
          <a:ext cx="1967880" cy="1167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880"/>
              </a:tblGrid>
              <a:tr h="11679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HOUSLE</a:t>
                      </a:r>
                      <a:endParaRPr lang="cs-CZ" sz="2400" dirty="0"/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3563888" y="3429000"/>
          <a:ext cx="1967880" cy="1167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880"/>
              </a:tblGrid>
              <a:tr h="11679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ĎÁBEL</a:t>
                      </a:r>
                      <a:endParaRPr lang="cs-CZ" sz="24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5508104" y="3429000"/>
          <a:ext cx="1967880" cy="1167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880"/>
              </a:tblGrid>
              <a:tr h="11679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 DCERY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395536" y="4725144"/>
          <a:ext cx="1512168" cy="5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KROK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1691680" y="5517232"/>
          <a:ext cx="1512168" cy="5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ČECH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3707904" y="4869160"/>
          <a:ext cx="1512168" cy="5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MISTR HANUŠ</a:t>
                      </a:r>
                      <a:endParaRPr lang="cs-CZ" sz="16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2051720" y="4797152"/>
          <a:ext cx="1512168" cy="5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DALIBOR</a:t>
                      </a:r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3347864" y="5517232"/>
          <a:ext cx="1512168" cy="5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FAUST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7020272" y="4869160"/>
          <a:ext cx="1512168" cy="5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BRUNCVÍK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5004048" y="5589240"/>
          <a:ext cx="1512168" cy="5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BIVOJ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5364088" y="4869160"/>
          <a:ext cx="1512168" cy="5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GOLEM</a:t>
                      </a:r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6660232" y="5589240"/>
          <a:ext cx="1512168" cy="5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KAREL IV.</a:t>
                      </a:r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3" name="TextovéPole 22"/>
          <p:cNvSpPr txBox="1"/>
          <p:nvPr/>
        </p:nvSpPr>
        <p:spPr>
          <a:xfrm>
            <a:off x="7596336" y="42210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2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43808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5.92593E-6 L 0.59063 -0.13657 " pathEditMode="relative" ptsTypes="A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44444E-6 7.40741E-6 L -0.01579 -0.14699 " pathEditMode="relative" ptsTypes="AA">
                                      <p:cBhvr>
                                        <p:cTn id="3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4.07407E-6 L 0.21251 -0.50416 " pathEditMode="relative" ptsTypes="AA"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07407E-6 L -0.39375 -0.34652 " pathEditMode="relative" ptsTypes="AA">
                                      <p:cBhvr>
                                        <p:cTn id="6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07407E-6 L -0.34653 -0.49352 " pathEditMode="relative" ptsTypes="AA">
                                      <p:cBhvr>
                                        <p:cTn id="8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5.92593E-6 L 0.44097 -0.43055 " pathEditMode="relative" ptsTypes="AA">
                                      <p:cBhvr>
                                        <p:cTn id="9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5.92593E-6 L 0.05504 -0.25208 " pathEditMode="relative" ptsTypes="AA">
                                      <p:cBhvr>
                                        <p:cTn id="11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7.40741E-7 L -0.11823 -0.4412 " pathEditMode="relative" ptsTypes="AA">
                                      <p:cBhvr>
                                        <p:cTn id="12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59259E-6 L -0.51181 -0.60902 " pathEditMode="relative" ptsTypes="AA">
                                      <p:cBhvr>
                                        <p:cTn id="14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84969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EISLEROVÁ, Jana. </a:t>
            </a:r>
            <a:r>
              <a:rPr lang="cs-CZ" sz="1600" i="1" dirty="0" smtClean="0"/>
              <a:t>Staré pověsti české 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Fragment, 2009. </a:t>
            </a:r>
          </a:p>
          <a:p>
            <a:r>
              <a:rPr lang="cs-CZ" sz="1600" dirty="0" smtClean="0"/>
              <a:t>45 s. ISBN 978-80-253-0861-5.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Obr.01: </a:t>
            </a:r>
            <a:r>
              <a:rPr lang="cs-CZ" sz="1600" dirty="0" smtClean="0"/>
              <a:t>Galerie Office [cit. 2012-03-21]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165304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59</TotalTime>
  <Words>249</Words>
  <Application>Microsoft Office PowerPoint</Application>
  <PresentationFormat>Předvádění na obrazovce (4:3)</PresentationFormat>
  <Paragraphs>43</Paragraphs>
  <Slides>5</Slides>
  <Notes>0</Notes>
  <HiddenSlides>3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Shluk</vt:lpstr>
      <vt:lpstr>Acrobat Document</vt:lpstr>
      <vt:lpstr>Snímek 1</vt:lpstr>
      <vt:lpstr>Snímek 2</vt:lpstr>
      <vt:lpstr>Opakování II. POVĚSTI</vt:lpstr>
      <vt:lpstr>Snímek 4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I. POVĚSTI</dc:title>
  <dc:creator>DELL</dc:creator>
  <cp:lastModifiedBy>DELL</cp:lastModifiedBy>
  <cp:revision>10</cp:revision>
  <dcterms:created xsi:type="dcterms:W3CDTF">2012-03-21T14:02:46Z</dcterms:created>
  <dcterms:modified xsi:type="dcterms:W3CDTF">2012-06-14T08:38:14Z</dcterms:modified>
</cp:coreProperties>
</file>