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47C7D-C74E-4DB4-A934-A2D69FE2E91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47C7D-C74E-4DB4-A934-A2D69FE2E91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47C7D-C74E-4DB4-A934-A2D69FE2E91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3D547C7D-C74E-4DB4-A934-A2D69FE2E91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47C7D-C74E-4DB4-A934-A2D69FE2E91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47C7D-C74E-4DB4-A934-A2D69FE2E91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47C7D-C74E-4DB4-A934-A2D69FE2E91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47C7D-C74E-4DB4-A934-A2D69FE2E91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3D547C7D-C74E-4DB4-A934-A2D69FE2E91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47C7D-C74E-4DB4-A934-A2D69FE2E91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47C7D-C74E-4DB4-A934-A2D69FE2E91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D547C7D-C74E-4DB4-A934-A2D69FE2E91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C3E9966-AA98-4ED3-A6B4-6CA00FF95D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png"/><Relationship Id="rId4" Type="http://schemas.openxmlformats.org/officeDocument/2006/relationships/hyperlink" Target="http://dumy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3" y="773705"/>
            <a:ext cx="8064895" cy="2232248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Svobodná základní škola,o.p.s.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Ivana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Makovičková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materiálu: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VY_12_INOVACE_27_ČTENÁŘSKÁ GRAMOTNOST_JÁ BARYK A MÁ VLAŠTOVKA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Název: JÁ BARYK A MÁ VLAŠTOVKA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Číslo projektu: CZ.1.07/1.4.00/21.0929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547156" y="3645024"/>
            <a:ext cx="75968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JÁ BARYK A MÁ VLAŠTOVKA</a:t>
            </a:r>
          </a:p>
          <a:p>
            <a:pPr algn="ctr"/>
            <a:endParaRPr lang="cs-CZ" sz="16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6" name="Object 1"/>
          <p:cNvGraphicFramePr>
            <a:graphicFrameLocks noChangeAspect="1"/>
          </p:cNvGraphicFramePr>
          <p:nvPr/>
        </p:nvGraphicFramePr>
        <p:xfrm>
          <a:off x="7667971" y="548680"/>
          <a:ext cx="900473" cy="720080"/>
        </p:xfrm>
        <a:graphic>
          <a:graphicData uri="http://schemas.openxmlformats.org/presentationml/2006/ole">
            <p:oleObj spid="_x0000_s1026" name="Acrobat Document" r:id="rId3" imgW="9523810" imgH="7621064" progId="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4581128"/>
            <a:ext cx="6191250" cy="1352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1550" y="728700"/>
            <a:ext cx="783087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žáky 2.třídy. Propojuje znalosti z oblasti Člověk a jeho svět se čtenářskými dovednostmi.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Práce s materiálem je závislá na předchozím čtení příslušného článku z knihy Já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Baryk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Františka Nepila(vhodné zvolit jako společnou četbu).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Pomocí materiálu lze zmapovat míru porozumění čteného textu.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Publikace poskytuje znalosti ze světa zvířat a také informace o měnící se přírodě během jednoho roku.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Děti na papír zaznamenávají písmena u správných odpovědí. Při druhém spuštění prezentace probíhá kontrola. Přeskočení animace správných odpovědí je možné pomocí tlačítek akcí. Součástí kvízu je závěrečné hodnocení úspěšnosti práce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vlaštovky v teplých krajích) </a:t>
            </a:r>
          </a:p>
          <a:p>
            <a:pPr>
              <a:lnSpc>
                <a:spcPct val="150000"/>
              </a:lnSpc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Pomůcky: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Papír a tužka (zapisování odpovědí)</a:t>
            </a:r>
          </a:p>
          <a:p>
            <a:pPr>
              <a:lnSpc>
                <a:spcPct val="150000"/>
              </a:lnSpc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C:\Documents and Settings\Administrator\Local Settings\Temporary Internet Files\Content.IE5\0SJLFEDL\MC900440405[1]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140968"/>
            <a:ext cx="1872208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VLAŠTOVČÍ KVÍZ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Já </a:t>
            </a:r>
            <a:r>
              <a:rPr lang="cs-CZ" dirty="0" err="1" smtClean="0"/>
              <a:t>Baryk</a:t>
            </a:r>
            <a:r>
              <a:rPr lang="cs-CZ" dirty="0" smtClean="0"/>
              <a:t> a má vlaštovka</a:t>
            </a:r>
            <a:endParaRPr lang="cs-CZ" dirty="0"/>
          </a:p>
        </p:txBody>
      </p:sp>
      <p:pic>
        <p:nvPicPr>
          <p:cNvPr id="4" name="Obrázek 3" descr="C:\Documents and Settings\Administrator\Local Settings\Temporary Internet Files\Content.IE5\FGUK6WEQ\MC900109215[1].wm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7790544">
            <a:off x="1039856" y="4095261"/>
            <a:ext cx="1807702" cy="207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obrázek 1" descr="C:\Documents and Settings\Administrator\Local Settings\Temporary Internet Files\Content.IE5\FGUK6WEQ\MC90010921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282308" flipH="1">
            <a:off x="6217557" y="4274461"/>
            <a:ext cx="2104207" cy="1768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1835696" y="558924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Obr.01</a:t>
            </a:r>
            <a:endParaRPr lang="cs-CZ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11960" y="479715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Obr.02</a:t>
            </a:r>
            <a:endParaRPr lang="cs-CZ" i="1" dirty="0"/>
          </a:p>
        </p:txBody>
      </p: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23528" y="260648"/>
            <a:ext cx="8534400" cy="758825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1. Který měsíc nazývá </a:t>
            </a:r>
            <a:r>
              <a:rPr lang="cs-CZ" dirty="0" err="1" smtClean="0">
                <a:solidFill>
                  <a:srgbClr val="002060"/>
                </a:solidFill>
              </a:rPr>
              <a:t>Baryk</a:t>
            </a:r>
            <a:r>
              <a:rPr lang="cs-CZ" dirty="0" smtClean="0">
                <a:solidFill>
                  <a:srgbClr val="002060"/>
                </a:solidFill>
              </a:rPr>
              <a:t> měsícem chlupů?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700808"/>
            <a:ext cx="79208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Leden</a:t>
            </a:r>
          </a:p>
          <a:p>
            <a:pPr marL="514350" indent="-514350"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Září</a:t>
            </a:r>
          </a:p>
          <a:p>
            <a:pPr marL="514350" indent="-514350"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Listopad</a:t>
            </a:r>
          </a:p>
        </p:txBody>
      </p:sp>
      <p:pic>
        <p:nvPicPr>
          <p:cNvPr id="4" name="obrázek 1" descr="C:\Documents and Settings\Administrator\Local Settings\Temporary Internet Files\Content.IE5\FGUK6WEQ\MC9001092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282308" flipH="1">
            <a:off x="2915577" y="2600471"/>
            <a:ext cx="1090600" cy="916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884368" y="6237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Obr.01</a:t>
            </a:r>
            <a:endParaRPr lang="cs-CZ" i="1" dirty="0"/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8460432" y="5733256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23528" y="260648"/>
            <a:ext cx="8534400" cy="7588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2.Proč nazývá </a:t>
            </a:r>
            <a:r>
              <a:rPr lang="cs-CZ" dirty="0" err="1" smtClean="0">
                <a:solidFill>
                  <a:srgbClr val="002060"/>
                </a:solidFill>
              </a:rPr>
              <a:t>Baryk</a:t>
            </a:r>
            <a:r>
              <a:rPr lang="cs-CZ" dirty="0" smtClean="0">
                <a:solidFill>
                  <a:srgbClr val="002060"/>
                </a:solidFill>
              </a:rPr>
              <a:t> září měsícem chlupů?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700808"/>
            <a:ext cx="727280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 Protože si mnohá zvířátka navlékají teplý kožich.</a:t>
            </a:r>
          </a:p>
          <a:p>
            <a:pPr marL="514350" indent="-514350"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cs-CZ" sz="3200" dirty="0">
                <a:solidFill>
                  <a:schemeClr val="accent1"/>
                </a:solidFill>
              </a:rPr>
              <a:t> </a:t>
            </a:r>
            <a:r>
              <a:rPr lang="cs-CZ" sz="3200" dirty="0" smtClean="0">
                <a:solidFill>
                  <a:schemeClr val="accent1"/>
                </a:solidFill>
              </a:rPr>
              <a:t>Jelikož všechna domácí zvířátka se musí nechat ostříhat.</a:t>
            </a:r>
          </a:p>
          <a:p>
            <a:pPr marL="514350" indent="-514350"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cs-CZ" sz="3200" dirty="0">
                <a:solidFill>
                  <a:schemeClr val="accent1"/>
                </a:solidFill>
              </a:rPr>
              <a:t> </a:t>
            </a:r>
            <a:r>
              <a:rPr lang="cs-CZ" sz="3200" dirty="0" smtClean="0">
                <a:solidFill>
                  <a:schemeClr val="accent1"/>
                </a:solidFill>
              </a:rPr>
              <a:t>Protože všem zvířátkům se chlupy barví jinými barvami.</a:t>
            </a:r>
          </a:p>
        </p:txBody>
      </p:sp>
      <p:pic>
        <p:nvPicPr>
          <p:cNvPr id="4" name="obrázek 1" descr="C:\Documents and Settings\Administrator\Local Settings\Temporary Internet Files\Content.IE5\FGUK6WEQ\MC9001092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282308" flipH="1">
            <a:off x="7668106" y="1808383"/>
            <a:ext cx="1090600" cy="916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884368" y="6237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Obr.01</a:t>
            </a:r>
            <a:endParaRPr lang="cs-CZ" i="1" dirty="0"/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8460432" y="5733256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09600" y="188913"/>
            <a:ext cx="8534400" cy="111125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3.Některá zvířátka ale chlupy nemají.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Co takové zvířátka musí v září udělat?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700808"/>
            <a:ext cx="72728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 Koupit si teplý kabát.</a:t>
            </a:r>
          </a:p>
          <a:p>
            <a:pPr marL="514350" indent="-514350"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cs-CZ" sz="3200" dirty="0">
                <a:solidFill>
                  <a:schemeClr val="accent1"/>
                </a:solidFill>
              </a:rPr>
              <a:t> </a:t>
            </a:r>
            <a:r>
              <a:rPr lang="cs-CZ" sz="3200" dirty="0" smtClean="0">
                <a:solidFill>
                  <a:schemeClr val="accent1"/>
                </a:solidFill>
              </a:rPr>
              <a:t>Schovat se v domovech lidí.</a:t>
            </a:r>
          </a:p>
          <a:p>
            <a:pPr marL="514350" indent="-514350"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cs-CZ" sz="3200" dirty="0">
                <a:solidFill>
                  <a:schemeClr val="accent1"/>
                </a:solidFill>
              </a:rPr>
              <a:t> </a:t>
            </a:r>
            <a:r>
              <a:rPr lang="cs-CZ" sz="3200" dirty="0" smtClean="0">
                <a:solidFill>
                  <a:schemeClr val="accent1"/>
                </a:solidFill>
              </a:rPr>
              <a:t>Odletět do teplých krajin.</a:t>
            </a:r>
          </a:p>
        </p:txBody>
      </p:sp>
      <p:pic>
        <p:nvPicPr>
          <p:cNvPr id="4" name="obrázek 1" descr="C:\Documents and Settings\Administrator\Local Settings\Temporary Internet Files\Content.IE5\FGUK6WEQ\MC9001092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282308" flipH="1">
            <a:off x="5939913" y="3536575"/>
            <a:ext cx="1090600" cy="916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884368" y="6237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Obr.01</a:t>
            </a:r>
            <a:endParaRPr lang="cs-CZ" i="1" dirty="0"/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8460432" y="5733256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09600" y="188913"/>
            <a:ext cx="8534400" cy="111125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4. Kolikrát do roka vlaštovky obvykle vysedí vejce, ze kterých se vylíhnou mláďata ?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700808"/>
            <a:ext cx="72728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 Třikrát.</a:t>
            </a:r>
          </a:p>
          <a:p>
            <a:pPr marL="514350" indent="-514350"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cs-CZ" sz="3200" dirty="0">
                <a:solidFill>
                  <a:schemeClr val="accent1"/>
                </a:solidFill>
              </a:rPr>
              <a:t> </a:t>
            </a:r>
            <a:r>
              <a:rPr lang="cs-CZ" sz="3200" dirty="0" smtClean="0">
                <a:solidFill>
                  <a:schemeClr val="accent1"/>
                </a:solidFill>
              </a:rPr>
              <a:t>Jednou.</a:t>
            </a:r>
          </a:p>
          <a:p>
            <a:pPr marL="514350" indent="-514350"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cs-CZ" sz="3200" dirty="0">
                <a:solidFill>
                  <a:schemeClr val="accent1"/>
                </a:solidFill>
              </a:rPr>
              <a:t> </a:t>
            </a:r>
            <a:r>
              <a:rPr lang="cs-CZ" sz="3200" dirty="0" smtClean="0">
                <a:solidFill>
                  <a:schemeClr val="accent1"/>
                </a:solidFill>
              </a:rPr>
              <a:t>Dvakrát.</a:t>
            </a:r>
          </a:p>
        </p:txBody>
      </p:sp>
      <p:pic>
        <p:nvPicPr>
          <p:cNvPr id="4" name="obrázek 1" descr="C:\Documents and Settings\Administrator\Local Settings\Temporary Internet Files\Content.IE5\FGUK6WEQ\MC9001092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282308" flipH="1">
            <a:off x="3203609" y="3536575"/>
            <a:ext cx="1090600" cy="916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884368" y="6237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Obr.01</a:t>
            </a:r>
            <a:endParaRPr lang="cs-CZ" i="1" dirty="0"/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8460432" y="5733256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332656"/>
            <a:ext cx="9253736" cy="1367433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5. Co se snažil </a:t>
            </a:r>
            <a:r>
              <a:rPr lang="cs-CZ" dirty="0" err="1" smtClean="0">
                <a:solidFill>
                  <a:srgbClr val="002060"/>
                </a:solidFill>
              </a:rPr>
              <a:t>Baryk</a:t>
            </a:r>
            <a:r>
              <a:rPr lang="cs-CZ" dirty="0" smtClean="0">
                <a:solidFill>
                  <a:srgbClr val="002060"/>
                </a:solidFill>
              </a:rPr>
              <a:t> udělat pro vlaštovku, která byla příliš slabá na to, aby mohla odletět do teplých krajin?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844824"/>
            <a:ext cx="727280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 Snažil se s ní trénovat létání, aby mohla přeci jen odletět.</a:t>
            </a:r>
          </a:p>
          <a:p>
            <a:pPr marL="514350" indent="-514350"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cs-CZ" sz="3200" dirty="0">
                <a:solidFill>
                  <a:schemeClr val="accent1"/>
                </a:solidFill>
              </a:rPr>
              <a:t> </a:t>
            </a:r>
            <a:r>
              <a:rPr lang="cs-CZ" sz="3200" dirty="0" smtClean="0">
                <a:solidFill>
                  <a:schemeClr val="accent1"/>
                </a:solidFill>
              </a:rPr>
              <a:t>Snažil se najít místo, kde by mohla bezpečně přežít zimu.</a:t>
            </a:r>
          </a:p>
          <a:p>
            <a:pPr marL="514350" indent="-514350"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cs-CZ" sz="3200" dirty="0">
                <a:solidFill>
                  <a:schemeClr val="accent1"/>
                </a:solidFill>
              </a:rPr>
              <a:t> </a:t>
            </a:r>
            <a:r>
              <a:rPr lang="cs-CZ" sz="3200" dirty="0" smtClean="0">
                <a:solidFill>
                  <a:schemeClr val="accent1"/>
                </a:solidFill>
              </a:rPr>
              <a:t>Nic.</a:t>
            </a:r>
          </a:p>
        </p:txBody>
      </p:sp>
      <p:pic>
        <p:nvPicPr>
          <p:cNvPr id="4" name="obrázek 1" descr="C:\Documents and Settings\Administrator\Local Settings\Temporary Internet Files\Content.IE5\FGUK6WEQ\MC9001092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282308" flipH="1">
            <a:off x="7596097" y="3464568"/>
            <a:ext cx="1090600" cy="916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884368" y="6237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Obr.01</a:t>
            </a:r>
            <a:endParaRPr lang="cs-CZ" i="1" dirty="0"/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8460432" y="5733256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zápatí 4"/>
          <p:cNvSpPr txBox="1">
            <a:spLocks/>
          </p:cNvSpPr>
          <p:nvPr/>
        </p:nvSpPr>
        <p:spPr>
          <a:xfrm>
            <a:off x="1484040" y="6641740"/>
            <a:ext cx="6516724" cy="3686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1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Autorem materiálu a všech jeho částí, není-li uvedeno jinak, je Mgr. Ivana Makovičková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1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332656"/>
            <a:ext cx="9253736" cy="1367433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6. Co potřebovala vlaštovka k tomu, aby úspěšně přečkala zimu?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844824"/>
            <a:ext cx="72728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 Pravidelný přísun much.</a:t>
            </a:r>
          </a:p>
          <a:p>
            <a:pPr marL="514350" indent="-514350"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cs-CZ" sz="3200" dirty="0">
                <a:solidFill>
                  <a:schemeClr val="accent1"/>
                </a:solidFill>
              </a:rPr>
              <a:t> </a:t>
            </a:r>
            <a:r>
              <a:rPr lang="cs-CZ" sz="3200" dirty="0" smtClean="0">
                <a:solidFill>
                  <a:schemeClr val="accent1"/>
                </a:solidFill>
              </a:rPr>
              <a:t>Dostatek místa na pravidelné létání.</a:t>
            </a:r>
          </a:p>
          <a:p>
            <a:pPr marL="514350" indent="-514350"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cs-CZ" sz="3200" dirty="0">
                <a:solidFill>
                  <a:schemeClr val="accent1"/>
                </a:solidFill>
              </a:rPr>
              <a:t> </a:t>
            </a:r>
            <a:r>
              <a:rPr lang="cs-CZ" sz="3200" dirty="0" smtClean="0">
                <a:solidFill>
                  <a:schemeClr val="accent1"/>
                </a:solidFill>
              </a:rPr>
              <a:t>Hodně zrní.</a:t>
            </a:r>
          </a:p>
        </p:txBody>
      </p:sp>
      <p:pic>
        <p:nvPicPr>
          <p:cNvPr id="4" name="obrázek 1" descr="C:\Documents and Settings\Administrator\Local Settings\Temporary Internet Files\Content.IE5\FGUK6WEQ\MC9001092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282308" flipH="1">
            <a:off x="6299954" y="1736375"/>
            <a:ext cx="1090600" cy="916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884368" y="6237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Obr.01</a:t>
            </a:r>
            <a:endParaRPr lang="cs-CZ" i="1" dirty="0"/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8460432" y="5733256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332656"/>
            <a:ext cx="9253736" cy="1367433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7. Kde přečkala vlaštovka zimu a kdo jí pomáhal hledat mouchy?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844824"/>
            <a:ext cx="73448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UcPeriod"/>
            </a:pPr>
            <a:r>
              <a:rPr lang="cs-CZ" sz="3200" dirty="0" smtClean="0">
                <a:solidFill>
                  <a:schemeClr val="accent1"/>
                </a:solidFill>
              </a:rPr>
              <a:t> Vlaštovka byla v lidském obydlí a mouchy pro ni hledaly děti.</a:t>
            </a:r>
          </a:p>
          <a:p>
            <a:pPr marL="514350" indent="-514350"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cs-CZ" sz="3200" dirty="0">
                <a:solidFill>
                  <a:schemeClr val="accent1"/>
                </a:solidFill>
              </a:rPr>
              <a:t> </a:t>
            </a:r>
            <a:r>
              <a:rPr lang="cs-CZ" sz="3200" dirty="0" smtClean="0">
                <a:solidFill>
                  <a:schemeClr val="accent1"/>
                </a:solidFill>
              </a:rPr>
              <a:t>Přečkala zimu u </a:t>
            </a:r>
            <a:r>
              <a:rPr lang="cs-CZ" sz="3200" dirty="0" err="1" smtClean="0">
                <a:solidFill>
                  <a:schemeClr val="accent1"/>
                </a:solidFill>
              </a:rPr>
              <a:t>Baryka</a:t>
            </a:r>
            <a:r>
              <a:rPr lang="cs-CZ" sz="3200" dirty="0" smtClean="0">
                <a:solidFill>
                  <a:schemeClr val="accent1"/>
                </a:solidFill>
              </a:rPr>
              <a:t> v boudě, kam jí on sám mouchy nosil.</a:t>
            </a:r>
          </a:p>
          <a:p>
            <a:pPr marL="514350" indent="-514350">
              <a:buFont typeface="+mj-lt"/>
              <a:buAutoNum type="alphaUcPeriod"/>
            </a:pPr>
            <a:endParaRPr lang="cs-CZ" sz="3200" dirty="0">
              <a:solidFill>
                <a:schemeClr val="accent1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cs-CZ" sz="3200" dirty="0">
                <a:solidFill>
                  <a:schemeClr val="accent1"/>
                </a:solidFill>
              </a:rPr>
              <a:t> </a:t>
            </a:r>
            <a:r>
              <a:rPr lang="cs-CZ" sz="3200" dirty="0" smtClean="0">
                <a:solidFill>
                  <a:schemeClr val="accent1"/>
                </a:solidFill>
              </a:rPr>
              <a:t>Zimu přečkala v kravíně, kde jí krávy hlásily, na které z nich sedí moucha.</a:t>
            </a:r>
          </a:p>
        </p:txBody>
      </p:sp>
      <p:pic>
        <p:nvPicPr>
          <p:cNvPr id="4" name="obrázek 1" descr="C:\Documents and Settings\Administrator\Local Settings\Temporary Internet Files\Content.IE5\FGUK6WEQ\MC9001092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282308" flipH="1">
            <a:off x="7909622" y="5192760"/>
            <a:ext cx="1090600" cy="916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668344" y="6237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Obr.01</a:t>
            </a:r>
            <a:endParaRPr lang="cs-CZ" i="1" dirty="0"/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8532440" y="6021288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 dobře znáš měsíc září?</a:t>
            </a:r>
            <a:br>
              <a:rPr lang="cs-CZ" dirty="0" smtClean="0"/>
            </a:br>
            <a:r>
              <a:rPr lang="cs-CZ" dirty="0" smtClean="0"/>
              <a:t>Kolik tvých vlaštovek může odletět do teplých krajů?</a:t>
            </a:r>
            <a:endParaRPr lang="cs-CZ" dirty="0"/>
          </a:p>
        </p:txBody>
      </p:sp>
      <p:pic>
        <p:nvPicPr>
          <p:cNvPr id="4" name="obrázek 1" descr="C:\Documents and Settings\Administrator\Local Settings\Temporary Internet Files\Content.IE5\FGUK6WEQ\MC9001092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282308" flipH="1">
            <a:off x="8050191" y="5537380"/>
            <a:ext cx="711619" cy="598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1" descr="C:\Documents and Settings\Administrator\Local Settings\Temporary Internet Files\Content.IE5\FGUK6WEQ\MC9001092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282308" flipH="1">
            <a:off x="7834167" y="3737181"/>
            <a:ext cx="711619" cy="598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obrázek 1" descr="C:\Documents and Settings\Administrator\Local Settings\Temporary Internet Files\Content.IE5\FGUK6WEQ\MC9001092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282308" flipH="1">
            <a:off x="8050191" y="4601277"/>
            <a:ext cx="711619" cy="598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obrázek 1" descr="C:\Documents and Settings\Administrator\Local Settings\Temporary Internet Files\Content.IE5\FGUK6WEQ\MC9001092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282308" flipH="1">
            <a:off x="7114087" y="4313245"/>
            <a:ext cx="711619" cy="598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obrázek 1" descr="C:\Documents and Settings\Administrator\Local Settings\Temporary Internet Files\Content.IE5\FGUK6WEQ\MC9001092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282308" flipH="1">
            <a:off x="6898063" y="3521156"/>
            <a:ext cx="711619" cy="598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obrázek 1" descr="C:\Documents and Settings\Administrator\Local Settings\Temporary Internet Files\Content.IE5\FGUK6WEQ\MC9001092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282308" flipH="1">
            <a:off x="7258104" y="5177339"/>
            <a:ext cx="711619" cy="598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obrázek 1" descr="C:\Documents and Settings\Administrator\Local Settings\Temporary Internet Files\Content.IE5\FGUK6WEQ\MC9001092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282308" flipH="1">
            <a:off x="6826055" y="5753404"/>
            <a:ext cx="711619" cy="598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Obrázek 10" descr="C:\Documents and Settings\Administrator\Local Settings\Temporary Internet Files\Content.IE5\0SJLFEDL\MC900440405[1]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628800"/>
            <a:ext cx="259228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683568" y="4509120"/>
          <a:ext cx="2592288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</a:tblGrid>
              <a:tr h="576064">
                <a:tc>
                  <a:txBody>
                    <a:bodyPr/>
                    <a:lstStyle/>
                    <a:p>
                      <a:r>
                        <a:rPr lang="cs-CZ" dirty="0" smtClean="0"/>
                        <a:t>To se nepovedlo.</a:t>
                      </a:r>
                      <a:r>
                        <a:rPr lang="cs-CZ" baseline="0" dirty="0" smtClean="0"/>
                        <a:t> Spoustu tvých vlaštovek zůstalo doma!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/>
        </p:nvGraphicFramePr>
        <p:xfrm>
          <a:off x="1907704" y="5373216"/>
          <a:ext cx="2592288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</a:tblGrid>
              <a:tr h="432048">
                <a:tc>
                  <a:txBody>
                    <a:bodyPr/>
                    <a:lstStyle/>
                    <a:p>
                      <a:r>
                        <a:rPr lang="cs-CZ" dirty="0" smtClean="0"/>
                        <a:t>To je stále málo</a:t>
                      </a:r>
                      <a:r>
                        <a:rPr lang="cs-CZ" baseline="0" dirty="0" smtClean="0"/>
                        <a:t>!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3059832" y="4509120"/>
          <a:ext cx="2295872" cy="765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5872"/>
              </a:tblGrid>
              <a:tr h="765056">
                <a:tc>
                  <a:txBody>
                    <a:bodyPr/>
                    <a:lstStyle/>
                    <a:p>
                      <a:r>
                        <a:rPr lang="cs-CZ" dirty="0" smtClean="0"/>
                        <a:t>Pořád bys mohl znát září lépe!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Tabulka 14"/>
          <p:cNvGraphicFramePr>
            <a:graphicFrameLocks noGrp="1"/>
          </p:cNvGraphicFramePr>
          <p:nvPr/>
        </p:nvGraphicFramePr>
        <p:xfrm>
          <a:off x="2843808" y="5805264"/>
          <a:ext cx="2295872" cy="765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5872"/>
              </a:tblGrid>
              <a:tr h="765056">
                <a:tc>
                  <a:txBody>
                    <a:bodyPr/>
                    <a:lstStyle/>
                    <a:p>
                      <a:r>
                        <a:rPr lang="cs-CZ" dirty="0" smtClean="0"/>
                        <a:t>4 vlaštovky! To začíná být slibné!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6" name="Tabulka 15"/>
          <p:cNvGraphicFramePr>
            <a:graphicFrameLocks noGrp="1"/>
          </p:cNvGraphicFramePr>
          <p:nvPr/>
        </p:nvGraphicFramePr>
        <p:xfrm>
          <a:off x="467544" y="5661248"/>
          <a:ext cx="2295872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5872"/>
              </a:tblGrid>
              <a:tr h="765056">
                <a:tc>
                  <a:txBody>
                    <a:bodyPr/>
                    <a:lstStyle/>
                    <a:p>
                      <a:r>
                        <a:rPr lang="cs-CZ" dirty="0" smtClean="0"/>
                        <a:t>Jen tak dál! O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Barykově</a:t>
                      </a:r>
                      <a:r>
                        <a:rPr lang="cs-CZ" baseline="0" dirty="0" smtClean="0"/>
                        <a:t> příběhu už mnoho víš.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4572000" y="4797152"/>
          <a:ext cx="2295872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5872"/>
              </a:tblGrid>
              <a:tr h="765056">
                <a:tc>
                  <a:txBody>
                    <a:bodyPr/>
                    <a:lstStyle/>
                    <a:p>
                      <a:r>
                        <a:rPr lang="cs-CZ" dirty="0" smtClean="0"/>
                        <a:t>Paráda! Za svou práci zasloužíš pochvalu!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8" name="Tabulka 17"/>
          <p:cNvGraphicFramePr>
            <a:graphicFrameLocks noGrp="1"/>
          </p:cNvGraphicFramePr>
          <p:nvPr/>
        </p:nvGraphicFramePr>
        <p:xfrm>
          <a:off x="4427984" y="5589240"/>
          <a:ext cx="2664296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/>
              </a:tblGrid>
              <a:tr h="765056">
                <a:tc>
                  <a:txBody>
                    <a:bodyPr/>
                    <a:lstStyle/>
                    <a:p>
                      <a:r>
                        <a:rPr lang="cs-CZ" dirty="0" smtClean="0"/>
                        <a:t>Gratuluji! Lepší už to být nemohlo! Jsi </a:t>
                      </a:r>
                      <a:r>
                        <a:rPr lang="cs-CZ" dirty="0" err="1" smtClean="0"/>
                        <a:t>pašák</a:t>
                      </a:r>
                      <a:r>
                        <a:rPr lang="cs-CZ" dirty="0" smtClean="0"/>
                        <a:t>!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6.2963E-6 C -0.01649 -0.00115 -0.03264 0.0014 -0.0467 -0.01064 C -0.04722 -0.01272 -0.04722 -0.0155 -0.04844 -0.01712 C -0.05295 -0.02314 -0.06476 -0.03541 -0.07101 -0.04073 C -0.07708 -0.05323 -0.07535 -0.06758 -0.06927 -0.07962 C -0.06615 -0.09212 -0.06233 -0.10346 -0.05643 -0.11388 C -0.0533 -0.12615 -0.04913 -0.13448 -0.04514 -0.14629 C -0.0408 -0.15902 -0.04028 -0.17245 -0.03542 -0.18495 C -0.03577 -0.1942 -0.03438 -0.2287 -0.04028 -0.24305 C -0.04583 -0.25647 -0.04636 -0.25254 -0.05 -0.26458 C -0.05521 -0.28194 -0.05295 -0.28425 -0.06927 -0.28819 C -0.07795 -0.28749 -0.08698 -0.28958 -0.09514 -0.28587 C -0.09879 -0.28425 -0.10156 -0.27314 -0.10156 -0.27314 C -0.10208 -0.27036 -0.10208 -0.26712 -0.10313 -0.26458 C -0.10486 -0.25995 -0.10972 -0.25161 -0.10972 -0.25161 C -0.11458 -0.2317 -0.11806 -0.21133 -0.12257 -0.19143 C -0.12483 -0.18124 -0.12622 -0.17893 -0.13056 -0.1699 C -0.13264 -0.1655 -0.13698 -0.15694 -0.13698 -0.15694 C -0.13802 -0.15045 -0.13958 -0.13911 -0.14184 -0.13333 C -0.14757 -0.11828 -0.15486 -0.10717 -0.15799 -0.09027 C -0.15938 -0.07152 -0.15955 -0.05254 -0.16285 -0.03425 C -0.16702 -0.01157 -0.17344 0.00834 -0.17899 0.0301 C -0.18056 0.04283 -0.18247 0.05441 -0.18542 0.06667 C -0.18698 0.08103 -0.18993 0.09191 -0.19358 0.10533 C -0.19531 0.11181 -0.19844 0.12478 -0.19844 0.12478 C -0.19983 0.13658 -0.2007 0.1463 -0.20486 0.15695 C -0.2066 0.16876 -0.21077 0.17825 -0.21441 0.18936 C -0.21719 0.19792 -0.21979 0.20649 -0.22257 0.21505 C -0.22743 0.2301 -0.2309 0.22917 -0.23698 0.23867 C -0.25365 0.26529 -0.27761 0.27501 -0.30313 0.27964 C -0.31077 0.27871 -0.31806 0.27524 -0.3257 0.27524 C -0.34549 0.27524 -0.3658 0.28103 -0.38542 0.2838 C -0.4184 0.27316 -0.45174 0.26667 -0.48542 0.25996 C -0.48698 0.2595 -0.48906 0.25973 -0.49028 0.25811 C -0.4934 0.25394 -0.4967 0.23982 -0.49844 0.23427 C -0.49913 0.23218 -0.49896 0.22987 -0.5 0.22802 C -0.50903 0.21274 -0.50729 0.21459 -0.51615 0.21089 C -0.52379 0.2007 -0.52639 0.18797 -0.53229 0.1764 C -0.53403 0.16922 -0.53524 0.16205 -0.53698 0.15487 C -0.53646 0.14422 -0.53629 0.13334 -0.53542 0.12269 C -0.53333 0.0963 -0.5125 0.07871 -0.49844 0.06459 C -0.49549 0.05371 -0.48386 0.04005 -0.4757 0.03658 C -0.47413 0.0345 -0.47292 0.03172 -0.47101 0.0301 C -0.46962 0.02894 -0.46736 0.02964 -0.46615 0.02802 C -0.46493 0.0264 -0.46528 0.02339 -0.46441 0.02154 C -0.45833 0.00788 -0.45104 -0.00092 -0.44844 -0.01712 C -0.44792 -0.02083 -0.44601 -0.0324 -0.44514 -0.03657 C -0.4441 -0.04096 -0.44288 -0.04513 -0.44184 -0.04953 C -0.44132 -0.05161 -0.44028 -0.05578 -0.44028 -0.05578 C -0.43976 -0.07661 -0.43976 -0.09745 -0.43872 -0.11828 C -0.43854 -0.12059 -0.43698 -0.12476 -0.43698 -0.12476 " pathEditMode="relative" ptsTypes="ffffffffffffffffffffffffffffffffffffffffffffffffffA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C -0.00469 -0.01968 -0.0007 -0.00972 -0.01441 -0.02801 C -0.01719 -0.03171 -0.02413 -0.03657 -0.02413 -0.03657 C -0.02604 -0.04468 -0.03021 -0.04907 -0.03386 -0.05602 C -0.03681 -0.06852 -0.03299 -0.05718 -0.04028 -0.06667 C -0.04427 -0.07199 -0.04271 -0.07546 -0.04827 -0.07963 C -0.05816 -0.08704 -0.10191 -0.09375 -0.10799 -0.09468 C -0.11129 -0.09514 -0.11441 -0.09606 -0.11771 -0.09676 C -0.129 -0.10463 -0.1408 -0.10648 -0.15313 -0.10972 C -0.15851 -0.10833 -0.16406 -0.1081 -0.16927 -0.10556 C -0.17136 -0.1044 -0.17222 -0.10069 -0.17413 -0.09907 C -0.17552 -0.09768 -0.17743 -0.09745 -0.179 -0.09676 C -0.18733 -0.07824 -0.1941 -0.06574 -0.20816 -0.05393 C -0.21233 -0.03611 -0.20504 -0.06366 -0.21615 -0.03657 C -0.22275 -0.0206 -0.22361 -4.44444E-6 -0.22743 0.01713 C -0.22917 0.02477 -0.23281 0.03357 -0.23542 0.04074 C -0.2382 0.05972 -0.2382 0.07431 -0.24028 0.09444 C -0.24167 0.10764 -0.24531 0.12014 -0.2467 0.13333 C -0.24827 0.14769 -0.24757 0.15602 -0.25313 0.16759 C -0.25573 0.18634 -0.25903 0.19699 -0.26927 0.21065 C -0.2724 0.22245 -0.27847 0.22894 -0.28386 0.23866 C -0.29601 0.25995 -0.28212 0.24051 -0.29358 0.25579 C -0.30018 0.27384 -0.31146 0.28218 -0.3257 0.28588 C -0.33959 0.29514 -0.35 0.29722 -0.36615 0.29884 C -0.36823 0.29954 -0.37049 0.3 -0.37257 0.30093 C -0.37587 0.30232 -0.38229 0.30532 -0.38229 0.30532 C -0.39601 0.30185 -0.39375 0.30069 -0.40643 0.29236 C -0.4132 0.28796 -0.42587 0.28681 -0.43229 0.28588 C -0.43542 0.28449 -0.43872 0.28357 -0.44184 0.28171 C -0.44358 0.28056 -0.44479 0.27824 -0.4467 0.27732 C -0.44931 0.27593 -0.46476 0.27338 -0.46615 0.27315 C -0.46823 0.26944 -0.46997 0.26528 -0.47257 0.26227 C -0.47379 0.26088 -0.47604 0.26157 -0.47743 0.26019 C -0.47952 0.25787 -0.48038 0.25417 -0.48229 0.25162 C -0.48368 0.24977 -0.48542 0.24861 -0.48698 0.24722 C -0.48924 0.2412 -0.49306 0.23634 -0.49514 0.23009 C -0.49618 0.22662 -0.49566 0.22269 -0.4967 0.21921 C -0.49757 0.2162 -0.50643 0.20208 -0.50643 0.20208 C -0.51077 0.1963 -0.51754 0.19375 -0.52257 0.18912 C -0.52483 0.18009 -0.52986 0.17546 -0.53386 0.16759 C -0.53594 0.15301 -0.54045 0.14167 -0.54827 0.13102 C -0.55278 0.11505 -0.54618 0.13565 -0.55486 0.11829 C -0.55799 0.11181 -0.55747 0.10417 -0.56129 0.09676 C -0.56181 0.08889 -0.56163 0.08079 -0.56285 0.07315 C -0.56406 0.06528 -0.5717 0.05185 -0.57413 0.04514 C -0.57518 0.03519 -0.57118 0.02083 -0.57743 0.01505 C -0.579 0.01366 -0.58212 0.01319 -0.58229 0.01065 C -0.58386 -0.01157 -0.58229 -0.0338 -0.58229 -0.05602 " pathEditMode="relative" ptsTypes="fffffffffffffffffffffffffffffffffffffffffffffffA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C -0.01024 -0.0044 -0.01371 -0.01805 -0.02256 -0.02569 C -0.02725 -0.04143 -0.0243 -0.03333 -0.03229 -0.04954 C -0.03593 -0.05694 -0.03854 -0.07245 -0.04027 -0.08171 C -0.03802 -0.11481 -0.04114 -0.09514 -0.03541 -0.1162 C -0.0342 -0.12037 -0.03229 -0.12893 -0.03229 -0.12893 C -0.0335 -0.16042 -0.02934 -0.19004 -0.05642 -0.19792 C -0.06649 -0.20856 -0.07048 -0.20879 -0.08229 -0.21296 C -0.08836 -0.22083 -0.09357 -0.22106 -0.10156 -0.22361 C -0.11423 -0.21991 -0.12725 -0.2169 -0.13871 -0.20856 C -0.14774 -0.20208 -0.15277 -0.1919 -0.16128 -0.18495 C -0.17517 -0.17361 -0.19218 -0.16458 -0.20486 -0.15046 C -0.21006 -0.14467 -0.21354 -0.13356 -0.2177 -0.12685 C -0.22065 -0.12222 -0.22447 -0.11852 -0.22743 -0.11389 C -0.23663 -0.09884 -0.24114 -0.08449 -0.25642 -0.07963 C -0.26145 -0.07616 -0.2651 -0.0743 -0.26927 -0.06875 C -0.27656 -0.05903 -0.26805 -0.06412 -0.27743 -0.06018 C -0.28836 -0.06504 -0.30208 -0.07014 -0.31128 -0.07963 C -0.32152 -0.09028 -0.3309 -0.10208 -0.34357 -0.10741 C -0.34878 -0.11227 -0.35381 -0.11342 -0.35972 -0.1162 C -0.36493 -0.12546 -0.36631 -0.13032 -0.37413 -0.13542 C -0.37708 -0.14629 -0.38194 -0.15208 -0.38871 -0.15903 C -0.39184 -0.16227 -0.39843 -0.16759 -0.39843 -0.16759 C -0.39947 -0.16967 -0.40034 -0.17199 -0.40156 -0.17407 C -0.40295 -0.17639 -0.40642 -0.18055 -0.40642 -0.18055 " pathEditMode="relative" ptsTypes="ffffffffffffffffffffffffA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85185E-6 C -0.0125 -0.0037 -0.02031 -0.01643 -0.03229 -0.02152 C -0.03333 -0.0243 -0.03368 -0.02777 -0.03542 -0.03009 C -0.03819 -0.03379 -0.04913 -0.04328 -0.0533 -0.04514 C -0.0592 -0.04305 -0.06528 -0.04166 -0.07101 -0.03889 C -0.07899 -0.03495 -0.08507 -0.0287 -0.09358 -0.02592 C -0.09566 -0.02384 -0.09774 -0.02129 -0.1 -0.01944 C -0.10156 -0.01828 -0.10347 -0.01875 -0.10486 -0.01736 C -0.11042 -0.01111 -0.1125 -0.00023 -0.11771 0.00649 C -0.1276 0.01922 -0.13247 0.03611 -0.14358 0.04723 C -0.15017 0.06505 -0.14271 0.04838 -0.15156 0.06019 C -0.15642 0.06667 -0.15781 0.075 -0.16285 0.08172 C -0.16458 0.08727 -0.1651 0.09375 -0.16771 0.09885 C -0.17448 0.11158 -0.17257 0.10417 -0.18056 0.11181 C -0.18247 0.11366 -0.18333 0.11713 -0.18542 0.11829 C -0.18889 0.12014 -0.19288 0.11968 -0.1967 0.12037 C -0.20712 0.12732 -0.21806 0.12917 -0.22899 0.13542 C -0.26285 0.15486 -0.27813 0.15857 -0.31615 0.16111 C -0.33681 0.16598 -0.34965 0.16482 -0.37257 0.16343 C -0.38646 0.15394 -0.38993 0.15649 -0.40972 0.15486 C -0.43438 0.13797 -0.40712 0.14468 -0.46129 0.1419 C -0.48038 0.13912 -0.50104 0.13704 -0.51927 0.12894 C -0.52535 0.11829 -0.53264 0.10949 -0.53872 0.09885 C -0.54288 0.08172 -0.54358 0.06459 -0.5467 0.04723 C -0.54601 0.01644 -0.54792 -0.02592 -0.54184 -0.0581 C -0.53785 -0.07963 -0.52743 -0.0956 -0.52743 -0.11828 " pathEditMode="relative" ptsTypes="fffffffffffffffffffffffffA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111E-6 C -0.00573 -0.00371 -0.01007 -0.01088 -0.01615 -0.01296 C -0.0257 -0.01597 -0.02032 -0.01458 -0.03229 -0.01713 C -0.03889 -0.02315 -0.04566 -0.02269 -0.0533 -0.0257 C -0.06007 -0.02824 -0.0658 -0.0338 -0.07257 -0.03658 C -0.07657 -0.04445 -0.08056 -0.0463 -0.08716 -0.04954 C -0.09098 -0.06528 -0.08872 -0.05833 -0.09358 -0.07083 C -0.09462 -0.08472 -0.09549 -0.09121 -0.09844 -0.10324 C -0.09792 -0.15116 -0.09792 -0.19931 -0.09688 -0.24722 C -0.09636 -0.27153 -0.09636 -0.26621 -0.08716 -0.28588 C -0.08004 -0.30116 -0.08681 -0.29167 -0.08229 -0.30533 C -0.07466 -0.32847 -0.06025 -0.35116 -0.04202 -0.35903 C -0.03525 -0.37246 -0.02952 -0.38658 -0.02257 -0.4 C -0.03368 -0.44167 -0.01736 -0.49213 -0.04844 -0.52246 C -0.06094 -0.54769 -0.07778 -0.57037 -0.09358 -0.59144 C -0.09966 -0.59954 -0.11007 -0.60046 -0.11615 -0.60857 C -0.12275 -0.61736 -0.12639 -0.61945 -0.13559 -0.62361 C -0.14931 -0.63588 -0.16441 -0.63958 -0.18073 -0.64306 C -0.18386 -0.64583 -0.18698 -0.64931 -0.19028 -0.65162 C -0.19393 -0.65417 -0.19827 -0.65509 -0.20174 -0.6581 C -0.20747 -0.66296 -0.22535 -0.68333 -0.23386 -0.6882 C -0.23802 -0.69051 -0.24271 -0.69051 -0.24688 -0.69236 C -0.26771 -0.70139 -0.28004 -0.70833 -0.30174 -0.71181 C -0.3125 -0.71111 -0.32327 -0.71158 -0.33386 -0.70972 C -0.33629 -0.70926 -0.33802 -0.70648 -0.34028 -0.70533 C -0.34341 -0.70371 -0.35 -0.70116 -0.35 -0.70116 C -0.35677 -0.69445 -0.36163 -0.69005 -0.36945 -0.68588 C -0.37205 -0.68079 -0.37604 -0.67662 -0.37743 -0.67083 C -0.37795 -0.66875 -0.3783 -0.66644 -0.379 -0.66458 C -0.38229 -0.65602 -0.38785 -0.64884 -0.39202 -0.64074 C -0.39427 -0.63171 -0.3974 -0.62662 -0.4033 -0.62153 C -0.41736 -0.58982 -0.39549 -0.64213 -0.41129 -0.58496 C -0.41285 -0.57917 -0.41719 -0.57523 -0.41945 -0.56991 C -0.42361 -0.56042 -0.42795 -0.54792 -0.43073 -0.5375 C -0.42969 -0.53241 -0.429 -0.52732 -0.42743 -0.52246 C -0.42639 -0.51921 -0.42361 -0.51713 -0.42257 -0.51389 C -0.41719 -0.49769 -0.41875 -0.47732 -0.41459 -0.46019 C -0.41389 -0.44977 -0.41424 -0.43033 -0.40973 -0.41921 C -0.40782 -0.41482 -0.40452 -0.41134 -0.4033 -0.40648 C -0.40122 -0.39792 -0.39913 -0.39421 -0.39358 -0.38912 C -0.3882 -0.37523 -0.38716 -0.36713 -0.37587 -0.36343 C -0.37431 -0.36204 -0.37275 -0.36019 -0.37101 -0.35903 C -0.36945 -0.3581 -0.36754 -0.3581 -0.36615 -0.35695 C -0.36094 -0.35232 -0.3566 -0.34491 -0.35174 -0.33982 C -0.34393 -0.33148 -0.33976 -0.33079 -0.33073 -0.32708 C -0.32223 -0.32986 -0.3125 -0.33403 -0.30643 -0.3419 " pathEditMode="relative" ptsTypes="fffffffffffffffffffffffffffffffffffffffffffffA">
                                      <p:cBhvr>
                                        <p:cTn id="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11111E-6 C -0.01493 -0.00301 -0.0125 -0.00834 -0.02413 -0.0169 C -0.04635 -0.03357 -0.06892 -0.0544 -0.08055 -0.08565 C -0.08819 -0.10602 -0.08993 -0.13056 -0.09513 -0.15255 C -0.09409 -0.19514 -0.09444 -0.23704 -0.08229 -0.27709 C -0.07986 -0.28496 -0.0769 -0.2875 -0.07413 -0.29422 C -0.07013 -0.30348 -0.06961 -0.31158 -0.06458 -0.32014 C -0.06024 -0.32732 -0.05156 -0.34167 -0.05156 -0.34167 C -0.05104 -0.34375 -0.05104 -0.3463 -0.05 -0.34815 C -0.04722 -0.35301 -0.04027 -0.36088 -0.04027 -0.36088 C -0.03854 -0.3706 -0.03506 -0.37732 -0.03229 -0.38681 C -0.03142 -0.41898 -0.02552 -0.47199 -0.03385 -0.5051 C -0.0368 -0.51667 -0.04305 -0.52385 -0.04843 -0.5331 C -0.0559 -0.54607 -0.05989 -0.56528 -0.06458 -0.58033 C -0.06805 -0.6044 -0.07673 -0.64051 -0.0967 -0.64699 C -0.10555 -0.6588 -0.11857 -0.66227 -0.13055 -0.66412 C -0.1467 -0.67176 -0.13489 -0.67014 -0.16128 -0.67269 C -0.17604 -0.67963 -0.1934 -0.67871 -0.20798 -0.6706 C -0.21197 -0.66829 -0.21493 -0.6625 -0.21927 -0.66204 C -0.24288 -0.65926 -0.26666 -0.65903 -0.29027 -0.65764 C -0.30277 -0.64954 -0.31631 -0.64861 -0.32899 -0.64051 C -0.3368 -0.63542 -0.34427 -0.62963 -0.35156 -0.62338 C -0.35659 -0.61435 -0.36319 -0.60695 -0.3677 -0.59746 C -0.36961 -0.59352 -0.37013 -0.5882 -0.37256 -0.58473 C -0.37656 -0.57917 -0.38593 -0.57084 -0.39201 -0.56528 C -0.39652 -0.54954 -0.39548 -0.55486 -0.40642 -0.55023 C -0.40972 -0.54121 -0.41371 -0.53195 -0.41614 -0.52223 C -0.41684 -0.51945 -0.41666 -0.51621 -0.4177 -0.51366 C -0.41892 -0.51111 -0.42118 -0.50949 -0.42256 -0.50718 C -0.42777 -0.49908 -0.43263 -0.49028 -0.43715 -0.48148 C -0.44201 -0.45834 -0.44652 -0.43496 -0.45642 -0.41505 C -0.4585 -0.40047 -0.46336 -0.38611 -0.46927 -0.37385 C -0.46197 -0.34352 -0.47534 -0.29537 -0.45156 -0.275 C -0.44965 -0.26459 -0.44774 -0.2632 -0.44027 -0.25996 C -0.39288 -0.2625 -0.40572 -0.24514 -0.4 -0.2706 C -0.39652 -0.28588 -0.3967 -0.27871 -0.3967 -0.28565 " pathEditMode="relative" ptsTypes="fffffffffffffffffffffffffffffffffffA">
                                      <p:cBhvr>
                                        <p:cTn id="1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C -0.02413 -0.01042 -0.04393 0.00139 -0.06615 0.00648 C -0.07848 0.00926 -0.09098 0.01042 -0.1033 0.01296 C -0.11806 0.01088 -0.13229 0.00764 -0.14688 0.0044 C -0.15868 -0.00625 -0.15104 -0.00139 -0.17743 0.0044 C -0.19254 0.00764 -0.20434 0.01713 -0.21945 0.01945 C -0.24098 0.02778 -0.25903 0.02245 -0.279 0.01296 C -0.28872 0.00833 -0.28299 0.01412 -0.29358 0.00648 C -0.29705 0.00394 -0.3033 -0.00208 -0.3033 -0.00208 C -0.31198 -0.02014 -0.31146 -0.03889 -0.31302 -0.06018 C -0.31146 -0.07153 -0.31111 -0.08356 -0.30816 -0.09444 C -0.30677 -0.09977 -0.30261 -0.10301 -0.3 -0.10741 C -0.2967 -0.11296 -0.29375 -0.11921 -0.29028 -0.12454 C -0.27448 -0.14884 -0.25504 -0.17083 -0.23073 -0.17616 C -0.1967 -0.19444 -0.17639 -0.18565 -0.13073 -0.18704 C -0.12379 -0.18842 -0.11632 -0.1875 -0.10973 -0.1912 C -0.10157 -0.19583 -0.09618 -0.20625 -0.08872 -0.21273 C -0.06407 -0.2338 -0.04236 -0.25486 -0.01302 -0.26018 C -0.00087 -0.26458 0.00937 -0.27361 0.021 -0.27731 C 0.03385 -0.28889 0.04705 -0.29352 0.06128 -0.30092 C 0.07152 -0.32222 0.05521 -0.29074 0.071 -0.3118 C 0.07326 -0.31481 0.07361 -0.31944 0.07569 -0.32245 C 0.07951 -0.32824 0.08472 -0.33217 0.08871 -0.3375 C 0.09201 -0.34907 0.09288 -0.36088 0.0967 -0.37199 C 0.10312 -0.39097 0.10868 -0.40532 0.11284 -0.42569 C 0.1118 -0.45717 0.11302 -0.48912 0.10972 -0.52037 C 0.10816 -0.53611 0.08993 -0.54861 0.08055 -0.55255 C 0.07673 -0.55417 0.06927 -0.55694 0.06927 -0.55694 C 0.03628 -0.54977 0.02552 -0.55671 0.00486 -0.53333 C -0.01216 -0.51412 -0.01181 -0.51204 -0.02257 -0.49028 C -0.02604 -0.48356 -0.03559 -0.47292 -0.03559 -0.47292 C -0.04584 -0.44491 -0.03177 -0.47986 -0.04358 -0.46018 C -0.04688 -0.45486 -0.04879 -0.44838 -0.05174 -0.44282 C -0.05469 -0.4375 -0.05851 -0.4331 -0.06129 -0.42778 C -0.07587 -0.39954 -0.06216 -0.41643 -0.07743 -0.4 C -0.08368 -0.38611 -0.08594 -0.37616 -0.09844 -0.37199 C -0.10712 -0.37268 -0.1158 -0.37292 -0.12431 -0.37407 C -0.12969 -0.37477 -0.13872 -0.38472 -0.13872 -0.38472 C -0.14618 -0.41528 -0.13837 -0.45116 -0.13229 -0.48171 C -0.12986 -0.49398 -0.12917 -0.50717 -0.12431 -0.51805 C -0.11511 -0.53866 -0.10608 -0.55926 -0.10174 -0.58264 C -0.1033 -0.61111 -0.10469 -0.6243 -0.11302 -0.6493 C -0.11598 -0.6581 -0.11841 -0.66875 -0.12431 -0.67523 C -0.12743 -0.6787 -0.13195 -0.67917 -0.13559 -0.68171 C -0.15243 -0.67755 -0.1592 -0.66412 -0.16945 -0.64722 C -0.17292 -0.6331 -0.1724 -0.61829 -0.17587 -0.60417 C -0.17674 -0.56759 -0.18004 -0.42569 -0.18073 -0.41273 C -0.18108 -0.40671 -0.18403 -0.40139 -0.18559 -0.3956 C -0.18611 -0.39352 -0.18716 -0.38912 -0.18716 -0.38912 " pathEditMode="relative" ptsTypes="ffffffffffffffffffffffffffffffffffffffffffffffffA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1412776"/>
            <a:ext cx="84969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600" dirty="0" smtClean="0"/>
              <a:t> NEPIL, František. </a:t>
            </a:r>
            <a:r>
              <a:rPr lang="cs-CZ" sz="1600" i="1" dirty="0" smtClean="0"/>
              <a:t>Já </a:t>
            </a:r>
            <a:r>
              <a:rPr lang="cs-CZ" sz="1600" i="1" dirty="0" err="1" smtClean="0"/>
              <a:t>Baryk</a:t>
            </a:r>
            <a:r>
              <a:rPr lang="cs-CZ" sz="1600" dirty="0" smtClean="0"/>
              <a:t>. 5. </a:t>
            </a:r>
            <a:r>
              <a:rPr lang="cs-CZ" sz="1600" dirty="0" err="1" smtClean="0"/>
              <a:t>vyd</a:t>
            </a:r>
            <a:r>
              <a:rPr lang="cs-CZ" sz="1600" dirty="0" smtClean="0"/>
              <a:t>. Praha : Knižní klub, 2009. </a:t>
            </a:r>
          </a:p>
          <a:p>
            <a:r>
              <a:rPr lang="cs-CZ" sz="1600" dirty="0" smtClean="0"/>
              <a:t>58 s. ISBN 978-80-242-2510-4.</a:t>
            </a:r>
          </a:p>
          <a:p>
            <a:pPr>
              <a:buFont typeface="Arial" pitchFamily="34" charset="0"/>
              <a:buChar char="•"/>
            </a:pPr>
            <a:endParaRPr lang="cs-CZ" sz="1600" dirty="0" smtClean="0"/>
          </a:p>
          <a:p>
            <a:pPr>
              <a:buFont typeface="Arial" pitchFamily="34" charset="0"/>
              <a:buChar char="•"/>
            </a:pPr>
            <a:r>
              <a:rPr lang="cs-CZ" sz="1600" dirty="0" smtClean="0"/>
              <a:t> </a:t>
            </a:r>
            <a:r>
              <a:rPr lang="cs-CZ" sz="1600" b="1" dirty="0" smtClean="0"/>
              <a:t>Obr. 01: </a:t>
            </a:r>
            <a:r>
              <a:rPr lang="cs-CZ" sz="1600" dirty="0" smtClean="0"/>
              <a:t>Galerie Office [cit. 2012-03-21]</a:t>
            </a:r>
          </a:p>
          <a:p>
            <a:pPr>
              <a:buFont typeface="Arial" pitchFamily="34" charset="0"/>
              <a:buChar char="•"/>
            </a:pPr>
            <a:endParaRPr lang="cs-CZ" sz="1600" dirty="0" smtClean="0"/>
          </a:p>
          <a:p>
            <a:pPr>
              <a:buFont typeface="Arial" pitchFamily="34" charset="0"/>
              <a:buChar char="•"/>
            </a:pPr>
            <a:r>
              <a:rPr lang="cs-CZ" sz="1600" b="1" dirty="0" smtClean="0"/>
              <a:t> Obr.02: </a:t>
            </a:r>
            <a:r>
              <a:rPr lang="cs-CZ" sz="1600" dirty="0" smtClean="0"/>
              <a:t>Galerie Office [cit. 2012-03-21]</a:t>
            </a:r>
          </a:p>
          <a:p>
            <a:endParaRPr lang="cs-CZ" sz="1600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187624" y="6492875"/>
            <a:ext cx="6651739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Ivana </a:t>
            </a:r>
            <a:r>
              <a:rPr lang="cs-CZ" sz="1000" dirty="0" err="1" smtClean="0"/>
              <a:t>Makovičková</a:t>
            </a:r>
            <a:endParaRPr lang="cs-CZ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155</TotalTime>
  <Words>714</Words>
  <Application>Microsoft Office PowerPoint</Application>
  <PresentationFormat>Předvádění na obrazovce (4:3)</PresentationFormat>
  <Paragraphs>91</Paragraphs>
  <Slides>12</Slides>
  <Notes>0</Notes>
  <HiddenSlides>3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Administrativní</vt:lpstr>
      <vt:lpstr>Acrobat Document</vt:lpstr>
      <vt:lpstr>Snímek 1</vt:lpstr>
      <vt:lpstr>Snímek 2</vt:lpstr>
      <vt:lpstr>Já Baryk a má vlaštovka</vt:lpstr>
      <vt:lpstr>1. Který měsíc nazývá Baryk měsícem chlupů?</vt:lpstr>
      <vt:lpstr>2.Proč nazývá Baryk září měsícem chlupů?</vt:lpstr>
      <vt:lpstr>3.Některá zvířátka ale chlupy nemají. Co takové zvířátka musí v září udělat?</vt:lpstr>
      <vt:lpstr>4. Kolikrát do roka vlaštovky obvykle vysedí vejce, ze kterých se vylíhnou mláďata ?</vt:lpstr>
      <vt:lpstr>5. Co se snažil Baryk udělat pro vlaštovku, která byla příliš slabá na to, aby mohla odletět do teplých krajin?</vt:lpstr>
      <vt:lpstr>6. Co potřebovala vlaštovka k tomu, aby úspěšně přečkala zimu?</vt:lpstr>
      <vt:lpstr>7. Kde přečkala vlaštovka zimu a kdo jí pomáhal hledat mouchy?</vt:lpstr>
      <vt:lpstr>Jak dobře znáš měsíc září? Kolik tvých vlaštovek může odletět do teplých krajů?</vt:lpstr>
      <vt:lpstr>Snímek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Já Baryk a má vlaštovka</dc:title>
  <dc:creator>DELL</dc:creator>
  <cp:lastModifiedBy>DELL</cp:lastModifiedBy>
  <cp:revision>21</cp:revision>
  <dcterms:created xsi:type="dcterms:W3CDTF">2012-03-21T19:00:03Z</dcterms:created>
  <dcterms:modified xsi:type="dcterms:W3CDTF">2012-06-14T08:39:37Z</dcterms:modified>
</cp:coreProperties>
</file>