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7" r:id="rId2"/>
    <p:sldId id="268" r:id="rId3"/>
    <p:sldId id="261" r:id="rId4"/>
    <p:sldId id="262" r:id="rId5"/>
    <p:sldId id="263" r:id="rId6"/>
    <p:sldId id="264" r:id="rId7"/>
    <p:sldId id="265" r:id="rId8"/>
    <p:sldId id="266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60C63C-3E45-4F64-AC30-4D49F53138DC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6B3F57-A1F5-4C7F-A982-08400C14B6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60C63C-3E45-4F64-AC30-4D49F53138DC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6B3F57-A1F5-4C7F-A982-08400C14B6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60C63C-3E45-4F64-AC30-4D49F53138DC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6B3F57-A1F5-4C7F-A982-08400C14B6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60C63C-3E45-4F64-AC30-4D49F53138DC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6B3F57-A1F5-4C7F-A982-08400C14B6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60C63C-3E45-4F64-AC30-4D49F53138DC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6B3F57-A1F5-4C7F-A982-08400C14B6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60C63C-3E45-4F64-AC30-4D49F53138DC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6B3F57-A1F5-4C7F-A982-08400C14B6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60C63C-3E45-4F64-AC30-4D49F53138DC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6B3F57-A1F5-4C7F-A982-08400C14B6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60C63C-3E45-4F64-AC30-4D49F53138DC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6B3F57-A1F5-4C7F-A982-08400C14B6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60C63C-3E45-4F64-AC30-4D49F53138DC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6B3F57-A1F5-4C7F-A982-08400C14B6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60C63C-3E45-4F64-AC30-4D49F53138DC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6B3F57-A1F5-4C7F-A982-08400C14B6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60C63C-3E45-4F64-AC30-4D49F53138DC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B6B3F57-A1F5-4C7F-A982-08400C14B6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A60C63C-3E45-4F64-AC30-4D49F53138DC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3B6B3F57-A1F5-4C7F-A982-08400C14B6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png"/><Relationship Id="rId5" Type="http://schemas.openxmlformats.org/officeDocument/2006/relationships/hyperlink" Target="http://dumy.cz/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9105" y="692696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VY_12_INOVACE_28_ČTENÁŘSKÁ GRAMOTNOST_JÁ BARYK A MŮJ SRNEC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JÁ BARYK A MŮJ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SRNEC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156" y="3573016"/>
            <a:ext cx="75968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JÁ BARYK A MŮJ SRNEC</a:t>
            </a:r>
          </a:p>
          <a:p>
            <a:pPr algn="ctr"/>
            <a:endParaRPr lang="cs-CZ" sz="1600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Acrobat Document" r:id="rId3" imgW="9523810" imgH="7621064" progId="">
                  <p:embed/>
                </p:oleObj>
              </mc:Choice>
              <mc:Fallback>
                <p:oleObj name="Acrobat Document" r:id="rId3" imgW="9523810" imgH="7621064" progId="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971" y="548680"/>
                        <a:ext cx="900473" cy="72008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5656" y="4437112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476672"/>
            <a:ext cx="783087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2.třídy. Propojuje znalosti z oblasti Člověk a jeho svět se čtenářskými dovednostmi.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Práce s materiálem je závislá na předchozím čtení příslušného článku z knihy Já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Baryk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Františka Nepila(vhodné zvolit jako společnou četbu).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Pomocí materiálu lze zmapovat míru porozumění čteného textu.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Publikace poskytuje znalosti ze světa zvířat a také informace o měnící se přírodě během jednoho roku.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mají za úkol správně spojit začátky vět v levé části snímku s konci vět. Své odpovědi zapisují na papír. Kontrola probíhá během druhého přehrávání prezentace. Přeskočení animace správných odpovědí je možné s pomocí tlačítek akcí.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Papír a tužka (zapisování odpovědí)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1967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75656" y="1340768"/>
            <a:ext cx="7406640" cy="1472184"/>
          </a:xfrm>
        </p:spPr>
        <p:txBody>
          <a:bodyPr/>
          <a:lstStyle/>
          <a:p>
            <a:pPr algn="ctr"/>
            <a:r>
              <a:rPr lang="cs-CZ" dirty="0" smtClean="0"/>
              <a:t>Já </a:t>
            </a:r>
            <a:r>
              <a:rPr lang="cs-CZ" dirty="0" err="1" smtClean="0"/>
              <a:t>Baryk</a:t>
            </a:r>
            <a:r>
              <a:rPr lang="cs-CZ" dirty="0" smtClean="0"/>
              <a:t> a můj srnec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212976"/>
            <a:ext cx="7406640" cy="1752600"/>
          </a:xfrm>
        </p:spPr>
        <p:txBody>
          <a:bodyPr/>
          <a:lstStyle/>
          <a:p>
            <a:pPr algn="ctr"/>
            <a:r>
              <a:rPr lang="cs-CZ" dirty="0" smtClean="0"/>
              <a:t>SPOJ ČÁSTI VĚT SPRÁVNĚ K SOBĚ</a:t>
            </a:r>
            <a:endParaRPr lang="cs-CZ" dirty="0"/>
          </a:p>
        </p:txBody>
      </p:sp>
      <p:pic>
        <p:nvPicPr>
          <p:cNvPr id="4" name="Obrázek 3" descr="C:\Documents and Settings\Administrator\Local Settings\Temporary Internet Files\Content.IE5\8WSZ5CP9\MC900356157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4077072"/>
            <a:ext cx="2160240" cy="23138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156176" y="62373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 01</a:t>
            </a:r>
            <a:endParaRPr lang="cs-CZ" i="1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1967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1331640" y="404664"/>
            <a:ext cx="3568440" cy="577172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Nastal říjen,</a:t>
            </a: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r>
              <a:rPr lang="cs-CZ" sz="2400" noProof="0" dirty="0" smtClean="0">
                <a:latin typeface="Arial" pitchFamily="34" charset="0"/>
                <a:cs typeface="Arial" pitchFamily="34" charset="0"/>
              </a:rPr>
              <a:t>V každé </a:t>
            </a:r>
            <a:r>
              <a:rPr lang="cs-CZ" sz="2400" noProof="0" dirty="0" smtClean="0">
                <a:latin typeface="Arial" pitchFamily="34" charset="0"/>
                <a:cs typeface="Arial" pitchFamily="34" charset="0"/>
              </a:rPr>
              <a:t>vsi </a:t>
            </a:r>
            <a:r>
              <a:rPr lang="cs-CZ" sz="2400" noProof="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400" noProof="0" dirty="0" err="1" smtClean="0">
                <a:latin typeface="Arial" pitchFamily="34" charset="0"/>
                <a:cs typeface="Arial" pitchFamily="34" charset="0"/>
              </a:rPr>
              <a:t>popsícení</a:t>
            </a:r>
            <a:r>
              <a:rPr lang="cs-CZ" sz="2400" noProof="0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r>
              <a:rPr lang="cs-CZ" sz="2400" noProof="0" dirty="0" smtClean="0">
                <a:latin typeface="Arial" pitchFamily="34" charset="0"/>
                <a:cs typeface="Arial" pitchFamily="34" charset="0"/>
              </a:rPr>
              <a:t>Druhý den přinesou lidé psům horu mastných kostí,</a:t>
            </a: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r>
              <a:rPr lang="cs-CZ" sz="2400" noProof="0" dirty="0" smtClean="0">
                <a:latin typeface="Arial" pitchFamily="34" charset="0"/>
                <a:cs typeface="Arial" pitchFamily="34" charset="0"/>
              </a:rPr>
              <a:t>V měsíci </a:t>
            </a:r>
            <a:r>
              <a:rPr lang="cs-CZ" sz="2400" noProof="0" dirty="0" smtClean="0">
                <a:latin typeface="Arial" pitchFamily="34" charset="0"/>
                <a:cs typeface="Arial" pitchFamily="34" charset="0"/>
              </a:rPr>
              <a:t>říjnu </a:t>
            </a:r>
            <a:r>
              <a:rPr lang="cs-CZ" sz="2400" noProof="0" dirty="0" smtClean="0">
                <a:latin typeface="Arial" pitchFamily="34" charset="0"/>
                <a:cs typeface="Arial" pitchFamily="34" charset="0"/>
              </a:rPr>
              <a:t>by proto každý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5148064" y="404664"/>
            <a:ext cx="3568440" cy="577172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 čehož mají psi velkou radost.</a:t>
            </a: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noProof="0" dirty="0" err="1" smtClean="0">
                <a:latin typeface="Arial" pitchFamily="34" charset="0"/>
                <a:cs typeface="Arial" pitchFamily="34" charset="0"/>
              </a:rPr>
              <a:t>ři</a:t>
            </a:r>
            <a:r>
              <a:rPr lang="cs-CZ" sz="2400" noProof="0" dirty="0" smtClean="0">
                <a:latin typeface="Arial" pitchFamily="34" charset="0"/>
                <a:cs typeface="Arial" pitchFamily="34" charset="0"/>
              </a:rPr>
              <a:t> kterém lidé hodně jedí.</a:t>
            </a: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který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Baryk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nazýval měsícem mastných kostí.</a:t>
            </a:r>
            <a:endParaRPr lang="cs-CZ" sz="2400" noProof="0" dirty="0" smtClean="0"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chtěl být psem.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1967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460432" y="5733256"/>
            <a:ext cx="432048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autoRev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autoRev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autoRev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autoRev="1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autoRev="1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autoRev="1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autoRev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132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autoRev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132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autoRev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autoRev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132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autoRev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132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autoRev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autoRev="1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6C3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autoRev="1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6C3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autoRev="1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autoRev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6C3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autoRev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6C3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autoRev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autoRev="1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AD84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autoRev="1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AD84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autoRev="1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autoRev="1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AD84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autoRev="1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AD84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autoRev="1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1331640" y="404664"/>
            <a:ext cx="3568440" cy="577172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Srnci vědí,</a:t>
            </a: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r>
              <a:rPr lang="cs-CZ" sz="2400" noProof="0" dirty="0" smtClean="0">
                <a:latin typeface="Arial" pitchFamily="34" charset="0"/>
                <a:cs typeface="Arial" pitchFamily="34" charset="0"/>
              </a:rPr>
              <a:t>Celý den chodí po lese</a:t>
            </a: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r>
              <a:rPr lang="cs-CZ" sz="2400" noProof="0" dirty="0" smtClean="0">
                <a:latin typeface="Arial" pitchFamily="34" charset="0"/>
                <a:cs typeface="Arial" pitchFamily="34" charset="0"/>
              </a:rPr>
              <a:t>Srnci se proto také</a:t>
            </a: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r>
              <a:rPr lang="cs-CZ" sz="2400" noProof="0" dirty="0" err="1" smtClean="0">
                <a:latin typeface="Arial" pitchFamily="34" charset="0"/>
                <a:cs typeface="Arial" pitchFamily="34" charset="0"/>
              </a:rPr>
              <a:t>Baryk</a:t>
            </a:r>
            <a:r>
              <a:rPr lang="cs-CZ" sz="2400" noProof="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noProof="0" smtClean="0">
                <a:latin typeface="Arial" pitchFamily="34" charset="0"/>
                <a:cs typeface="Arial" pitchFamily="34" charset="0"/>
              </a:rPr>
              <a:t>se rozhodl,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5148064" y="404664"/>
            <a:ext cx="3568440" cy="577172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a vysílají si morseovkou zprávy.</a:t>
            </a: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chtějí stát psy.</a:t>
            </a:r>
            <a:endParaRPr lang="cs-CZ" sz="2400" noProof="0" dirty="0" smtClean="0"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že jednomu ze srnců pomůže.</a:t>
            </a:r>
            <a:endParaRPr lang="cs-CZ" sz="2400" noProof="0" dirty="0" smtClean="0"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že nejsou skoro k ničemu.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1967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460432" y="5733256"/>
            <a:ext cx="432048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autoRev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autoRev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autoRev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autoRev="1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autoRev="1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autoRev="1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autoRev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AD84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autoRev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AD84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autoRev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autoRev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AD84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autoRev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AD84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autoRev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autoRev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6C3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autoRev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6C3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autoRev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autoRev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6C3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autoRev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6C3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autoRev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autoRev="1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132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autoRev="1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132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autoRev="1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autoRev="1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132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autoRev="1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132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autoRev="1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1331640" y="404664"/>
            <a:ext cx="3568440" cy="5771728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Baryk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se snažil</a:t>
            </a: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Srnec ale vždy když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Baryka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zahlédl,</a:t>
            </a:r>
            <a:endParaRPr lang="cs-CZ" sz="2400" noProof="0" dirty="0" smtClean="0"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Baryk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uznal, že ze srnce pořádný pes nebude,</a:t>
            </a:r>
            <a:endParaRPr lang="cs-CZ" sz="2400" noProof="0" dirty="0" smtClean="0"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r>
              <a:rPr lang="cs-CZ" sz="2400" noProof="0" dirty="0" smtClean="0">
                <a:latin typeface="Arial" pitchFamily="34" charset="0"/>
                <a:cs typeface="Arial" pitchFamily="34" charset="0"/>
              </a:rPr>
              <a:t>Navíc má na hlavě parůžky,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5148064" y="404664"/>
            <a:ext cx="3568440" cy="577172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utekl.</a:t>
            </a: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jelikož neumí pořádně štěkat ani vrčet.</a:t>
            </a: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srnci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předštěkávat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noProof="0" dirty="0" smtClean="0"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r>
              <a:rPr lang="cs-CZ" sz="2400" noProof="0" dirty="0" smtClean="0">
                <a:latin typeface="Arial" pitchFamily="34" charset="0"/>
                <a:cs typeface="Arial" pitchFamily="34" charset="0"/>
              </a:rPr>
              <a:t>které správný pes mít nemůže.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1967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460432" y="5733256"/>
            <a:ext cx="432048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autoRev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132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autoRev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132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autoRev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autoRev="1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132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autoRev="1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132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autoRev="1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autoRev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14163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autoRev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14163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autoRev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autoRev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14163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autoRev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14163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autoRev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autoRev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AD84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autoRev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AD84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autoRev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autoRev="1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AD84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autoRev="1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AD84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autoRev="1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autoRev="1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0A4E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autoRev="1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0A4E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autoRev="1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autoRev="1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0A4E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autoRev="1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0A4E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autoRev="1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1331640" y="404664"/>
            <a:ext cx="3568440" cy="577172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Srnec chodil celý den po lese</a:t>
            </a: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To ostatně jeleni</a:t>
            </a:r>
            <a:endParaRPr lang="cs-CZ" sz="2400" noProof="0" dirty="0" smtClean="0"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Lidé ale nestojí o to,</a:t>
            </a:r>
            <a:endParaRPr lang="cs-CZ" sz="2400" noProof="0" dirty="0" smtClean="0"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r>
              <a:rPr lang="cs-CZ" sz="2400" noProof="0" dirty="0" smtClean="0">
                <a:latin typeface="Arial" pitchFamily="34" charset="0"/>
                <a:cs typeface="Arial" pitchFamily="34" charset="0"/>
              </a:rPr>
              <a:t>Když je srnců v lese hodně,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5148064" y="404664"/>
            <a:ext cx="3568440" cy="577172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aby se psem stal kdekdo.</a:t>
            </a: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dělají každý říjen.</a:t>
            </a: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jdou na lov.</a:t>
            </a:r>
            <a:endParaRPr lang="cs-CZ" sz="2400" noProof="0" dirty="0" smtClean="0"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r>
              <a:rPr lang="cs-CZ" sz="2400" noProof="0" dirty="0" smtClean="0">
                <a:latin typeface="Arial" pitchFamily="34" charset="0"/>
                <a:cs typeface="Arial" pitchFamily="34" charset="0"/>
              </a:rPr>
              <a:t>a snažil se urazit si parůžky o strom.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1967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460432" y="5733256"/>
            <a:ext cx="432048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autoRev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132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autoRev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132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autoRev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autoRev="1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132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autoRev="1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132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autoRev="1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autoRev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14163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autoRev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14163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autoRev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autoRev="1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14163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autoRev="1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14163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autoRev="1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autoRev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AD84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autoRev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AD84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autoRev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autoRev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AD84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autoRev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AD84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autoRev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autoRev="1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autoRev="1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autoRev="1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autoRev="1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autoRev="1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autoRev="1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1331640" y="404664"/>
            <a:ext cx="3568440" cy="5771728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Baryk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velmi dobře ví, </a:t>
            </a: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Tentokrát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se ale na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pasece objevil</a:t>
            </a:r>
            <a:endParaRPr lang="cs-CZ" sz="2400" noProof="0" dirty="0" smtClean="0"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Baryk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se tedy rozhodl zaštěkat,</a:t>
            </a:r>
            <a:endParaRPr lang="cs-CZ" sz="2400" noProof="0" dirty="0" smtClean="0"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rabicPeriod"/>
              <a:tabLst/>
              <a:defRPr/>
            </a:pPr>
            <a:r>
              <a:rPr lang="cs-CZ" sz="2400" noProof="0" dirty="0" err="1" smtClean="0">
                <a:latin typeface="Arial" pitchFamily="34" charset="0"/>
                <a:cs typeface="Arial" pitchFamily="34" charset="0"/>
              </a:rPr>
              <a:t>Baryk</a:t>
            </a:r>
            <a:r>
              <a:rPr lang="cs-CZ" sz="2400" noProof="0" dirty="0" smtClean="0">
                <a:latin typeface="Arial" pitchFamily="34" charset="0"/>
                <a:cs typeface="Arial" pitchFamily="34" charset="0"/>
              </a:rPr>
              <a:t> byl sice potrestán,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5148064" y="404664"/>
            <a:ext cx="3568440" cy="577172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že svého srnce zachránil.</a:t>
            </a: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aby se jelen vylekal.</a:t>
            </a: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že nesmí na lovu ani ceknout.</a:t>
            </a:r>
            <a:endParaRPr lang="cs-CZ" sz="2400" noProof="0" dirty="0" smtClean="0"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endParaRPr kumimoji="0" lang="cs-CZ" sz="2400" b="0" i="0" u="none" strike="noStrike" kern="1200" cap="none" spc="0" normalizeH="0" baseline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539496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+mj-lt"/>
              <a:buAutoNum type="alphaUcPeriod"/>
              <a:tabLst/>
              <a:defRPr/>
            </a:pPr>
            <a:r>
              <a:rPr lang="cs-CZ" sz="2400" noProof="0" dirty="0" err="1" smtClean="0">
                <a:latin typeface="Arial" pitchFamily="34" charset="0"/>
                <a:cs typeface="Arial" pitchFamily="34" charset="0"/>
              </a:rPr>
              <a:t>Barykův</a:t>
            </a:r>
            <a:r>
              <a:rPr lang="cs-CZ" sz="2400" noProof="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srnec</a:t>
            </a:r>
            <a:r>
              <a:rPr lang="cs-CZ" sz="2400" noProof="0" dirty="0" smtClean="0">
                <a:latin typeface="Arial" pitchFamily="34" charset="0"/>
                <a:cs typeface="Arial" pitchFamily="34" charset="0"/>
              </a:rPr>
              <a:t>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1967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460432" y="5733256"/>
            <a:ext cx="432048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autoRev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132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autoRev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132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autoRev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autoRev="1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132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autoRev="1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132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autoRev="1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autoRev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14163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autoRev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14163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autoRev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autoRev="1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14163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autoRev="1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E14163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autoRev="1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autoRev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AD84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autoRev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AD84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autoRev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autoRev="1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AD84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autoRev="1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AD84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autoRev="1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autoRev="1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6C3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autoRev="1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6C3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autoRev="1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autoRev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6C3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autoRev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26C3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autoRev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87624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1412776"/>
            <a:ext cx="84969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600" dirty="0" smtClean="0"/>
              <a:t> NEPIL, František. </a:t>
            </a:r>
            <a:r>
              <a:rPr lang="cs-CZ" sz="1600" i="1" dirty="0" smtClean="0"/>
              <a:t>Já </a:t>
            </a:r>
            <a:r>
              <a:rPr lang="cs-CZ" sz="1600" i="1" dirty="0" err="1" smtClean="0"/>
              <a:t>Baryk</a:t>
            </a:r>
            <a:r>
              <a:rPr lang="cs-CZ" sz="1600" dirty="0" smtClean="0"/>
              <a:t>. 5.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Knižní klub, 2009. </a:t>
            </a:r>
          </a:p>
          <a:p>
            <a:r>
              <a:rPr lang="cs-CZ" sz="1600" dirty="0" smtClean="0"/>
              <a:t>58 s. ISBN 978-80-242-2510-4.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</a:t>
            </a:r>
            <a:r>
              <a:rPr lang="cs-CZ" sz="1600" b="1" dirty="0" smtClean="0"/>
              <a:t>Obr. 01: </a:t>
            </a:r>
            <a:r>
              <a:rPr lang="cs-CZ" sz="1600" dirty="0" smtClean="0"/>
              <a:t>Galerie Office [cit. 2012-03-21]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endParaRPr lang="cs-CZ" sz="16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7624" y="649287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148</TotalTime>
  <Words>550</Words>
  <Application>Microsoft Office PowerPoint</Application>
  <PresentationFormat>Předvádění na obrazovce (4:3)</PresentationFormat>
  <Paragraphs>121</Paragraphs>
  <Slides>9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Slunovrat</vt:lpstr>
      <vt:lpstr>Acrobat Document</vt:lpstr>
      <vt:lpstr>Prezentace aplikace PowerPoint</vt:lpstr>
      <vt:lpstr>Prezentace aplikace PowerPoint</vt:lpstr>
      <vt:lpstr>Já Baryk a můj srnec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Karlův most</dc:title>
  <dc:creator>DELL</dc:creator>
  <cp:lastModifiedBy>Učitel</cp:lastModifiedBy>
  <cp:revision>20</cp:revision>
  <dcterms:created xsi:type="dcterms:W3CDTF">2012-03-20T13:05:29Z</dcterms:created>
  <dcterms:modified xsi:type="dcterms:W3CDTF">2012-07-09T17:11:43Z</dcterms:modified>
</cp:coreProperties>
</file>