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022C7-32D7-4D3B-B4ED-BCE9D29F30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022C7-32D7-4D3B-B4ED-BCE9D29F30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022C7-32D7-4D3B-B4ED-BCE9D29F30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83022C7-32D7-4D3B-B4ED-BCE9D29F30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022C7-32D7-4D3B-B4ED-BCE9D29F30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022C7-32D7-4D3B-B4ED-BCE9D29F30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022C7-32D7-4D3B-B4ED-BCE9D29F30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022C7-32D7-4D3B-B4ED-BCE9D29F30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83022C7-32D7-4D3B-B4ED-BCE9D29F30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022C7-32D7-4D3B-B4ED-BCE9D29F30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022C7-32D7-4D3B-B4ED-BCE9D29F30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83022C7-32D7-4D3B-B4ED-BCE9D29F306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VY_12_INOVACE_29_ČTENÁŘSKÁ GRAMOTNOST_JÁ BARYK A MŮJ BAŽANT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JÁ BARYK A MŮJ BAŽANT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156" y="3645024"/>
            <a:ext cx="75968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JÁ BARYK A MŮJ BAŽANT</a:t>
            </a:r>
          </a:p>
          <a:p>
            <a:pPr algn="ctr"/>
            <a:endParaRPr lang="cs-CZ" sz="1600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026" name="Acrobat Document" r:id="rId3" imgW="9523810" imgH="7621064" progId="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4581128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40859"/>
            <a:ext cx="7830870" cy="64171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2.třídy. Propojuje znalosti z oblasti Člověk a jeho svět se čtenářskými dovednostmi.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Práce s materiálem je závislá na předchozím čtení příslušného článku z knihy Já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Baryk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Františka Nepila(vhodné zvolit jako společnou četbu).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Pomocí materiálu lze zmapovat míru porozumění čteného textu.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Publikace poskytuje znalosti ze světa zvířat a také informace o měnící se přírodě během jednoho roku.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seřazují jednotlivé části příběhu na jednotlivých snímcích, tak jak podle nich mají být správně za sebou. Odpovědi zapisují do tabulky, které je součástí tohoto materiálu. 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Kontrola probíhá až po vyplnění tabulky (k přeskočení animací zobrazujících správné odpovědi použijte tlačítko akcí)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Papír a tužka (zapisování odpovědí)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SEŘAĎ VĚTY DO SPRÁVNÉHO POŘADÍ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Já </a:t>
            </a:r>
            <a:r>
              <a:rPr lang="cs-CZ" sz="5400" dirty="0" err="1" smtClean="0"/>
              <a:t>Baryk</a:t>
            </a:r>
            <a:r>
              <a:rPr lang="cs-CZ" sz="5400" dirty="0" smtClean="0"/>
              <a:t> a můj bažant</a:t>
            </a:r>
            <a:endParaRPr lang="cs-CZ" sz="5400" dirty="0"/>
          </a:p>
        </p:txBody>
      </p:sp>
      <p:pic>
        <p:nvPicPr>
          <p:cNvPr id="13" name="Obrázek 12" descr="C:\Documents and Settings\Administrator\Local Settings\Temporary Internet Files\Content.IE5\952UQ9FX\MC90005722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3645024"/>
            <a:ext cx="1944216" cy="23138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4355976" y="544522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7798640" cy="3846168"/>
          </a:xfrm>
        </p:spPr>
        <p:txBody>
          <a:bodyPr>
            <a:normAutofit/>
          </a:bodyPr>
          <a:lstStyle/>
          <a:p>
            <a:r>
              <a:rPr lang="cs-CZ" dirty="0" smtClean="0"/>
              <a:t>V tomto měsíci musí psi vyrazit do terénu na letecký den.</a:t>
            </a:r>
          </a:p>
          <a:p>
            <a:endParaRPr lang="cs-CZ" dirty="0" smtClean="0"/>
          </a:p>
          <a:p>
            <a:r>
              <a:rPr lang="cs-CZ" dirty="0" smtClean="0"/>
              <a:t>Nastal listopad, měsíc urousaných pacek.</a:t>
            </a:r>
          </a:p>
          <a:p>
            <a:endParaRPr lang="cs-CZ" dirty="0" smtClean="0"/>
          </a:p>
          <a:p>
            <a:r>
              <a:rPr lang="cs-CZ" dirty="0" smtClean="0"/>
              <a:t>Letecký den tomu však říkají jen bažanti.</a:t>
            </a:r>
          </a:p>
          <a:p>
            <a:pPr>
              <a:buNone/>
            </a:pPr>
            <a:r>
              <a:rPr lang="cs-CZ" dirty="0" smtClean="0"/>
              <a:t> 	Člověk ho nazývá honem.</a:t>
            </a:r>
          </a:p>
          <a:p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573325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SPRÁVNÉ ŘEŠENÍ: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13" name="Obrázek 12" descr="C:\Documents and Settings\Administrator\Local Settings\Temporary Internet Files\Content.IE5\952UQ9FX\MC90005722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1484784"/>
            <a:ext cx="864096" cy="101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C:\Documents and Settings\Administrator\Local Settings\Temporary Internet Files\Content.IE5\FGUK6WEQ\MC900441407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2852936"/>
            <a:ext cx="1197670" cy="788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 descr="C:\Documents and Settings\Administrator\Local Settings\Temporary Internet Files\Content.IE5\5NZQ1HEL\MC900199054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05064"/>
            <a:ext cx="1224136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 descr="C:\Documents and Settings\Administrator\Local Settings\Temporary Internet Files\Content.IE5\952UQ9FX\MC90005722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5157192"/>
            <a:ext cx="864096" cy="101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C:\Documents and Settings\Administrator\Local Settings\Temporary Internet Files\Content.IE5\FGUK6WEQ\MC900441407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5373216"/>
            <a:ext cx="1197670" cy="788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 descr="C:\Documents and Settings\Administrator\Local Settings\Temporary Internet Files\Content.IE5\5NZQ1HEL\MC900199054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5085184"/>
            <a:ext cx="1224136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8460432" y="5877272"/>
            <a:ext cx="360040" cy="4320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275856" y="61653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99992" y="609329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Obr.02</a:t>
            </a:r>
            <a:endParaRPr lang="cs-CZ" i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868144" y="61653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Obr.03</a:t>
            </a:r>
            <a:endParaRPr lang="cs-CZ" i="1" dirty="0"/>
          </a:p>
        </p:txBody>
      </p:sp>
      <p:sp>
        <p:nvSpPr>
          <p:cNvPr id="2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7798640" cy="3846168"/>
          </a:xfrm>
        </p:spPr>
        <p:txBody>
          <a:bodyPr>
            <a:normAutofit/>
          </a:bodyPr>
          <a:lstStyle/>
          <a:p>
            <a:r>
              <a:rPr lang="cs-CZ" dirty="0" smtClean="0"/>
              <a:t>Člověk se na honu celý den honí po strništích.</a:t>
            </a:r>
          </a:p>
          <a:p>
            <a:endParaRPr lang="cs-CZ" dirty="0" smtClean="0"/>
          </a:p>
          <a:p>
            <a:r>
              <a:rPr lang="cs-CZ" dirty="0" smtClean="0"/>
              <a:t>Většina zvířat se totiž již uložila k spánku.</a:t>
            </a:r>
          </a:p>
          <a:p>
            <a:endParaRPr lang="cs-CZ" dirty="0" smtClean="0"/>
          </a:p>
          <a:p>
            <a:r>
              <a:rPr lang="cs-CZ" dirty="0" smtClean="0"/>
              <a:t>Na strništích však nejde v tuto dobu téměř nic vyčuchat.</a:t>
            </a:r>
          </a:p>
          <a:p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573325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SPRÁVNÉ ŘEŠENÍ: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13" name="Obrázek 12" descr="C:\Documents and Settings\Administrator\Local Settings\Temporary Internet Files\Content.IE5\952UQ9FX\MC90005722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1484784"/>
            <a:ext cx="864096" cy="101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C:\Documents and Settings\Administrator\Local Settings\Temporary Internet Files\Content.IE5\FGUK6WEQ\MC900441407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2852936"/>
            <a:ext cx="1197670" cy="788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 descr="C:\Documents and Settings\Administrator\Local Settings\Temporary Internet Files\Content.IE5\5NZQ1HEL\MC900199054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05064"/>
            <a:ext cx="1224136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 descr="C:\Documents and Settings\Administrator\Local Settings\Temporary Internet Files\Content.IE5\952UQ9FX\MC90005722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5229200"/>
            <a:ext cx="864096" cy="101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C:\Documents and Settings\Administrator\Local Settings\Temporary Internet Files\Content.IE5\FGUK6WEQ\MC900441407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5373216"/>
            <a:ext cx="1197670" cy="788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 descr="C:\Documents and Settings\Administrator\Local Settings\Temporary Internet Files\Content.IE5\5NZQ1HEL\MC900199054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5157192"/>
            <a:ext cx="1224136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8460432" y="5877272"/>
            <a:ext cx="360040" cy="4320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940152" y="609329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61653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Obr.02</a:t>
            </a:r>
            <a:endParaRPr lang="cs-CZ" i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99992" y="61653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Obr.03</a:t>
            </a:r>
            <a:endParaRPr lang="cs-CZ" i="1" dirty="0"/>
          </a:p>
        </p:txBody>
      </p:sp>
      <p:sp>
        <p:nvSpPr>
          <p:cNvPr id="2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7798640" cy="3846168"/>
          </a:xfrm>
        </p:spPr>
        <p:txBody>
          <a:bodyPr>
            <a:normAutofit/>
          </a:bodyPr>
          <a:lstStyle/>
          <a:p>
            <a:r>
              <a:rPr lang="cs-CZ" dirty="0" smtClean="0"/>
              <a:t>Umí se postarat o to, aby se v polích nepřemnožila mandelinka bramborová.</a:t>
            </a:r>
          </a:p>
          <a:p>
            <a:endParaRPr lang="cs-CZ" dirty="0" smtClean="0"/>
          </a:p>
          <a:p>
            <a:r>
              <a:rPr lang="cs-CZ" dirty="0" smtClean="0"/>
              <a:t>Bramboráři je tam totiž mají velmi rádi.</a:t>
            </a:r>
          </a:p>
          <a:p>
            <a:endParaRPr lang="cs-CZ" dirty="0" smtClean="0"/>
          </a:p>
          <a:p>
            <a:r>
              <a:rPr lang="cs-CZ" dirty="0" smtClean="0"/>
              <a:t>Bažanty v polích ale určitě najdete.</a:t>
            </a:r>
          </a:p>
          <a:p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573325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SPRÁVNÉ ŘEŠENÍ: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13" name="Obrázek 12" descr="C:\Documents and Settings\Administrator\Local Settings\Temporary Internet Files\Content.IE5\952UQ9FX\MC90005722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1484784"/>
            <a:ext cx="864096" cy="101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C:\Documents and Settings\Administrator\Local Settings\Temporary Internet Files\Content.IE5\FGUK6WEQ\MC900441407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2852936"/>
            <a:ext cx="1197670" cy="788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 descr="C:\Documents and Settings\Administrator\Local Settings\Temporary Internet Files\Content.IE5\5NZQ1HEL\MC900199054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05064"/>
            <a:ext cx="1224136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 descr="C:\Documents and Settings\Administrator\Local Settings\Temporary Internet Files\Content.IE5\952UQ9FX\MC90005722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5157192"/>
            <a:ext cx="864096" cy="101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C:\Documents and Settings\Administrator\Local Settings\Temporary Internet Files\Content.IE5\FGUK6WEQ\MC900441407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5373216"/>
            <a:ext cx="1197670" cy="788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 descr="C:\Documents and Settings\Administrator\Local Settings\Temporary Internet Files\Content.IE5\5NZQ1HEL\MC900199054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5157192"/>
            <a:ext cx="1224136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8460432" y="5877272"/>
            <a:ext cx="360040" cy="4320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609329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56176" y="609329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Obr.02</a:t>
            </a:r>
            <a:endParaRPr lang="cs-CZ" i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347864" y="61653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Obr.03</a:t>
            </a:r>
            <a:endParaRPr lang="cs-CZ" i="1" dirty="0"/>
          </a:p>
        </p:txBody>
      </p:sp>
      <p:sp>
        <p:nvSpPr>
          <p:cNvPr id="2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7798640" cy="3846168"/>
          </a:xfrm>
        </p:spPr>
        <p:txBody>
          <a:bodyPr>
            <a:normAutofit/>
          </a:bodyPr>
          <a:lstStyle/>
          <a:p>
            <a:r>
              <a:rPr lang="cs-CZ" dirty="0" smtClean="0"/>
              <a:t>Bažanti se proto považují za rodovou šlechtu.</a:t>
            </a:r>
          </a:p>
          <a:p>
            <a:endParaRPr lang="cs-CZ" dirty="0" smtClean="0"/>
          </a:p>
          <a:p>
            <a:r>
              <a:rPr lang="cs-CZ" dirty="0" smtClean="0"/>
              <a:t>Bažanti se do Čech dostali až za dob Lucemburků.</a:t>
            </a:r>
          </a:p>
          <a:p>
            <a:endParaRPr lang="cs-CZ" dirty="0" smtClean="0"/>
          </a:p>
          <a:p>
            <a:r>
              <a:rPr lang="cs-CZ" dirty="0" smtClean="0"/>
              <a:t>Chodí jako </a:t>
            </a:r>
            <a:r>
              <a:rPr lang="cs-CZ" dirty="0" err="1" smtClean="0"/>
              <a:t>Lucemburkové</a:t>
            </a:r>
            <a:r>
              <a:rPr lang="cs-CZ" dirty="0" smtClean="0"/>
              <a:t> a nosí meč.</a:t>
            </a:r>
          </a:p>
          <a:p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573325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SPRÁVNÉ ŘEŠENÍ: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13" name="Obrázek 12" descr="C:\Documents and Settings\Administrator\Local Settings\Temporary Internet Files\Content.IE5\952UQ9FX\MC90005722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1484784"/>
            <a:ext cx="864096" cy="101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C:\Documents and Settings\Administrator\Local Settings\Temporary Internet Files\Content.IE5\FGUK6WEQ\MC900441407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2852936"/>
            <a:ext cx="1197670" cy="788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 descr="C:\Documents and Settings\Administrator\Local Settings\Temporary Internet Files\Content.IE5\5NZQ1HEL\MC900199054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05064"/>
            <a:ext cx="1224136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 descr="C:\Documents and Settings\Administrator\Local Settings\Temporary Internet Files\Content.IE5\952UQ9FX\MC90005722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5157192"/>
            <a:ext cx="864096" cy="101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C:\Documents and Settings\Administrator\Local Settings\Temporary Internet Files\Content.IE5\FGUK6WEQ\MC900441407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5373216"/>
            <a:ext cx="1197670" cy="788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 descr="C:\Documents and Settings\Administrator\Local Settings\Temporary Internet Files\Content.IE5\5NZQ1HEL\MC900199054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5085184"/>
            <a:ext cx="1224136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8460432" y="5877272"/>
            <a:ext cx="360040" cy="4320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347864" y="609329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609329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Obr.02</a:t>
            </a:r>
            <a:endParaRPr lang="cs-CZ" i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868144" y="61653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Obr.03</a:t>
            </a:r>
            <a:endParaRPr lang="cs-CZ" i="1" dirty="0"/>
          </a:p>
        </p:txBody>
      </p:sp>
      <p:sp>
        <p:nvSpPr>
          <p:cNvPr id="2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7798640" cy="3846168"/>
          </a:xfrm>
        </p:spPr>
        <p:txBody>
          <a:bodyPr>
            <a:normAutofit/>
          </a:bodyPr>
          <a:lstStyle/>
          <a:p>
            <a:r>
              <a:rPr lang="cs-CZ" dirty="0" smtClean="0"/>
              <a:t>Hon začíná, když hlavní člověk zatroubí.</a:t>
            </a:r>
          </a:p>
          <a:p>
            <a:endParaRPr lang="cs-CZ" dirty="0" smtClean="0"/>
          </a:p>
          <a:p>
            <a:r>
              <a:rPr lang="cs-CZ" dirty="0" smtClean="0"/>
              <a:t>A to se opakuje několikrát dokola.</a:t>
            </a:r>
          </a:p>
          <a:p>
            <a:endParaRPr lang="cs-CZ" dirty="0" smtClean="0"/>
          </a:p>
          <a:p>
            <a:r>
              <a:rPr lang="cs-CZ" dirty="0" smtClean="0"/>
              <a:t>Poté bažanti vzlétnou a ostatní lidé zdvihnou hlavně pistolí a začnou střílet.</a:t>
            </a:r>
          </a:p>
          <a:p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573325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SPRÁVNÉ ŘEŠENÍ: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13" name="Obrázek 12" descr="C:\Documents and Settings\Administrator\Local Settings\Temporary Internet Files\Content.IE5\952UQ9FX\MC90005722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1484784"/>
            <a:ext cx="864096" cy="101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C:\Documents and Settings\Administrator\Local Settings\Temporary Internet Files\Content.IE5\FGUK6WEQ\MC900441407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2852936"/>
            <a:ext cx="1197670" cy="788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 descr="C:\Documents and Settings\Administrator\Local Settings\Temporary Internet Files\Content.IE5\5NZQ1HEL\MC900199054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05064"/>
            <a:ext cx="1224136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 descr="C:\Documents and Settings\Administrator\Local Settings\Temporary Internet Files\Content.IE5\952UQ9FX\MC90005722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5157192"/>
            <a:ext cx="864096" cy="101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C:\Documents and Settings\Administrator\Local Settings\Temporary Internet Files\Content.IE5\FGUK6WEQ\MC900441407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5229200"/>
            <a:ext cx="1197670" cy="788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 descr="C:\Documents and Settings\Administrator\Local Settings\Temporary Internet Files\Content.IE5\5NZQ1HEL\MC900199054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5013176"/>
            <a:ext cx="1224136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8460432" y="5877272"/>
            <a:ext cx="360040" cy="4320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609329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61653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Obr.02</a:t>
            </a:r>
            <a:endParaRPr lang="cs-CZ" i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572000" y="609329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Obr.03</a:t>
            </a:r>
            <a:endParaRPr lang="cs-CZ" i="1" dirty="0"/>
          </a:p>
        </p:txBody>
      </p:sp>
      <p:sp>
        <p:nvSpPr>
          <p:cNvPr id="2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7798640" cy="3846168"/>
          </a:xfrm>
        </p:spPr>
        <p:txBody>
          <a:bodyPr>
            <a:normAutofit/>
          </a:bodyPr>
          <a:lstStyle/>
          <a:p>
            <a:r>
              <a:rPr lang="cs-CZ" dirty="0" smtClean="0"/>
              <a:t>Bažanti z toho nejsou moc nadšení, jelikož takovou havárii vždy někdo odnese.</a:t>
            </a:r>
          </a:p>
          <a:p>
            <a:endParaRPr lang="cs-CZ" dirty="0" smtClean="0"/>
          </a:p>
          <a:p>
            <a:r>
              <a:rPr lang="cs-CZ" dirty="0" smtClean="0"/>
              <a:t>Někdy se stane, že bažant při přeletu havaruje.</a:t>
            </a:r>
          </a:p>
          <a:p>
            <a:endParaRPr lang="cs-CZ" dirty="0" smtClean="0"/>
          </a:p>
          <a:p>
            <a:r>
              <a:rPr lang="cs-CZ" dirty="0" err="1" smtClean="0"/>
              <a:t>Barykovi</a:t>
            </a:r>
            <a:r>
              <a:rPr lang="cs-CZ" dirty="0" smtClean="0"/>
              <a:t> bylo bažantů líto, a tak jednomu z nich poradil, aby při leteckém dni nelétal na pole. </a:t>
            </a:r>
          </a:p>
          <a:p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573325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SPRÁVNÉ ŘEŠENÍ: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13" name="Obrázek 12" descr="C:\Documents and Settings\Administrator\Local Settings\Temporary Internet Files\Content.IE5\952UQ9FX\MC90005722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1484784"/>
            <a:ext cx="864096" cy="101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C:\Documents and Settings\Administrator\Local Settings\Temporary Internet Files\Content.IE5\FGUK6WEQ\MC900441407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2852936"/>
            <a:ext cx="1197670" cy="788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 descr="C:\Documents and Settings\Administrator\Local Settings\Temporary Internet Files\Content.IE5\5NZQ1HEL\MC900199054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05064"/>
            <a:ext cx="1224136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 descr="C:\Documents and Settings\Administrator\Local Settings\Temporary Internet Files\Content.IE5\952UQ9FX\MC90005722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5157192"/>
            <a:ext cx="864096" cy="101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C:\Documents and Settings\Administrator\Local Settings\Temporary Internet Files\Content.IE5\FGUK6WEQ\MC900441407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5301208"/>
            <a:ext cx="1197670" cy="788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 descr="C:\Documents and Settings\Administrator\Local Settings\Temporary Internet Files\Content.IE5\5NZQ1HEL\MC900199054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4941168"/>
            <a:ext cx="1224136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8460432" y="5877272"/>
            <a:ext cx="360040" cy="4320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347864" y="609329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99992" y="609329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Obr.02</a:t>
            </a:r>
            <a:endParaRPr lang="cs-CZ" i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868144" y="61653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Obr.03</a:t>
            </a:r>
            <a:endParaRPr lang="cs-CZ" i="1" dirty="0"/>
          </a:p>
        </p:txBody>
      </p:sp>
      <p:sp>
        <p:nvSpPr>
          <p:cNvPr id="2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412776"/>
            <a:ext cx="8496944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600" dirty="0" smtClean="0"/>
              <a:t> NEPIL, František. </a:t>
            </a:r>
            <a:r>
              <a:rPr lang="cs-CZ" sz="1600" i="1" dirty="0" smtClean="0"/>
              <a:t>Já </a:t>
            </a:r>
            <a:r>
              <a:rPr lang="cs-CZ" sz="1600" i="1" dirty="0" err="1" smtClean="0"/>
              <a:t>Baryk</a:t>
            </a:r>
            <a:r>
              <a:rPr lang="cs-CZ" sz="1600" dirty="0" smtClean="0"/>
              <a:t>. 5.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Knižní klub, 2009. </a:t>
            </a:r>
          </a:p>
          <a:p>
            <a:r>
              <a:rPr lang="cs-CZ" sz="1600" dirty="0" smtClean="0"/>
              <a:t>58 s. ISBN 978-80-242-2510-4.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b="1" dirty="0" smtClean="0"/>
              <a:t>Obr. 01: </a:t>
            </a:r>
            <a:r>
              <a:rPr lang="cs-CZ" sz="1600" dirty="0" smtClean="0"/>
              <a:t>Galerie Office [cit. 2012-04-02]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b="1" dirty="0" smtClean="0"/>
              <a:t> Obr.02: </a:t>
            </a:r>
            <a:r>
              <a:rPr lang="cs-CZ" sz="1600" dirty="0" smtClean="0"/>
              <a:t>Galerie Office [cit. 2012-04-02]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b="1" smtClean="0"/>
              <a:t> Obr.03: </a:t>
            </a:r>
            <a:r>
              <a:rPr lang="cs-CZ" sz="1600" dirty="0" smtClean="0"/>
              <a:t>Galerie Office [cit. 2012-04-02]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113</TotalTime>
  <Words>593</Words>
  <Application>Microsoft Office PowerPoint</Application>
  <PresentationFormat>Předvádění na obrazovce (4:3)</PresentationFormat>
  <Paragraphs>89</Paragraphs>
  <Slides>10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Administrativní</vt:lpstr>
      <vt:lpstr>Acrobat Document</vt:lpstr>
      <vt:lpstr>Snímek 1</vt:lpstr>
      <vt:lpstr>Snímek 2</vt:lpstr>
      <vt:lpstr>Já Baryk a můj bažant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Blaničtí rytíři</dc:title>
  <dc:creator>DELL</dc:creator>
  <cp:lastModifiedBy>DELL</cp:lastModifiedBy>
  <cp:revision>17</cp:revision>
  <dcterms:created xsi:type="dcterms:W3CDTF">2012-03-20T20:46:39Z</dcterms:created>
  <dcterms:modified xsi:type="dcterms:W3CDTF">2012-06-14T08:40:52Z</dcterms:modified>
</cp:coreProperties>
</file>