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2" r:id="rId2"/>
    <p:sldId id="263" r:id="rId3"/>
    <p:sldId id="257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os" initials="L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2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31050-3529-44F7-A990-7C3B73D5DFA4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9F2DD-80BF-447B-961A-013C141D17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859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197D87C-6EA1-42E2-9A96-F37E42866C09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9D20A26-1435-4272-A8E9-220CA382F19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ovnici.estranky.cz/img/picture/17/V%C3%A1clav-I..jpg" TargetMode="External"/><Relationship Id="rId7" Type="http://schemas.openxmlformats.org/officeDocument/2006/relationships/hyperlink" Target="http://www.panovnici.estranky.cz/img/picture/11/V%C3%A1clav-III..jpg" TargetMode="External"/><Relationship Id="rId2" Type="http://schemas.openxmlformats.org/officeDocument/2006/relationships/hyperlink" Target="http://www.panovnici.estranky.cz/img/picture/18/P%C5%99emysl-Otakar-I.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anovnici-evropy.estranky.cz/img/mid/46/vaclav-ii..jpg" TargetMode="External"/><Relationship Id="rId5" Type="http://schemas.openxmlformats.org/officeDocument/2006/relationships/hyperlink" Target="http://www.panovnici-evropy.estranky.cz/img/mid/45/premysl-otakar-ii..jpg" TargetMode="External"/><Relationship Id="rId4" Type="http://schemas.openxmlformats.org/officeDocument/2006/relationships/hyperlink" Target="http://i.lidovky.cz/09/112/lngal/GLU2f0979_svanez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5600" dirty="0" smtClean="0"/>
          </a:p>
          <a:p>
            <a:pPr>
              <a:buNone/>
            </a:pPr>
            <a:endParaRPr lang="cs-CZ" sz="5600" dirty="0" smtClean="0"/>
          </a:p>
          <a:p>
            <a:pPr>
              <a:buNone/>
            </a:pPr>
            <a:endParaRPr lang="cs-CZ" sz="5600" dirty="0" smtClean="0"/>
          </a:p>
          <a:p>
            <a:pPr>
              <a:buNone/>
            </a:pPr>
            <a:endParaRPr lang="cs-CZ" sz="5600" dirty="0" smtClean="0"/>
          </a:p>
          <a:p>
            <a:pPr>
              <a:buNone/>
            </a:pPr>
            <a:endParaRPr lang="cs-CZ" sz="5600" dirty="0" smtClean="0"/>
          </a:p>
          <a:p>
            <a:pPr>
              <a:buNone/>
            </a:pPr>
            <a:endParaRPr lang="cs-CZ" sz="5600" dirty="0" smtClean="0"/>
          </a:p>
          <a:p>
            <a:pPr>
              <a:buNone/>
            </a:pPr>
            <a:endParaRPr lang="cs-CZ" sz="5600" dirty="0" smtClean="0"/>
          </a:p>
          <a:p>
            <a:pPr>
              <a:buNone/>
            </a:pPr>
            <a:r>
              <a:rPr lang="cs-CZ" sz="5600" dirty="0" smtClean="0"/>
              <a:t>Název materiálu: VY_32_vlastivěda, sada  č. 1,  </a:t>
            </a:r>
            <a:r>
              <a:rPr lang="cs-CZ" sz="5600" dirty="0" smtClean="0"/>
              <a:t>06</a:t>
            </a:r>
          </a:p>
          <a:p>
            <a:pPr>
              <a:buNone/>
            </a:pPr>
            <a:endParaRPr lang="cs-CZ" sz="5600" dirty="0" smtClean="0"/>
          </a:p>
          <a:p>
            <a:r>
              <a:rPr lang="cs-CZ" sz="5600" dirty="0" smtClean="0"/>
              <a:t>                      </a:t>
            </a:r>
            <a:r>
              <a:rPr lang="cs-CZ" sz="5600" dirty="0" smtClean="0"/>
              <a:t>Hlavní </a:t>
            </a:r>
            <a:r>
              <a:rPr lang="cs-CZ" sz="5600" dirty="0" smtClean="0"/>
              <a:t>události nejstarších Českých dějin </a:t>
            </a:r>
            <a:r>
              <a:rPr lang="cs-CZ" sz="5600" dirty="0" smtClean="0"/>
              <a:t>– PŘEMYSLOVŠTÍ </a:t>
            </a:r>
            <a:r>
              <a:rPr lang="cs-CZ" sz="5600" dirty="0" smtClean="0"/>
              <a:t>KRÁLOVÉ</a:t>
            </a:r>
          </a:p>
          <a:p>
            <a:pPr>
              <a:buNone/>
            </a:pPr>
            <a:r>
              <a:rPr lang="cs-CZ" sz="5600" dirty="0" smtClean="0"/>
              <a:t>    </a:t>
            </a:r>
            <a:endParaRPr lang="cs-CZ" sz="5600" dirty="0" smtClean="0"/>
          </a:p>
          <a:p>
            <a:r>
              <a:rPr lang="cs-CZ" sz="5600" dirty="0" smtClean="0"/>
              <a:t>Zařazení</a:t>
            </a:r>
            <a:r>
              <a:rPr lang="cs-CZ" sz="5600" dirty="0" smtClean="0"/>
              <a:t>:  </a:t>
            </a:r>
            <a:r>
              <a:rPr lang="cs-CZ" sz="5600" dirty="0" smtClean="0"/>
              <a:t>      III/2   </a:t>
            </a:r>
            <a:r>
              <a:rPr lang="cs-CZ" sz="5600" dirty="0" smtClean="0"/>
              <a:t>INOVACE  A  ZKVALITNĚNÍ VÝUKY  </a:t>
            </a:r>
            <a:r>
              <a:rPr lang="cs-CZ" sz="5600" dirty="0" smtClean="0"/>
              <a:t>PROSTŘEDNICTVÍM </a:t>
            </a:r>
            <a:r>
              <a:rPr lang="cs-CZ" sz="5600" dirty="0" smtClean="0"/>
              <a:t>ICT</a:t>
            </a:r>
          </a:p>
          <a:p>
            <a:pPr marL="0" indent="0">
              <a:buNone/>
            </a:pPr>
            <a:r>
              <a:rPr lang="cs-CZ" sz="5600" dirty="0" smtClean="0"/>
              <a:t> </a:t>
            </a:r>
            <a:endParaRPr lang="cs-CZ" sz="5600" dirty="0" smtClean="0"/>
          </a:p>
          <a:p>
            <a:r>
              <a:rPr lang="cs-CZ" sz="5600" dirty="0" smtClean="0"/>
              <a:t>Autor</a:t>
            </a:r>
            <a:r>
              <a:rPr lang="cs-CZ" sz="5600" dirty="0" smtClean="0"/>
              <a:t>, škola:   </a:t>
            </a:r>
            <a:r>
              <a:rPr lang="cs-CZ" sz="5600" dirty="0" smtClean="0"/>
              <a:t> Mgr</a:t>
            </a:r>
            <a:r>
              <a:rPr lang="cs-CZ" sz="5600" dirty="0" smtClean="0"/>
              <a:t>. Zapletalová Renata,  ZŠ Hrubčice, </a:t>
            </a:r>
            <a:r>
              <a:rPr lang="cs-CZ" sz="5600" dirty="0" smtClean="0"/>
              <a:t>příspěvková                            </a:t>
            </a:r>
          </a:p>
          <a:p>
            <a:pPr marL="0" indent="0">
              <a:buNone/>
            </a:pPr>
            <a:r>
              <a:rPr lang="cs-CZ" sz="5600" dirty="0"/>
              <a:t> </a:t>
            </a:r>
            <a:r>
              <a:rPr lang="cs-CZ" sz="5600" dirty="0" smtClean="0"/>
              <a:t>                          </a:t>
            </a:r>
            <a:r>
              <a:rPr lang="cs-CZ" sz="5600" dirty="0" smtClean="0"/>
              <a:t>organizace</a:t>
            </a:r>
            <a:endParaRPr lang="cs-CZ" sz="5600" dirty="0" smtClean="0"/>
          </a:p>
          <a:p>
            <a:endParaRPr lang="cs-CZ" sz="5600" dirty="0" smtClean="0"/>
          </a:p>
          <a:p>
            <a:r>
              <a:rPr lang="cs-CZ" sz="5600" dirty="0" smtClean="0"/>
              <a:t>Cílová skupina:    8 -10 let</a:t>
            </a:r>
          </a:p>
          <a:p>
            <a:r>
              <a:rPr lang="cs-CZ" sz="5600" dirty="0" smtClean="0"/>
              <a:t>Druh učebního materiálu: Prezentace </a:t>
            </a:r>
          </a:p>
          <a:p>
            <a:r>
              <a:rPr lang="cs-CZ" sz="5600" dirty="0" smtClean="0"/>
              <a:t>Časová náročnost: 20 minut</a:t>
            </a:r>
          </a:p>
          <a:p>
            <a:endParaRPr lang="cs-CZ" sz="5600" dirty="0" smtClean="0"/>
          </a:p>
          <a:p>
            <a:r>
              <a:rPr lang="cs-CZ" sz="5600" dirty="0" smtClean="0"/>
              <a:t>Metodický návod: Výukový materiál slouží k prezentaci probíraného učiva, ujasnění pojmů pomocí obrázků.</a:t>
            </a:r>
          </a:p>
          <a:p>
            <a:r>
              <a:rPr lang="cs-CZ" sz="5600" dirty="0" smtClean="0"/>
              <a:t>Přemysl Otakar I., II., Václav I., II., III., Anežka Česká</a:t>
            </a:r>
          </a:p>
          <a:p>
            <a:endParaRPr lang="cs-CZ" sz="5600" dirty="0" smtClean="0"/>
          </a:p>
          <a:p>
            <a:r>
              <a:rPr lang="cs-CZ" sz="5600" dirty="0" smtClean="0"/>
              <a:t> 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20891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90305" y="548680"/>
            <a:ext cx="676339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PŘEMYSLOVŠTÍ</a:t>
            </a:r>
          </a:p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KRÁLOVÉ</a:t>
            </a:r>
            <a:endParaRPr lang="cs-CZ" sz="5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1253" y="3573016"/>
            <a:ext cx="83529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ČESKÉ ZEMĚ VZKVÉTALY ZEJMÉNA ZA VLÁDY PŘEMYSLOVSKÝCH PANOVNÍKŮ VE 13. STOLETÍ.</a:t>
            </a:r>
          </a:p>
          <a:p>
            <a:r>
              <a:rPr lang="cs-CZ" sz="3200" dirty="0" smtClean="0"/>
              <a:t>V TÉTO DOBĚ VZNIKLY PRVNÍ MĚSTA, BYL PODPOROVÁN OBCHOD, ŘEMESLA A TRHY. </a:t>
            </a:r>
            <a:endParaRPr lang="cs-CZ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00608" y="476672"/>
            <a:ext cx="835292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67544" y="548680"/>
            <a:ext cx="82089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PŘEMYSL OTAKAR I. 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7410" name="AutoShape 2" descr="data:image/jpeg;base64,/9j/4AAQSkZJRgABAQAAAQABAAD/2wCEAAkGBhQSEBUUEhQUFRQWFBQXFRgVFxQYGhgZFRQVFBcXGBYXHCYfGBkjGRUXHy8gJScpLCwsFR4xNTAqNSYrLCkBCQoKDgwOGg8PGiwkHyIsLCwsLCwsLCksKjAsKSwsLCkpLCwsLCksLCwsKSwsKSwsKSwsKSwpLCkpLCwsLCwsLP/AABEIAPAAygMBIgACEQEDEQH/xAAbAAABBQEBAAAAAAAAAAAAAAAAAQMEBQYCB//EADwQAAEDAQYDBgUDBAEDBQAAAAEAAhEDBAUSITFBUWFxBiKBkaHBEzKx0fBCUuEjYnLxFAeC4hWSssLS/8QAGwEAAgMBAQEAAAAAAAAAAAAAAAQCAwUBBgf/xAAtEQACAgEEAQMDAwQDAAAAAAAAAQIDEQQSITFBBRMiMlFhFHGBQqGx0QYjQ//aAAwDAQACEQMRAD8A9xQhCABCEIAEISIAVCSUIAVCEIAEJJTVa0tbqfzwUZSUVlgOlRLZeDaeuZ4CE3ab1YGEhwnLLqY0OaprbUgDckzPTNZWu16qjivl/wCBiqnc+TRWW0h7ZCeVFd9XA9oOjx5FXgKZ0Wp9+vc+/JXZDZLB0hJKVPFYIQkJQAqFyHLpAAhCEACEiVAAhCEACEIQAJEqRAFVel64Dhbm7Ln4eX1CsmPyErJ37WLLUCdJz8WgD/4lM2i2F577oaMhvp9SsCXqEqbZqfP2Q+tLvjFo2gculnLktcPw4pESFolp6TVLUQ3LgVtrdcsMbr1MLSeAJ8gqez12kAk5kSep1VzUbII4iFlLMSxxYRLgWsHDMwD4ghI+qbvjjosoimmS7yLHNzI5EbHhO3RV1oqmB/j/APYSnbxs5YcxBPDNruX8Jq77K10y4gGQBrpElectjJz2vhmhBKMcvokWeaj2uJIDTtrPAK5xgCO8OBk/UrO2ZuEmSdYy1ceAjQKW7CBk1zTEw6RIJz6q/TWzqg8FVte6RobFaMbZOokHqFJUG6WHBJEFxlSq9TC0ngJXraJt1KUvsZ01iTSEq2lrfmcB1KR9obhxSI4rP2m8HB8NiYBcTnrt0UQ1CThmA4kkcCNYWNb6ztbiojMdK3yyxue0n4xaJwuBOfL6arQKjuCjJc/wHpP0CvFoembnQnLyVajG/CBCELSKAQhCAFQhCABCEIAEhSoQBne19ixUw8aggdQT91Q2GkalRjXZHQ9Z/wBLZ3tYBWpOZpOh4EZgrFte9lbMAPbhmM5LRC8/6nSozU30+zV0ljcHBd8l5dthDK5B2Bjz1Uq8u0jKbsDQalTcNjLqfZQLxv3FRPw8LahyxGO6N3DeeSpbts7aeeIvcfncRqqv1dWlraqeckFTK2WbEcXn2uqE/NhH5sq03s55ykTvp4gLQWqxUa2fwjPFuX1XNLs7SmTi8XAeghKvWQnzJ8jMdsF1grbFWe8wCSAJJj8zV5Z7I+mJETmc5yxRMcdlNstmpsgNhsbD3O6lk093eiUz7k9yK53eEuDL3t8jXAEwSTAzBOuXmqmhejgc3OI4HSD18Ftq1Cn+/wAxPsq6t2fouMg0+cEtlMUvbFxkdVsWPXR2uaYY5ugEFpnLTMK8tdcPoOLDILTp6iFR0bIKQPw2NHHCZJ67lQ7Nb30qstnAT3mGcxxG0haFfqH/AJz6fGReVCk90CRSsjqjX1BoCYkHOP4TdVhL4bsMR5TA8yr+03pT+FiBBBGUKo7PUjUqOcdBhnqDIHpPklLdJU7oQreW+yyNstjlJYwaOxWcMYGjYKQkASr1cIqEVFeDMby8ghCFI4CEIhACoQhAAhCEACEIQAhWL7V0CKxIkS0HITOx6fytoVh+2V5F7/h0zBaCHuGueeEcNkhr4KdWGN6NtWcGf/5WD5oB4uPsPBSqF4ZTDyOQAVNY7OTUz21nXzVk+3AgARhAmPHT0WDPTxNvLZZC3kjKmOEuJPoFKYa2wpt8CXfwqGzXnhHMZ+eU9OSni9fmOk/eMlH2YLtFUq34RYOr1APmmNe6PHZP0BXdvGvoqyjau4wk6/Wc58D6qXTvmDhB6eY/14rkaoZ5RU4vHCJpq1REvHSAi0CoD+gxxaR9JUE1nGXuyER6HLzhTW3gHACcyQJB3A/PVdcIsrcWvBEr2t29MHL9JUJ1rkxiM8Hf+Sn22t3yNoVVb2AgHUiZ8NDy/hLulMvhx4J9OCM24eY0/PFaq4rLgpDLN3ePjkPQLzijUezMOcAdZzHkdPBen3daQ+kxw0LQtX0vTqNjk3zgT1jaikSkIQvRGYCEIQAIlCVAAhCEACEIQAJEqQoAg31bfhUHv3Ay6nIepXntS1BtJzpJc6SSdZK0vbK8e78IcQT1GfoM1hL3tn6RnEADntPHNY+rl7ligvBraSG2O5+SNZari6G6kepOXorGy3Q52sAfmyj9m6E1COHstRTpgfMQPIJezh8DqlwLd1w09XHEYjPL6fypY7H0/wBLnN9U7ZLVRAk1B5qxo26kT3KrD/3BRjH7iVls0+GyA3sg0iMRjI6aHlyT9Hsi1sHEfIcVdUHSE+TCdr09clloUlqLOslJa7gDm4Q6B0mZUKn2XawzjM7ZZfVaJ7zsmXVmx8zfMKudUPB2N1i8lBUuQ5kmTtCp7ZdtRsjaM/Qea2heD+fRVdpbJI4hKTqiuUNV3Sb5KWnZQaZHDP8AnyP1Vl2RthY91F0we8z3H5wUCwVIcW7g6dO79vNO1KRDgW5Obmw8d48lXRY65qSJWx3ppm4CVRrBaxUptcNx5HcKSvTRluWUZDWHgEIQpHAQhCABCEIAEIQgAUe22kU6bnnYT9vVSFS9q3xZXxrl9VCyW2LZOC3SSMJelsNRzjMmZ+wHOfoqq22T4YzzedeU7K7uqygd92ZGkxw1/OKrL1rlz3HhMz5+687CeZYN/HhHXZoQ8jf8laLC1x7yy3Zg/wBY5rWWy68Y7sg+ismvlgjleTn4dn07snYSTpwEqstlKnPdpvGnETyz+qdd2de6kQKjmvmQB3WkRBGW855kq0u7s65tIh1R2MkkNJLmRAGEg85MjirFTlZKHdGLwL2Qvbv/AAnOIyya72n8K11epDSVirfYgx1N+jmuAn+d1pLwrn4IjcD1hW1W7YtPwK3VqUk15M7eV5V6jiASxoOjTmfEKDTcyYqOeDvJn3VxWpuwxTBzMZRiJ3JJ0HNVVuum0sLDTcSD8zWNbIM6S4ToR3tMktGuU3ljSlCKwT7JZaT/AJXmepH+0/BDhmXZb6+Y1VVarBUYWYntqPIE4QGuad8x3SOvDxVnd9leBLzmozi48Bxjdkqqj8NUncO9DE/fwV9Vo46YI11afzyWetBmu8anEOkEaenqr25bUHUix3zMlue/A+SXXEmmFvSZN7O2rNzeOfQ6O9j5rQLH3VWw2sA7yPGJHoteFu6GTdePsZ2ojif7ioQhPC4IQhAAhCEACEIQAhWU7YW0nDSG+bvYLVP0Xnd8WgutNUZ5FregiT01SOtm4wwvI3pI7rMvwR69ohuFmrsp5DfpKq7yY1gDZk/cxJ/Nlb0LJkXu2gNHAAZDrmFn69T4leN4P0yCw6MubNhtYFuTu1QB485XpV3gELzqhRw1WHiJ9/dbm7bVEcE238xa2LcS7FhEzmEVbO0cun3TtK0AjJQ7faMoTUnGMcmbFSlLBnr6qS4DaQtBa6c0Wf8Aas9aSHPGmua1bQPhjoEtSt27I5f8VEYs1AjTTgVJrWUOHApuzW1pyBzClfETdag0JTcslY26wCSotcw6Ap9qtEbqrtGWf5xStu2PQ1Vul2Y602jDa3O2LiPT/wDUK1qPwva9p7ronl/PPoq22WI4HPOfzEePeJRdNpxUwDm1ze7yiZCWnHK3Id/BbYy21Uncxn4x+dVv2rzJlTNonR4jlw8wvS6RkDotH0+XZn6tcocQgIWqIghCEACEiEAKhCEANWqrhY5x2BPkF5zQrZ1HHMuknxJML0K8KWKk9o1LXAeIXlza5aT19eHoFla/LwaGjSwy2tVbDQnfPxJifcLDPtBZVbU/unnlt0Wkv20lxZTByaM+rjn6fVU99UMwBqSfpOiT06UZc+R/HxLS3OAFJ7dD9Nfdai7n4mAjgvLrPbnAtaSS0HIHaf8AS33Z62d3CpXQcGjie5M0VK1Fp9yo9vtDqndZw1TdZ0jJSKTRTaJIk6qvLfBVtUeV2VLHNa5rIIcILpETOfitY+1tbRkkaKsdZBUiYPD82UqhdlMOgkujOCZHkr64uPXkpukpYz4K5ld5wvDS0Z6jUbEBW1K1h4Ul7mbkQqqtSwVBh+UiQuOLhyV7lZw1yd2gZqDedTCw5/pJ9Fa1GyM+CxXbO8cNItGrzHgNVXJbuPuXVckPtRerRSZSpkEvESNmzn4nRMdnhDXUzrk5mfHWOUgeaprHSMh5Eie6OJ+0/VWVncW1GRMjEOuWI/QLs0lHYi9LyTatSdNcQnwP4V6fdD5osMzlrxGx8l5zUo4WOG5LfPKfQ+i9B7PtIs7AeHumtD9QprOkWSEJFrGcKhCEAIhCVAAhCEAI4LzXthd5o1XFoydDh9HfdelqNbLC2oIeAeqovq9yOC6m325ZPHaFbFXcXZh0gdT8vqAnb2EtDxu0R0LY9/Vbi8uwFN4mkfhu20jWeoVbU7D1YwnA5omCDmAeCzZ6aakpI0oamtrDZ5vb6MBhA/TmeclaK47UQAfNXVp7BFlI1KlVrWsEmQZjPXgc4ETKzVlHzObpiIIiJG0DYhTtrk4colXbFy4ZuadaS3gUtru8Vn957mgZZGNvVVVzW2YHBXzGgnLdZ0cqRZYtvRAqXTgzp2moOUjLzGfou2VS4YXWl5/xYAehO6tW3Y12vsu//TGD9P1Ce3SxwLOcX2RaPZxrhIrVT4t+ynf8Uim0GSWmATw0XdKgGnJS6jgBmo53di8pvJX3hVwt1jILzC+rSa1ef0NyHPifFbK+7cazyxnyjJx9gsoWH4j2/tMjllvxU9NS7rGo/YulNUQTl5HaTQC10EweGkjQD1UulQh5MCcJDQdBinE4nfUyeMALWdn7ro1bMHNDcR+eRvuNVd0LnYIkDKIy4aTx9lL9FNPDOPWRfSMU25y57ImXnvDOACdpXoFmohrA0aAAeSUUADMJxO00e2J22uwVIlQmSkEIQgBEBCVAAhCEACChISgASKLeF60qDcVV7WN4uOvIDUnosP2g/wCpgILLK0mcviOyicu63WeZ8ipwrlN8Ii5JETtt2q+PU/49Ofhtd3z+9wMR/iD5kKquanIe0/u9lWXVRLq7esn6q/uujFV4/vP0aoeo1+3RwXaCzddj8EdwNN07fmavLtvkSAf9HmpRufGBIUGr2VO2S853ybbnF8M1litIKnhzYWJst22huTHnxCsm2a1RBLQrYWSjwJWUxzlMvLRXa0TIHVZ+12t9d2FhIbudPAfdO07mc8/1Hl3IZBWtCwBoyhce6QR2V/llaLEGsyAyGpWKsJDrZWZ+7H6Z+y9EtbYXm9kdhvTl8Vw8wW/UrX9Gj/2S/YQ9Qm3Uv3LK4b4qWaocOYce80/26kDbqvQrsvynWHdd3t2nIjw3Xn16WPC4uAzBBj0Pp9EjRAB1+v59lvW6eNnyRmQucOHyepSul5vT7R16Qlr3EcHQ4eunmrKw9vnx/UoudnrTB04wfuk5aSxdDC1MPJtkKis3bCg4wXOYeD2uHrEK2oWtjxLHBw5EFLyhKPaLlNPpj6EiVRJCIQhACpCVAva+6VmZjqvDRsNzyDdSvPL4/wCpdapLbO34beJ7z/s31VtdM7PpRXO2MPqZ6Het+UbO2arw3gP1Ho0ZlYO+v+ptRxLbM0MH735u6hug9VkPhVKpLnEkn5nEyZ6lIKTWSDmdOi0IaHH1Ck9Wv6Rq2219V5dUe5zj+p5JPhwHILmy0sTw3mPIEFdOphxMawp9x2SQ9+f7R1O6blWq44KI2b2T7ls/fDo/cfSR13UyiwtqOP8AfPoE/dNDvOJjC1p15DVMVK7RUcCDGsg55wdDkVkeqrfXhGt6TFu1/sbO76ktEHQK1p0g4LG3ZfbKY7xPiCtDd980naPbntMfVeZri4vEkaeopmnnBYsssHbqnfhLqnUB0Mrop5VRS4EHJ+RttEIe2AuqlVrRLiAOZhUl5dpGDJkvPLIeJRKGFwidcJzfCJFrcM5yheWXracNue8bVGuHgZWtr2t1T5j4bLK9qKQFcHTEwehLT6QmfS3GGo2N8y8E/UdO4UZfaNZanh5mNYPuq27mCSCMwS2Ohj2U6iJoU3chPi2PzoijT/rmB8wD45nuu9WnzXoVJRyjAazyd2yxk7NwmOOuymUrtDWjnylSjTkZajOE9RJ0wnnp7JeVjxhFsYLJFN2A6kxzOWY4BPULvDYwuLeh5c1LLVJoUFTKx4LVBeDuxOfMElw4mJ8wrBN0aUBOpNvLGorCEWf7UdpxZ24WAGoRlOjRsT7DkrO9rxFGkXnbQcTssCaLqz/iP7znHT85JnTUqb3S6KLrdqwuzPWylVrvNSoS4ncnbgOCes/Z1x4gFaN13Qp9ioOOcZDTmtb3VBYiZzr3v5GZNj+GIOu0Kqdd3fwtGImT4c+a2F8XOZxz0jQH3USlZgCNCfXJThdxlFcqs8Gctt0/DZMmd1b2GwllNjNIBe7qdvAEBWH/ABA97Wn5QcTv8W568z7ru0mZO7j/AD7qmdjk8F8IKKGntw0HHSSPIH+Co1CwNc1rnAhxGZE+qk2x3dwbgDxJyA9VY3dZW4MLiZAERvxJjnsvH/8AJNW61CuLw3ybnpacd1n8Fay7DmWkOA8Cm3BrT/Vp5cY/IWjFjaGy7Lid0oo4mkFpcBrIghef0/qN0Mb+Tb/U/cqbO2kc2uw+MJzEAY+N5PP3S17swmQMTeG4800bMzAHBo14DLqvQUaqFsco78JcpnZfRGZJefErgUnVDDG4W7kqXZLvxd53dZtlm7pyU6pZjGmFvAbDiUhq9e4pxq7KnbGHCIFGyho7ok/udn/7Qs121sOFrDGh11+b+fqt3QY0BwObYiYzMzllqqDtBTZUY5hJzENnM8vVZ2jtnVqIXN5eRead8ZQ+412ZrirZ2t5Fp9SFJtVkcwtqNHyOz/xdAPqB5rNdk7WaNU03ZSY6OC9Ba0OHIgg+OS+j2Sx8l0+TzcYf0vtBZWh2cbKayjkoVjBaSw75tPL/AGrmjSySdkuRiCOKdkbqRJTzKYC6CFQ3kuSwKhCFw6Ud/XS+vhAIDRtzTVC4HNMSI4/wtAhWxulGO1FTqi3llQLkn5j5J51iwwANFYoIXPdk+zqriujP3lZSSGx/sqgpUxLjo0Tn01K117M7vdHeMgeMSesfVZe0tBd8IaQS+Nmj8gc05TZ8RWyHyObMz+liPzVc+jBkB46pxtnABe7NoHmpdmo4zMZZBo9ugTN92sNGEDJvq7Ye6lvwdjByaSM9aa5+ICIkGSDpPDwVhZr1bPfBbz1GfMKuZS46nXxT7KWa8z6hpq9ZPdL+D2On0kaqVB9mqoVMTRhIdEEaSCPqp9koauJknXlyWUs1EtMscRGfLyVpd9/54aog6B2xWP8Aopad7nyhG6mS6LL4oJybAJgGRn4cFFr2NmOcLieAnCTxOydbRDXan+3hn7pbQ85ZnQYYnWc0srZc5/sULjobrEgguMTIJG3IcB9U/RtUMzzOccwN05aa4EaYj+eSzd6XlLjTYf8AN3sPzJdjGbsxF8ssqrdvBKtt6knCyC7QnYcgFAs9na5riTLuJ1TNCzO+YA4Qn6VFwJIHULd0+mjTz2/uaKhGCxFlBfNhLXCs0HUB8bRo5bG4LeHsExOms5/YqBTpyCCAQcj4hRbHQNlrButOp8s7HXD9lu6e3fD25fwYeu0+J+7Hz2bhtDEBBggyCpoUWwmRP5KlquXYsgSJUKJ0EIQgBEqRCAFQhCAI1ryaTEmIEc/os3YrpzLdXOMvPKcgOQWrcMkyKIbJ33VkJ7SEo5ZBtDRTaA0ZxDeqyd5HHUwtzDTmeLjqeg4q9vW1uOTfmdIZybu/7KubY8IDQCTxULZvG1D+iqSl7kv4/wBkOjdsrunYyTCvaFhPwpAPuV1d9iMYiNdJ1SygaEtX3yQHWTCCo4sYLSHCQSrm1UiTAGmfso7qeEQcyM8uaJQKo3ZQxcQe7E1xltMwCdTwB4wrWo8CJMToodxtAD26OxE+alWizHGHAYhhII9ZXmbIctxXkosfzYleyAj6EKtu26GjGHbOOZ3mD7q6pMhoB2ATdAYi47F0DwyTmhrxbnHaIxulFNJkWzWHulv6c4XdnudzZiM+KsqdijdSwFv7EVyvl4ZUUuz7QTJyO3P7Ja/Z6m6MpAIMHMSMwVbpF1RSKnbN9s4p0wE4kSqRUCRKkQAqEIQAiEJUACEIQAijW94DTPlxUpNGjLpO2iDq/JVWK7CXF79T9Bo0cgprbFD5HTwUwBC5gm7GzkMSgLpJC6ViYU0+yNJJI1EJ5Kg6m0V9W6xkWd1w9RwKRzHx8snkRmrFJCUs0lc3u6f4Jb2VjbI9+T+6ORzPLkrCnSDQABAGi7hKp06eFX0nJSbESoQmCIISJUACEiVAAkSoQAIQhAH/2Q=="/>
          <p:cNvSpPr>
            <a:spLocks noChangeAspect="1" noChangeArrowheads="1"/>
          </p:cNvSpPr>
          <p:nvPr/>
        </p:nvSpPr>
        <p:spPr bwMode="auto">
          <a:xfrm>
            <a:off x="63500" y="-1109663"/>
            <a:ext cx="1924050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987824" y="1556792"/>
            <a:ext cx="590738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Byl první český král s dědičným </a:t>
            </a:r>
            <a:r>
              <a:rPr lang="cs-CZ" sz="2800" dirty="0" smtClean="0"/>
              <a:t>titulem, který </a:t>
            </a:r>
            <a:r>
              <a:rPr lang="cs-CZ" sz="2800" dirty="0" smtClean="0"/>
              <a:t>získal od německého krále. 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ZLATÁ </a:t>
            </a:r>
            <a:r>
              <a:rPr lang="cs-CZ" sz="2800" b="1" dirty="0" smtClean="0"/>
              <a:t>BULA SICILSKÁ 1212 </a:t>
            </a:r>
            <a:r>
              <a:rPr lang="cs-CZ" sz="2800" dirty="0" smtClean="0"/>
              <a:t>– listina</a:t>
            </a:r>
            <a:r>
              <a:rPr lang="cs-CZ" sz="2800" dirty="0" smtClean="0"/>
              <a:t>, která potvrzovala </a:t>
            </a:r>
            <a:r>
              <a:rPr lang="cs-CZ" sz="2800" dirty="0" smtClean="0"/>
              <a:t>nezávislost </a:t>
            </a:r>
            <a:r>
              <a:rPr lang="cs-CZ" sz="2800" dirty="0" smtClean="0"/>
              <a:t>Českého </a:t>
            </a:r>
            <a:r>
              <a:rPr lang="cs-CZ" sz="2800" dirty="0" smtClean="0"/>
              <a:t>království </a:t>
            </a:r>
            <a:r>
              <a:rPr lang="cs-CZ" sz="2800" dirty="0" smtClean="0"/>
              <a:t>a </a:t>
            </a:r>
            <a:r>
              <a:rPr lang="cs-CZ" sz="2800" dirty="0" smtClean="0"/>
              <a:t>zaručovala, </a:t>
            </a:r>
            <a:r>
              <a:rPr lang="cs-CZ" sz="2800" dirty="0" smtClean="0"/>
              <a:t>že </a:t>
            </a:r>
            <a:r>
              <a:rPr lang="cs-CZ" sz="2800" dirty="0" smtClean="0"/>
              <a:t>královský </a:t>
            </a:r>
            <a:r>
              <a:rPr lang="cs-CZ" sz="2800" dirty="0" smtClean="0"/>
              <a:t>titul je dědičný – </a:t>
            </a:r>
            <a:r>
              <a:rPr lang="cs-CZ" sz="2800" dirty="0" smtClean="0"/>
              <a:t>z </a:t>
            </a:r>
            <a:r>
              <a:rPr lang="cs-CZ" sz="2800" dirty="0" smtClean="0"/>
              <a:t>otce na syna.  </a:t>
            </a:r>
          </a:p>
          <a:p>
            <a:endParaRPr lang="cs-CZ" dirty="0"/>
          </a:p>
        </p:txBody>
      </p:sp>
      <p:pic>
        <p:nvPicPr>
          <p:cNvPr id="6146" name="Picture 2" descr="http://www.panovnici.estranky.cz/img/picture/18/P%C5%99emysl-Otakar-I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060848"/>
            <a:ext cx="2409825" cy="28575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387424"/>
            <a:ext cx="8280920" cy="1656184"/>
          </a:xfrm>
        </p:spPr>
        <p:txBody>
          <a:bodyPr>
            <a:noAutofit/>
          </a:bodyPr>
          <a:lstStyle/>
          <a:p>
            <a:r>
              <a:rPr lang="cs-CZ" sz="5400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/>
            </a:r>
            <a:br>
              <a:rPr lang="cs-CZ" sz="5400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</a:br>
            <a:endParaRPr lang="cs-CZ" sz="5400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190305" y="764704"/>
            <a:ext cx="67633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VÁCLAV I.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6386" name="Picture 2" descr="http://www.panovnici.estranky.cz/img/picture/17/V%C3%A1clav-I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1800199" cy="217508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627784" y="1772816"/>
            <a:ext cx="69535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Syn Přemysla Otakara I</a:t>
            </a:r>
            <a:r>
              <a:rPr lang="cs-CZ" dirty="0" smtClean="0"/>
              <a:t>. se </a:t>
            </a:r>
            <a:r>
              <a:rPr lang="cs-CZ" dirty="0" smtClean="0"/>
              <a:t>s</a:t>
            </a:r>
            <a:r>
              <a:rPr lang="cs-CZ" dirty="0" smtClean="0"/>
              <a:t>tal </a:t>
            </a:r>
            <a:r>
              <a:rPr lang="cs-CZ" dirty="0" smtClean="0"/>
              <a:t>bohatým díky</a:t>
            </a:r>
          </a:p>
          <a:p>
            <a:r>
              <a:rPr lang="cs-CZ" dirty="0" smtClean="0"/>
              <a:t>nalezišti </a:t>
            </a:r>
            <a:r>
              <a:rPr lang="cs-CZ" dirty="0" smtClean="0"/>
              <a:t>stříbra na našem zemí.</a:t>
            </a:r>
          </a:p>
          <a:p>
            <a:r>
              <a:rPr lang="cs-CZ" dirty="0" smtClean="0"/>
              <a:t>V bitvě přišel o oko, proto mu říkali Jednooký král.</a:t>
            </a:r>
            <a:endParaRPr lang="cs-CZ" dirty="0"/>
          </a:p>
        </p:txBody>
      </p:sp>
      <p:pic>
        <p:nvPicPr>
          <p:cNvPr id="11" name="il_fi" descr="http://i.lidovky.cz/09/112/lngal/GLU2f0979_svanez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077072"/>
            <a:ext cx="387744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Obdélník 12"/>
          <p:cNvSpPr/>
          <p:nvPr/>
        </p:nvSpPr>
        <p:spPr>
          <a:xfrm>
            <a:off x="1518922" y="2967335"/>
            <a:ext cx="61061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ANEŽKA ČESKÁ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4149080"/>
            <a:ext cx="499880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Dcera Přemysla Otakara I.</a:t>
            </a:r>
          </a:p>
          <a:p>
            <a:r>
              <a:rPr lang="cs-CZ" dirty="0" smtClean="0"/>
              <a:t>Svůj </a:t>
            </a:r>
            <a:r>
              <a:rPr lang="cs-CZ" dirty="0" smtClean="0"/>
              <a:t>život zasvětila chudým a</a:t>
            </a:r>
          </a:p>
          <a:p>
            <a:r>
              <a:rPr lang="cs-CZ" dirty="0" smtClean="0"/>
              <a:t>nemocným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</a:t>
            </a:r>
            <a:r>
              <a:rPr lang="cs-CZ" dirty="0" smtClean="0"/>
              <a:t>Praze založila ANEŽSKÝ klášter</a:t>
            </a:r>
          </a:p>
          <a:p>
            <a:r>
              <a:rPr lang="cs-CZ" dirty="0" smtClean="0"/>
              <a:t>se </a:t>
            </a:r>
            <a:r>
              <a:rPr lang="cs-CZ" dirty="0" smtClean="0"/>
              <a:t>špitálem.</a:t>
            </a:r>
          </a:p>
          <a:p>
            <a:r>
              <a:rPr lang="cs-CZ" dirty="0" smtClean="0"/>
              <a:t>V roce 1989 ji papež prohlásil za svatou. 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8183880" cy="864096"/>
          </a:xfrm>
        </p:spPr>
        <p:txBody>
          <a:bodyPr>
            <a:normAutofit/>
          </a:bodyPr>
          <a:lstStyle/>
          <a:p>
            <a:r>
              <a:rPr lang="cs-CZ" sz="48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PŘEMYSL OTAKAR II.</a:t>
            </a:r>
            <a:endParaRPr lang="cs-CZ" sz="480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75856" y="1628800"/>
            <a:ext cx="54726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Syn Václava I. </a:t>
            </a:r>
            <a:r>
              <a:rPr lang="cs-CZ" sz="2000" dirty="0" smtClean="0"/>
              <a:t>byl </a:t>
            </a:r>
            <a:r>
              <a:rPr lang="cs-CZ" sz="2000" dirty="0" smtClean="0"/>
              <a:t>schopný, statečný vládce.</a:t>
            </a:r>
          </a:p>
          <a:p>
            <a:r>
              <a:rPr lang="cs-CZ" sz="2000" dirty="0" smtClean="0"/>
              <a:t>Říkalo se mu král železný a zlatý.</a:t>
            </a:r>
          </a:p>
          <a:p>
            <a:r>
              <a:rPr lang="cs-CZ" sz="2000" dirty="0" smtClean="0"/>
              <a:t>Železný – díky jízdním oddílům jízdních rytířů v těžkém brnění.</a:t>
            </a:r>
          </a:p>
          <a:p>
            <a:r>
              <a:rPr lang="cs-CZ" sz="2000" dirty="0" smtClean="0"/>
              <a:t>Zlatý – díky nalezištím stříbra byl velmi bohatý.</a:t>
            </a:r>
          </a:p>
          <a:p>
            <a:r>
              <a:rPr lang="cs-CZ" sz="2000" dirty="0" smtClean="0"/>
              <a:t>Za své vlády území českého státu zdvojnásobil.</a:t>
            </a:r>
          </a:p>
          <a:p>
            <a:r>
              <a:rPr lang="cs-CZ" sz="2000" dirty="0" smtClean="0"/>
              <a:t>Padl v bitvě na Moravském poli, kde jeho vojska bojovala proti vojskům Rudolfa Habsburského.</a:t>
            </a:r>
            <a:endParaRPr lang="cs-CZ" sz="2000" dirty="0"/>
          </a:p>
        </p:txBody>
      </p:sp>
      <p:pic>
        <p:nvPicPr>
          <p:cNvPr id="4098" name="Picture 2" descr="http://www.panovnici-evropy.estranky.cz/img/mid/45/premysl-otakar-ii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3"/>
            <a:ext cx="2736304" cy="410445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424936" cy="1008112"/>
          </a:xfrm>
          <a:ln>
            <a:noFill/>
          </a:ln>
        </p:spPr>
        <p:txBody>
          <a:bodyPr>
            <a:noAutofit/>
          </a:bodyPr>
          <a:lstStyle/>
          <a:p>
            <a:r>
              <a:rPr lang="cs-CZ" sz="54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/>
            </a:r>
            <a:br>
              <a:rPr lang="cs-CZ" sz="54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cs-CZ" sz="54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VÁCLAV II.</a:t>
            </a:r>
            <a:endParaRPr lang="cs-CZ" sz="540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79630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79630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il_fi" descr="http://www.panovnici-evropy.estranky.cz/img/mid/46/vaclav-ii.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280831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3275856" y="1268760"/>
            <a:ext cx="547260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Syn Přemysla Otakara II. V sedmi letech mu umírá otec.</a:t>
            </a:r>
          </a:p>
          <a:p>
            <a:r>
              <a:rPr lang="cs-CZ" sz="2000" dirty="0" smtClean="0"/>
              <a:t>Je držen svým </a:t>
            </a:r>
            <a:r>
              <a:rPr lang="cs-CZ" sz="2000" dirty="0" err="1" smtClean="0"/>
              <a:t>poručníkem</a:t>
            </a:r>
            <a:r>
              <a:rPr lang="cs-CZ" sz="2000" dirty="0" smtClean="0"/>
              <a:t> Ottou Braniborským. Panovalo bezvládí. Bylo to období drancování a loupení. </a:t>
            </a:r>
          </a:p>
          <a:p>
            <a:r>
              <a:rPr lang="cs-CZ" sz="2000" dirty="0" smtClean="0"/>
              <a:t> V 17 letech </a:t>
            </a:r>
            <a:r>
              <a:rPr lang="cs-CZ" sz="2000" dirty="0" smtClean="0"/>
              <a:t>se v </a:t>
            </a:r>
            <a:r>
              <a:rPr lang="cs-CZ" sz="2000" dirty="0" smtClean="0"/>
              <a:t>roce 1288 Václav II</a:t>
            </a:r>
            <a:r>
              <a:rPr lang="cs-CZ" sz="2000" dirty="0" smtClean="0"/>
              <a:t>. </a:t>
            </a:r>
            <a:r>
              <a:rPr lang="cs-CZ" sz="2000" dirty="0" smtClean="0"/>
              <a:t>ujal vlády.  Václav II. získal rozsáhlá území.</a:t>
            </a:r>
          </a:p>
          <a:p>
            <a:r>
              <a:rPr lang="cs-CZ" sz="2000" dirty="0" smtClean="0"/>
              <a:t>Byl korunován českým králem a za 3 roky i polským králem. V roce 1300 začal razit pražský groš, který se stal nejhodnotnější měnou středověké Evropy. </a:t>
            </a:r>
          </a:p>
          <a:p>
            <a:r>
              <a:rPr lang="cs-CZ" sz="2000" dirty="0" smtClean="0"/>
              <a:t>Roku 1305 umírá na tuberkulózu. </a:t>
            </a:r>
            <a:endParaRPr lang="cs-CZ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818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VÁCLAV III.</a:t>
            </a:r>
            <a:endParaRPr lang="cs-CZ" sz="5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71800" y="1484784"/>
            <a:ext cx="734481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Syn Václava II. </a:t>
            </a:r>
          </a:p>
          <a:p>
            <a:r>
              <a:rPr lang="cs-CZ" sz="2400" dirty="0" smtClean="0"/>
              <a:t>Vládl třem královstvím – </a:t>
            </a:r>
            <a:r>
              <a:rPr lang="cs-CZ" sz="2400" b="1" dirty="0" smtClean="0"/>
              <a:t>ČESKÉMU,</a:t>
            </a:r>
          </a:p>
          <a:p>
            <a:r>
              <a:rPr lang="cs-CZ" sz="2400" b="1" dirty="0" smtClean="0"/>
              <a:t>POLSKÉMU</a:t>
            </a:r>
            <a:r>
              <a:rPr lang="cs-CZ" sz="2400" b="1" dirty="0" smtClean="0"/>
              <a:t>, UHERSKÉMU.</a:t>
            </a:r>
          </a:p>
          <a:p>
            <a:r>
              <a:rPr lang="cs-CZ" sz="2400" dirty="0" smtClean="0"/>
              <a:t>Jako </a:t>
            </a:r>
            <a:r>
              <a:rPr lang="cs-CZ" sz="2400" dirty="0" smtClean="0"/>
              <a:t>šestnáctiletý se ujal v roce </a:t>
            </a:r>
          </a:p>
          <a:p>
            <a:r>
              <a:rPr lang="cs-CZ" sz="2400" dirty="0" smtClean="0"/>
              <a:t>1305 dědictví po svém otci.</a:t>
            </a:r>
          </a:p>
          <a:p>
            <a:r>
              <a:rPr lang="cs-CZ" sz="2400" dirty="0" smtClean="0"/>
              <a:t>Václav </a:t>
            </a:r>
            <a:r>
              <a:rPr lang="cs-CZ" sz="2400" dirty="0" err="1" smtClean="0"/>
              <a:t>lll</a:t>
            </a:r>
            <a:r>
              <a:rPr lang="cs-CZ" sz="2400" dirty="0" smtClean="0"/>
              <a:t>. je v srpnu 1306 v Olomouci</a:t>
            </a:r>
          </a:p>
          <a:p>
            <a:r>
              <a:rPr lang="cs-CZ" sz="2400" dirty="0" smtClean="0"/>
              <a:t>zavražděn </a:t>
            </a:r>
            <a:r>
              <a:rPr lang="cs-CZ" sz="2400" dirty="0" smtClean="0"/>
              <a:t>neznámým vrahem.</a:t>
            </a:r>
          </a:p>
          <a:p>
            <a:r>
              <a:rPr lang="cs-CZ" sz="2400" dirty="0" smtClean="0"/>
              <a:t>Po 400 letech končí vláda Přemyslovců,</a:t>
            </a:r>
          </a:p>
          <a:p>
            <a:r>
              <a:rPr lang="cs-CZ" sz="2400" dirty="0" smtClean="0"/>
              <a:t>kteří vymřeli po meči.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2050" name="Picture 2" descr="http://www.panovnici.estranky.cz/img/picture/11/V%C3%A1clav-III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2180084" cy="28575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POUŽITÉ ZDROJE</a:t>
            </a:r>
            <a:r>
              <a:rPr lang="cs-CZ" dirty="0" smtClean="0"/>
              <a:t>:</a:t>
            </a:r>
          </a:p>
          <a:p>
            <a:endParaRPr lang="cs-CZ" dirty="0"/>
          </a:p>
          <a:p>
            <a:r>
              <a:rPr lang="cs-CZ" sz="1600" dirty="0">
                <a:hlinkClick r:id="rId2"/>
              </a:rPr>
              <a:t>http://www.panovnici.estranky.cz/</a:t>
            </a:r>
            <a:r>
              <a:rPr lang="cs-CZ" sz="1600" dirty="0" err="1">
                <a:hlinkClick r:id="rId2"/>
              </a:rPr>
              <a:t>img</a:t>
            </a:r>
            <a:r>
              <a:rPr lang="cs-CZ" sz="1600" dirty="0">
                <a:hlinkClick r:id="rId2"/>
              </a:rPr>
              <a:t>/</a:t>
            </a:r>
            <a:r>
              <a:rPr lang="cs-CZ" sz="1600" dirty="0" err="1">
                <a:hlinkClick r:id="rId2"/>
              </a:rPr>
              <a:t>picture</a:t>
            </a:r>
            <a:r>
              <a:rPr lang="cs-CZ" sz="1600" dirty="0">
                <a:hlinkClick r:id="rId2"/>
              </a:rPr>
              <a:t>/18/P%C5%99emysl-Otakar-I..</a:t>
            </a:r>
            <a:r>
              <a:rPr lang="cs-CZ" sz="1600" dirty="0" smtClean="0">
                <a:hlinkClick r:id="rId2"/>
              </a:rPr>
              <a:t>jpg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http://www.panovnici.estranky.cz/</a:t>
            </a:r>
            <a:r>
              <a:rPr lang="cs-CZ" sz="1600" dirty="0" err="1">
                <a:hlinkClick r:id="rId3"/>
              </a:rPr>
              <a:t>img</a:t>
            </a:r>
            <a:r>
              <a:rPr lang="cs-CZ" sz="1600" dirty="0">
                <a:hlinkClick r:id="rId3"/>
              </a:rPr>
              <a:t>/</a:t>
            </a:r>
            <a:r>
              <a:rPr lang="cs-CZ" sz="1600" dirty="0" err="1">
                <a:hlinkClick r:id="rId3"/>
              </a:rPr>
              <a:t>picture</a:t>
            </a:r>
            <a:r>
              <a:rPr lang="cs-CZ" sz="1600" dirty="0">
                <a:hlinkClick r:id="rId3"/>
              </a:rPr>
              <a:t>/17/V%C3%A1clav-I..</a:t>
            </a:r>
            <a:r>
              <a:rPr lang="cs-CZ" sz="1600" dirty="0" smtClean="0">
                <a:hlinkClick r:id="rId3"/>
              </a:rPr>
              <a:t>jpg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i.lidovky.cz/09/112/lngal/GLU2f0979_svanezka.jpg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http://www.panovnici-evropy.estranky.cz/</a:t>
            </a:r>
            <a:r>
              <a:rPr lang="cs-CZ" sz="1600" dirty="0" err="1">
                <a:hlinkClick r:id="rId5"/>
              </a:rPr>
              <a:t>img</a:t>
            </a:r>
            <a:r>
              <a:rPr lang="cs-CZ" sz="1600" dirty="0">
                <a:hlinkClick r:id="rId5"/>
              </a:rPr>
              <a:t>/</a:t>
            </a:r>
            <a:r>
              <a:rPr lang="cs-CZ" sz="1600" dirty="0" err="1">
                <a:hlinkClick r:id="rId5"/>
              </a:rPr>
              <a:t>mid</a:t>
            </a:r>
            <a:r>
              <a:rPr lang="cs-CZ" sz="1600" dirty="0">
                <a:hlinkClick r:id="rId5"/>
              </a:rPr>
              <a:t>/45/</a:t>
            </a:r>
            <a:r>
              <a:rPr lang="cs-CZ" sz="1600" dirty="0" err="1">
                <a:hlinkClick r:id="rId5"/>
              </a:rPr>
              <a:t>premysl-otakar-ii</a:t>
            </a:r>
            <a:r>
              <a:rPr lang="cs-CZ" sz="1600" dirty="0">
                <a:hlinkClick r:id="rId5"/>
              </a:rPr>
              <a:t>..</a:t>
            </a:r>
            <a:r>
              <a:rPr lang="cs-CZ" sz="1600" dirty="0" err="1" smtClean="0">
                <a:hlinkClick r:id="rId5"/>
              </a:rPr>
              <a:t>jpg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http://www.panovnici-evropy.estranky.cz/</a:t>
            </a:r>
            <a:r>
              <a:rPr lang="cs-CZ" sz="1600" dirty="0" err="1">
                <a:hlinkClick r:id="rId6"/>
              </a:rPr>
              <a:t>img</a:t>
            </a:r>
            <a:r>
              <a:rPr lang="cs-CZ" sz="1600" dirty="0">
                <a:hlinkClick r:id="rId6"/>
              </a:rPr>
              <a:t>/</a:t>
            </a:r>
            <a:r>
              <a:rPr lang="cs-CZ" sz="1600" dirty="0" err="1">
                <a:hlinkClick r:id="rId6"/>
              </a:rPr>
              <a:t>mid</a:t>
            </a:r>
            <a:r>
              <a:rPr lang="cs-CZ" sz="1600" dirty="0">
                <a:hlinkClick r:id="rId6"/>
              </a:rPr>
              <a:t>/46/</a:t>
            </a:r>
            <a:r>
              <a:rPr lang="cs-CZ" sz="1600" dirty="0" err="1">
                <a:hlinkClick r:id="rId6"/>
              </a:rPr>
              <a:t>vaclav-ii</a:t>
            </a:r>
            <a:r>
              <a:rPr lang="cs-CZ" sz="1600" dirty="0">
                <a:hlinkClick r:id="rId6"/>
              </a:rPr>
              <a:t>..</a:t>
            </a:r>
            <a:r>
              <a:rPr lang="cs-CZ" sz="1600" dirty="0" err="1" smtClean="0">
                <a:hlinkClick r:id="rId6"/>
              </a:rPr>
              <a:t>jpg</a:t>
            </a:r>
            <a:endParaRPr lang="cs-CZ" sz="1600" dirty="0" smtClean="0"/>
          </a:p>
          <a:p>
            <a:r>
              <a:rPr lang="cs-CZ" sz="1600" dirty="0">
                <a:hlinkClick r:id="rId7"/>
              </a:rPr>
              <a:t>http://www.panovnici.estranky.cz/</a:t>
            </a:r>
            <a:r>
              <a:rPr lang="cs-CZ" sz="1600" dirty="0" err="1">
                <a:hlinkClick r:id="rId7"/>
              </a:rPr>
              <a:t>img</a:t>
            </a:r>
            <a:r>
              <a:rPr lang="cs-CZ" sz="1600" dirty="0">
                <a:hlinkClick r:id="rId7"/>
              </a:rPr>
              <a:t>/</a:t>
            </a:r>
            <a:r>
              <a:rPr lang="cs-CZ" sz="1600" dirty="0" err="1">
                <a:hlinkClick r:id="rId7"/>
              </a:rPr>
              <a:t>picture</a:t>
            </a:r>
            <a:r>
              <a:rPr lang="cs-CZ" sz="1600" dirty="0">
                <a:hlinkClick r:id="rId7"/>
              </a:rPr>
              <a:t>/11/V%C3%A1clav-III..</a:t>
            </a:r>
            <a:r>
              <a:rPr lang="cs-CZ" sz="1600" dirty="0" smtClean="0">
                <a:hlinkClick r:id="rId7"/>
              </a:rPr>
              <a:t>jpg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1855259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310</TotalTime>
  <Words>402</Words>
  <Application>Microsoft Office PowerPoint</Application>
  <PresentationFormat>Předvádění na obrazovce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Prezentace aplikace PowerPoint</vt:lpstr>
      <vt:lpstr>    </vt:lpstr>
      <vt:lpstr> </vt:lpstr>
      <vt:lpstr>PŘEMYSL OTAKAR II.</vt:lpstr>
      <vt:lpstr>        VÁCLAV II.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PŘEMYSLOVCI</dc:title>
  <dc:creator>Leos</dc:creator>
  <cp:lastModifiedBy>User</cp:lastModifiedBy>
  <cp:revision>45</cp:revision>
  <dcterms:created xsi:type="dcterms:W3CDTF">2012-03-13T17:37:09Z</dcterms:created>
  <dcterms:modified xsi:type="dcterms:W3CDTF">2012-07-09T18:09:35Z</dcterms:modified>
</cp:coreProperties>
</file>