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1C595AA-85CD-43E7-A6B6-A3CD74C85355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3050092-DC92-4B1E-92D1-5DE2253649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Great_moravia_svatopluk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akkaria.cz/sperky/stribrne-sperky/sperky---repliky-import/?page=9&amp;vp-page=1" TargetMode="External"/><Relationship Id="rId7" Type="http://schemas.openxmlformats.org/officeDocument/2006/relationships/hyperlink" Target="http://lidstvo.blog.cz/1203" TargetMode="External"/><Relationship Id="rId2" Type="http://schemas.openxmlformats.org/officeDocument/2006/relationships/hyperlink" Target="http://cs.wikipedia.org/wiki/Velkomoravsk%C3%A1_%C5%99%C3%AD%C5%A1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amepark.cz/velkomoravska_rise_408241.htm" TargetMode="External"/><Relationship Id="rId5" Type="http://schemas.openxmlformats.org/officeDocument/2006/relationships/hyperlink" Target="http://spisovatele-dila.blog.cz/0803/cyril-konstantin-a-metodej" TargetMode="External"/><Relationship Id="rId4" Type="http://schemas.openxmlformats.org/officeDocument/2006/relationships/hyperlink" Target="http://cs.wikipedia.org/wiki/Cyril_a_Metod%C4%9B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800" dirty="0" smtClean="0"/>
              <a:t>Název materiálu: VY_32_vlastivěda, sada  č. 1,  03</a:t>
            </a:r>
          </a:p>
          <a:p>
            <a:r>
              <a:rPr lang="cs-CZ" sz="2800" dirty="0" smtClean="0"/>
              <a:t>                            Hlavní události nejstarších Českých dějin -  VELKOMORAVSKÁ   </a:t>
            </a:r>
          </a:p>
          <a:p>
            <a:r>
              <a:rPr lang="cs-CZ" sz="2800" dirty="0" smtClean="0"/>
              <a:t>                             ŘÍŠE</a:t>
            </a:r>
          </a:p>
          <a:p>
            <a:r>
              <a:rPr lang="cs-CZ" sz="2800" dirty="0" smtClean="0"/>
              <a:t>Zařazení:             III/2   INOVACE  A  ZKVALITNĚNÍ VÝUKY      </a:t>
            </a:r>
            <a:r>
              <a:rPr lang="cs-CZ" sz="2800" smtClean="0"/>
              <a:t>PROSTŘEDNICTVÍM  </a:t>
            </a:r>
            <a:r>
              <a:rPr lang="cs-CZ" sz="2800" smtClean="0"/>
              <a:t>ITC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 Autor, škola:        Mgr. Zapletalová Renata,  ZŠ </a:t>
            </a:r>
            <a:r>
              <a:rPr lang="cs-CZ" sz="2800" dirty="0" err="1" smtClean="0"/>
              <a:t>Hrubčice</a:t>
            </a:r>
            <a:r>
              <a:rPr lang="cs-CZ" sz="2800" dirty="0" smtClean="0"/>
              <a:t>, příspěvková organizace</a:t>
            </a:r>
          </a:p>
          <a:p>
            <a:pPr>
              <a:buNone/>
            </a:pPr>
            <a:r>
              <a:rPr lang="cs-CZ" sz="2800" dirty="0" smtClean="0"/>
              <a:t>     Cílová skupina:    8 -10 let</a:t>
            </a:r>
          </a:p>
          <a:p>
            <a:r>
              <a:rPr lang="cs-CZ" sz="2800" dirty="0" smtClean="0"/>
              <a:t>Druh učebního materiálu: Prezentace </a:t>
            </a:r>
          </a:p>
          <a:p>
            <a:r>
              <a:rPr lang="cs-CZ" sz="2800" dirty="0" smtClean="0"/>
              <a:t>Časová náročnost: 20 minut</a:t>
            </a:r>
          </a:p>
          <a:p>
            <a:endParaRPr lang="cs-CZ" sz="2800" dirty="0" smtClean="0"/>
          </a:p>
          <a:p>
            <a:r>
              <a:rPr lang="cs-CZ" sz="2800" dirty="0" smtClean="0"/>
              <a:t>Metodický návod: Výukový materiál slouží k prezentaci probíraného učiva, ujasnění pojmů pomocí obrázků – Velkomoravská říše, Konstantin a Metoděj, hlaholice, kníže Mojmír, kníže Rastislav, kníže Svatopluk</a:t>
            </a:r>
          </a:p>
          <a:p>
            <a:endParaRPr lang="cs-CZ" sz="2800" dirty="0" smtClean="0"/>
          </a:p>
          <a:p>
            <a:r>
              <a:rPr lang="cs-CZ" sz="2800" dirty="0" smtClean="0"/>
              <a:t> </a:t>
            </a:r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6984776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819400"/>
            <a:ext cx="8568952" cy="1752600"/>
          </a:xfrm>
        </p:spPr>
        <p:txBody>
          <a:bodyPr>
            <a:noAutofit/>
          </a:bodyPr>
          <a:lstStyle/>
          <a:p>
            <a:r>
              <a:rPr lang="cs-CZ" sz="2200" dirty="0" smtClean="0"/>
              <a:t>Velkomoravská říše z 9. stol. vznikla v oblasti Moravy, Slovenska a Dolních Rakous. Byl to ranně středověký útvar. Vznikla v letech 830 – 833, a to spojením oblastí slovenského nitranska a soustavy hradišť Starého města na Moravě. Hlavními sídly se stal moravský Velehrad a Děvín u Bratislavy.</a:t>
            </a:r>
            <a:endParaRPr lang="cs-CZ" sz="2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836712"/>
            <a:ext cx="5684168" cy="1752600"/>
          </a:xfrm>
        </p:spPr>
        <p:txBody>
          <a:bodyPr>
            <a:noAutofit/>
          </a:bodyPr>
          <a:lstStyle/>
          <a:p>
            <a:r>
              <a:rPr lang="cs-CZ" sz="6000" dirty="0" smtClean="0"/>
              <a:t>Velkomoravská</a:t>
            </a:r>
            <a:br>
              <a:rPr lang="cs-CZ" sz="6000" dirty="0" smtClean="0"/>
            </a:br>
            <a:r>
              <a:rPr lang="cs-CZ" sz="6000" dirty="0" smtClean="0"/>
              <a:t> říše</a:t>
            </a:r>
            <a:endParaRPr lang="cs-CZ" sz="6000" dirty="0"/>
          </a:p>
        </p:txBody>
      </p:sp>
      <p:pic>
        <p:nvPicPr>
          <p:cNvPr id="23556" name="Picture 4" descr="Mapa">
            <a:hlinkClick r:id="rId2" tooltip="Map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88640"/>
            <a:ext cx="2569468" cy="2235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70" decel="100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770" decel="100000"/>
                                        <p:tgtEl>
                                          <p:spTgt spid="2355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dirty="0" smtClean="0"/>
              <a:t/>
            </a:r>
            <a:br>
              <a:rPr lang="cs-CZ" sz="6700" dirty="0" smtClean="0"/>
            </a:br>
            <a:r>
              <a:rPr lang="cs-CZ" sz="5300" dirty="0" smtClean="0"/>
              <a:t>Počátky Velkomoravské říše</a:t>
            </a: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556792"/>
            <a:ext cx="6444208" cy="4968552"/>
          </a:xfrm>
        </p:spPr>
        <p:txBody>
          <a:bodyPr>
            <a:normAutofit fontScale="77500" lnSpcReduction="20000"/>
          </a:bodyPr>
          <a:lstStyle/>
          <a:p>
            <a:r>
              <a:rPr lang="cs-CZ" sz="3100" b="1" dirty="0" smtClean="0"/>
              <a:t>V počátcích formování Velkomoravské říše za Mojmíra I. 830 – 846 se ukázalo, že se Velkomoravská říše ocitla uprostřed boje dvou liturgií, západní řezenské a solnohradské, která přinášela křesťanství v jazyce latinském a německém, a východní byzantské, pro niž se velkomoravští panovníci rozhodli. Stalo se tak v r. 862, kdy se nový panovník Rastislav 846 – 871 obrátil na byzantského sultána Michala III. o poskytnutí mise dvou věrozvěstů, kteří by u nás kázali a rozšiřovali křesťanství v jazyce staroslověnském.</a:t>
            </a:r>
            <a:endParaRPr lang="cs-CZ" sz="3100" dirty="0" smtClean="0"/>
          </a:p>
          <a:p>
            <a:endParaRPr lang="cs-CZ" dirty="0"/>
          </a:p>
        </p:txBody>
      </p:sp>
      <p:pic>
        <p:nvPicPr>
          <p:cNvPr id="27650" name="Picture 2" descr="http://www.drakkaria.cz/images_items/velkomoravska-spona-40-g-stribro-925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484784"/>
            <a:ext cx="2107987" cy="37890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660232" y="5445224"/>
            <a:ext cx="2267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Spona </a:t>
            </a:r>
            <a:r>
              <a:rPr lang="cs-CZ" dirty="0" err="1" smtClean="0"/>
              <a:t>Velko</a:t>
            </a:r>
            <a:r>
              <a:rPr lang="cs-CZ" dirty="0" smtClean="0"/>
              <a:t>. Říše</a:t>
            </a:r>
          </a:p>
          <a:p>
            <a:r>
              <a:rPr lang="cs-CZ" dirty="0"/>
              <a:t>Originál je datován do 9. století,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70" decel="100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770" decel="100000"/>
                                        <p:tgtEl>
                                          <p:spTgt spid="2765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Konstantin a Metoděj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556792"/>
            <a:ext cx="6588224" cy="4572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 r. 863 jsou k nám vysláni bratři (nejen duchovní, ale i pokrevní) Konstantin a Metoděj, z oblasti Soluně – Thesálie. Byli absolventy cařihradské univerzity. Zejména Konstantin patřil k nejvzdělanějším lidem tehdejšího světa. Na Velkou Moravu přišli dobře připraveni. Vytvořili písmo – hlaholici, a tu zde uplatňovali. Byli úspěšní i v tom, že překonávali pohanskou tradici a pohanské zvyky. Brzy proti nim vznikla opozice ze strany německých kněží . Posílali na ně stížnosti do Říma. Nakonec jsou Konstantin a Metoděj povoláni papežem do Říma. Tam museli své učení obhájit, což se jim také podařilo.</a:t>
            </a:r>
            <a:endParaRPr lang="cs-CZ" sz="2000" dirty="0"/>
          </a:p>
        </p:txBody>
      </p:sp>
      <p:pic>
        <p:nvPicPr>
          <p:cNvPr id="26626" name="Picture 2" descr="http://historika.fabulator.cz/ilustrace/konstantin_a_metode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00808"/>
            <a:ext cx="2225376" cy="331762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20272" y="5013176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Konstantin a Metoděj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70" decel="100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770" decel="100000"/>
                                        <p:tgtEl>
                                          <p:spTgt spid="266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Autofit/>
          </a:bodyPr>
          <a:lstStyle/>
          <a:p>
            <a:r>
              <a:rPr lang="cs-CZ" sz="6000" dirty="0" smtClean="0"/>
              <a:t>Ukázka Hlaholice</a:t>
            </a:r>
            <a:endParaRPr lang="cs-CZ" sz="6000" dirty="0"/>
          </a:p>
        </p:txBody>
      </p:sp>
      <p:pic>
        <p:nvPicPr>
          <p:cNvPr id="28674" name="Picture 2" descr="http://www.lingvistika.mysteria.cz/rusko_soubory/hlaholic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9144001" cy="5373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2867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9461" y="381000"/>
            <a:ext cx="8534400" cy="758952"/>
          </a:xfrm>
        </p:spPr>
        <p:txBody>
          <a:bodyPr>
            <a:noAutofit/>
          </a:bodyPr>
          <a:lstStyle/>
          <a:p>
            <a:r>
              <a:rPr lang="cs-CZ" sz="5400" dirty="0" smtClean="0"/>
              <a:t>Zánik Velkomoravské říše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18720" cy="45720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 Svatoplukově smrti soupeřili jeho synové o moc nad velkou říší. Tyto spory Velkomoravskou říši velmi oslabily.</a:t>
            </a:r>
          </a:p>
          <a:p>
            <a:r>
              <a:rPr lang="cs-CZ" sz="2400" dirty="0" smtClean="0"/>
              <a:t>Bohatství říše lákalo kočovné kmeny z východu. Nejsilnější byl kmen Maďarů .</a:t>
            </a:r>
          </a:p>
          <a:p>
            <a:r>
              <a:rPr lang="cs-CZ" sz="2400" dirty="0" smtClean="0"/>
              <a:t>Oslabená říše se nedokázala nájezdům ubránit a na počátku 10. století zanikla.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sz="6600" dirty="0" smtClean="0"/>
              <a:t>OTÁZKY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412776"/>
            <a:ext cx="3857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1/ </a:t>
            </a:r>
            <a:r>
              <a:rPr lang="cs-CZ" sz="2400" u="sng" dirty="0" err="1" smtClean="0"/>
              <a:t>1.</a:t>
            </a:r>
            <a:r>
              <a:rPr lang="cs-CZ" sz="2400" u="sng" dirty="0" smtClean="0"/>
              <a:t> státní útvar v 9. století</a:t>
            </a:r>
            <a:endParaRPr lang="cs-CZ" sz="24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18448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19672" y="184482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1844824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184482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184482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1844824"/>
            <a:ext cx="388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184482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1844824"/>
            <a:ext cx="27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18448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8448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71800" y="1844824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184482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03648" y="18448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á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323528" y="2492896"/>
            <a:ext cx="36004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475656" y="2132856"/>
            <a:ext cx="27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2132856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2132856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59632" y="213285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9512" y="2564904"/>
            <a:ext cx="313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2/ </a:t>
            </a:r>
            <a:r>
              <a:rPr lang="cs-CZ" sz="2400" u="sng" dirty="0" smtClean="0"/>
              <a:t>1. Slovanské písmo</a:t>
            </a:r>
            <a:endParaRPr lang="cs-CZ" sz="2400" u="sng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91680" y="29969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1259632" y="2996952"/>
            <a:ext cx="189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55776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39752" y="299695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75656" y="299695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95736" y="2996952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979712" y="2996952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27584" y="299695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043608" y="299695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323528" y="3429000"/>
            <a:ext cx="36004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79512" y="35010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3/ </a:t>
            </a:r>
            <a:r>
              <a:rPr lang="cs-CZ" sz="2400" u="sng" dirty="0" smtClean="0"/>
              <a:t>Věrozvěstové na Velké Moravě</a:t>
            </a:r>
            <a:endParaRPr lang="cs-CZ" sz="24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15616" y="4221088"/>
            <a:ext cx="344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83568" y="42210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23528" y="422108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99592" y="4221088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9552" y="42210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331640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691680" y="422108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547664" y="4221088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907704" y="4221088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51720" y="422108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483768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547664" y="4653136"/>
            <a:ext cx="399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56141" y="465313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5536" y="465313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99592" y="465313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115616" y="465313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331640" y="465313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55576" y="4653136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cxnSp>
        <p:nvCxnSpPr>
          <p:cNvPr id="66" name="Přímá spojovací čára 65"/>
          <p:cNvCxnSpPr/>
          <p:nvPr/>
        </p:nvCxnSpPr>
        <p:spPr>
          <a:xfrm>
            <a:off x="323528" y="5085184"/>
            <a:ext cx="36004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5400000">
            <a:off x="2195736" y="4005064"/>
            <a:ext cx="47525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212691" y="5157192"/>
            <a:ext cx="4466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4/ 1. vládce Velkomoravské říše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043608" y="5733256"/>
            <a:ext cx="39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403648" y="573325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051720" y="5733256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691680" y="5733256"/>
            <a:ext cx="388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267744" y="57332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55576" y="5733256"/>
            <a:ext cx="27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644008" y="1340768"/>
            <a:ext cx="4283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5/ Jakou víru šířili Konstantin a </a:t>
            </a:r>
            <a:r>
              <a:rPr lang="cs-CZ" sz="2400" dirty="0"/>
              <a:t>M</a:t>
            </a:r>
            <a:r>
              <a:rPr lang="cs-CZ" sz="2400" dirty="0" smtClean="0"/>
              <a:t>etoděj na Velké Moravě</a:t>
            </a:r>
          </a:p>
        </p:txBody>
      </p:sp>
      <p:cxnSp>
        <p:nvCxnSpPr>
          <p:cNvPr id="81" name="Přímá spojovací čára 80"/>
          <p:cNvCxnSpPr/>
          <p:nvPr/>
        </p:nvCxnSpPr>
        <p:spPr>
          <a:xfrm>
            <a:off x="4788024" y="2492896"/>
            <a:ext cx="39604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4572000" y="2420888"/>
            <a:ext cx="4355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6/ Jaké jméno měl Konstantin v Římě</a:t>
            </a:r>
            <a:endParaRPr lang="cs-CZ" sz="2400" dirty="0"/>
          </a:p>
        </p:txBody>
      </p:sp>
      <p:cxnSp>
        <p:nvCxnSpPr>
          <p:cNvPr id="83" name="Přímá spojovací čára 82"/>
          <p:cNvCxnSpPr/>
          <p:nvPr/>
        </p:nvCxnSpPr>
        <p:spPr>
          <a:xfrm>
            <a:off x="4788024" y="3645024"/>
            <a:ext cx="39604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5724128" y="321297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6228184" y="3212976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6012160" y="3212976"/>
            <a:ext cx="27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508104" y="3212976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292080" y="3212976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cxnSp>
        <p:nvCxnSpPr>
          <p:cNvPr id="90" name="Přímá spojovací čára 89"/>
          <p:cNvCxnSpPr/>
          <p:nvPr/>
        </p:nvCxnSpPr>
        <p:spPr>
          <a:xfrm>
            <a:off x="4644008" y="5157192"/>
            <a:ext cx="39604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1" name="TextovéPole 90"/>
          <p:cNvSpPr txBox="1"/>
          <p:nvPr/>
        </p:nvSpPr>
        <p:spPr>
          <a:xfrm>
            <a:off x="4644008" y="3645024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7/ Do kterého města odjely Konstantin a Metoděj obhajovat svoje učení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364088" y="4797152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5724128" y="4797152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012160" y="4797152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572000" y="5085184"/>
            <a:ext cx="3114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8/ Nástupce Mojmíra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228184" y="558924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6732240" y="55892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6948264" y="5589240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5076056" y="558924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5292080" y="5589240"/>
            <a:ext cx="251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6516216" y="5589240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508104" y="5589240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724128" y="55892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012160" y="5589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6012160" y="2060848"/>
            <a:ext cx="1801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řKeťsvaínts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PANOVNÍCI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067944" y="1700808"/>
            <a:ext cx="4392488" cy="460851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Kníže MOJMÍR</a:t>
            </a:r>
          </a:p>
          <a:p>
            <a:pPr>
              <a:buNone/>
            </a:pPr>
            <a:r>
              <a:rPr lang="cs-CZ" dirty="0" smtClean="0"/>
              <a:t>První historicky doložený vládce Velkomoravské říše. Porazil slovenského knížete </a:t>
            </a:r>
            <a:r>
              <a:rPr lang="cs-CZ" dirty="0" err="1" smtClean="0"/>
              <a:t>Pribinu</a:t>
            </a:r>
            <a:r>
              <a:rPr lang="cs-CZ" dirty="0" smtClean="0"/>
              <a:t> a připojil k Moravě část Slovenska.</a:t>
            </a:r>
            <a:endParaRPr lang="cs-CZ" dirty="0"/>
          </a:p>
        </p:txBody>
      </p:sp>
      <p:pic>
        <p:nvPicPr>
          <p:cNvPr id="1026" name="Picture 2" descr="http://www.panovnici.estranky.cz/img/mid/414/mojmir-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0809"/>
            <a:ext cx="3456384" cy="38404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PANOVNÍCI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1340768"/>
            <a:ext cx="33843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Kníže RASTISLAV</a:t>
            </a:r>
          </a:p>
          <a:p>
            <a:r>
              <a:rPr lang="cs-CZ" sz="2800" dirty="0" smtClean="0"/>
              <a:t>- nástupce Mojmíra, za jeho vlády se stala Velká Morava jednou z nejbohatších zemí ve střední Evropě. Byl křesťan a podporoval křesťanství ve své říši.</a:t>
            </a:r>
            <a:endParaRPr lang="cs-CZ" sz="2800" dirty="0"/>
          </a:p>
        </p:txBody>
      </p:sp>
      <p:pic>
        <p:nvPicPr>
          <p:cNvPr id="3074" name="Picture 2" descr="http://old.kniznica-rv.sk/publikacie/images/rastislav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44824"/>
            <a:ext cx="3528392" cy="4392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PANOVNÍCI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1916832"/>
            <a:ext cx="39604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Kníže SVATOPLUK</a:t>
            </a:r>
          </a:p>
          <a:p>
            <a:r>
              <a:rPr lang="cs-CZ" sz="2800" dirty="0" smtClean="0"/>
              <a:t>-nástupce Rastislava, rozšířil území Velké Moravy. Nechal vybudovat paláce, kostely. </a:t>
            </a:r>
          </a:p>
          <a:p>
            <a:r>
              <a:rPr lang="cs-CZ" sz="2800" dirty="0" smtClean="0"/>
              <a:t>Po jeho smrti Velkomoravská říše zaniká.</a:t>
            </a:r>
            <a:endParaRPr lang="cs-CZ" sz="2800" dirty="0"/>
          </a:p>
        </p:txBody>
      </p:sp>
      <p:pic>
        <p:nvPicPr>
          <p:cNvPr id="2050" name="Picture 2" descr="http://xtree.cz/foto/4265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3600400" cy="4608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345904"/>
          </a:xfrm>
        </p:spPr>
        <p:txBody>
          <a:bodyPr>
            <a:noAutofit/>
          </a:bodyPr>
          <a:lstStyle/>
          <a:p>
            <a:r>
              <a:rPr lang="cs-CZ" u="sng" dirty="0" smtClean="0">
                <a:hlinkClick r:id="rId2"/>
              </a:rPr>
              <a:t>http://cs.wikipedia.org/wiki/Velkomoravsk%C3%A1_%C5%99%C3%AD%C5%A1e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drakkaria.cz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sperky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stribrne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sperky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sperky</a:t>
            </a:r>
            <a:r>
              <a:rPr lang="cs-CZ" u="sng" dirty="0" smtClean="0">
                <a:hlinkClick r:id="rId3"/>
              </a:rPr>
              <a:t>---repliky-import/?</a:t>
            </a:r>
            <a:r>
              <a:rPr lang="cs-CZ" u="sng" dirty="0" err="1" smtClean="0">
                <a:hlinkClick r:id="rId3"/>
              </a:rPr>
              <a:t>page</a:t>
            </a:r>
            <a:r>
              <a:rPr lang="cs-CZ" u="sng" dirty="0" smtClean="0">
                <a:hlinkClick r:id="rId3"/>
              </a:rPr>
              <a:t>=9&amp;</a:t>
            </a:r>
            <a:r>
              <a:rPr lang="cs-CZ" u="sng" dirty="0" err="1" smtClean="0">
                <a:hlinkClick r:id="rId3"/>
              </a:rPr>
              <a:t>vp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page</a:t>
            </a:r>
            <a:r>
              <a:rPr lang="cs-CZ" u="sng" dirty="0" smtClean="0">
                <a:hlinkClick r:id="rId3"/>
              </a:rPr>
              <a:t>=1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http://cs.wikipedia.org/wiki/Cyril_a_Metod%C4%9Bj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http://spisovatele-</a:t>
            </a:r>
            <a:r>
              <a:rPr lang="cs-CZ" u="sng" dirty="0" err="1" smtClean="0">
                <a:hlinkClick r:id="rId5"/>
              </a:rPr>
              <a:t>dila.blog.cz</a:t>
            </a:r>
            <a:r>
              <a:rPr lang="cs-CZ" u="sng" dirty="0" smtClean="0">
                <a:hlinkClick r:id="rId5"/>
              </a:rPr>
              <a:t>/0803/</a:t>
            </a:r>
            <a:r>
              <a:rPr lang="cs-CZ" u="sng" dirty="0" err="1" smtClean="0">
                <a:hlinkClick r:id="rId5"/>
              </a:rPr>
              <a:t>cyril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konstantin</a:t>
            </a:r>
            <a:r>
              <a:rPr lang="cs-CZ" u="sng" dirty="0" smtClean="0">
                <a:hlinkClick r:id="rId5"/>
              </a:rPr>
              <a:t>-a-</a:t>
            </a:r>
            <a:r>
              <a:rPr lang="cs-CZ" u="sng" dirty="0" err="1" smtClean="0">
                <a:hlinkClick r:id="rId5"/>
              </a:rPr>
              <a:t>metodej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gamepark.cz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velkomoravska</a:t>
            </a:r>
            <a:r>
              <a:rPr lang="cs-CZ" u="sng" dirty="0" smtClean="0">
                <a:hlinkClick r:id="rId6"/>
              </a:rPr>
              <a:t>_</a:t>
            </a:r>
            <a:r>
              <a:rPr lang="cs-CZ" u="sng" dirty="0" err="1" smtClean="0">
                <a:hlinkClick r:id="rId6"/>
              </a:rPr>
              <a:t>rise</a:t>
            </a:r>
            <a:r>
              <a:rPr lang="cs-CZ" u="sng" dirty="0" smtClean="0">
                <a:hlinkClick r:id="rId6"/>
              </a:rPr>
              <a:t>_408241.htm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http://lidstvo.blog.</a:t>
            </a:r>
            <a:r>
              <a:rPr lang="cs-CZ" u="sng" dirty="0" err="1" smtClean="0">
                <a:hlinkClick r:id="rId7"/>
              </a:rPr>
              <a:t>cz</a:t>
            </a:r>
            <a:r>
              <a:rPr lang="cs-CZ" u="sng" dirty="0" smtClean="0">
                <a:hlinkClick r:id="rId7"/>
              </a:rPr>
              <a:t>/1203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Použité zdroje:</a:t>
            </a:r>
            <a:endParaRPr lang="cs-CZ" sz="4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</TotalTime>
  <Words>595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Velkomoravská  říše</vt:lpstr>
      <vt:lpstr> Počátky Velkomoravské říše</vt:lpstr>
      <vt:lpstr>Konstantin a Metoděj</vt:lpstr>
      <vt:lpstr>Ukázka Hlaholice</vt:lpstr>
      <vt:lpstr>Zánik Velkomoravské říše</vt:lpstr>
      <vt:lpstr>OTÁZKY</vt:lpstr>
      <vt:lpstr>PANOVNÍCI </vt:lpstr>
      <vt:lpstr>PANOVNÍCI</vt:lpstr>
      <vt:lpstr>PANOVNÍCI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 říše</dc:title>
  <dc:creator>Leos</dc:creator>
  <cp:lastModifiedBy>Leos</cp:lastModifiedBy>
  <cp:revision>32</cp:revision>
  <dcterms:created xsi:type="dcterms:W3CDTF">2011-04-28T16:46:32Z</dcterms:created>
  <dcterms:modified xsi:type="dcterms:W3CDTF">2012-06-25T17:58:08Z</dcterms:modified>
</cp:coreProperties>
</file>