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76" r:id="rId2"/>
    <p:sldId id="277" r:id="rId3"/>
    <p:sldId id="256" r:id="rId4"/>
    <p:sldId id="257" r:id="rId5"/>
    <p:sldId id="263" r:id="rId6"/>
    <p:sldId id="267" r:id="rId7"/>
    <p:sldId id="265" r:id="rId8"/>
    <p:sldId id="270" r:id="rId9"/>
    <p:sldId id="268" r:id="rId10"/>
    <p:sldId id="269" r:id="rId11"/>
    <p:sldId id="264" r:id="rId12"/>
    <p:sldId id="272" r:id="rId13"/>
    <p:sldId id="273" r:id="rId14"/>
    <p:sldId id="274" r:id="rId15"/>
    <p:sldId id="275" r:id="rId16"/>
    <p:sldId id="27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03C033-3FFC-420D-B351-78E56A9BA527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CD075B-D57F-46C6-A55D-6C0CDE612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EF4A87-0A57-4566-82DA-F22306C9A894}" type="datetimeFigureOut">
              <a:rPr lang="cs-CZ" smtClean="0"/>
              <a:pPr/>
              <a:t>9.7.2012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EF4A87-0A57-4566-82DA-F22306C9A894}" type="datetimeFigureOut">
              <a:rPr lang="cs-CZ" smtClean="0"/>
              <a:pPr/>
              <a:t>9.7.2012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EF4A87-0A57-4566-82DA-F22306C9A894}" type="datetimeFigureOut">
              <a:rPr lang="cs-CZ" smtClean="0"/>
              <a:pPr/>
              <a:t>9.7.2012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EF4A87-0A57-4566-82DA-F22306C9A894}" type="datetimeFigureOut">
              <a:rPr lang="cs-CZ" smtClean="0"/>
              <a:pPr/>
              <a:t>9.7.2012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EF4A87-0A57-4566-82DA-F22306C9A894}" type="datetimeFigureOut">
              <a:rPr lang="cs-CZ" smtClean="0"/>
              <a:pPr/>
              <a:t>9.7.2012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EF4A87-0A57-4566-82DA-F22306C9A894}" type="datetimeFigureOut">
              <a:rPr lang="cs-CZ" smtClean="0"/>
              <a:pPr/>
              <a:t>9.7.2012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EF4A87-0A57-4566-82DA-F22306C9A894}" type="datetimeFigureOut">
              <a:rPr lang="cs-CZ" smtClean="0"/>
              <a:pPr/>
              <a:t>9.7.2012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EF4A87-0A57-4566-82DA-F22306C9A894}" type="datetimeFigureOut">
              <a:rPr lang="cs-CZ" smtClean="0"/>
              <a:pPr/>
              <a:t>9.7.2012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EF4A87-0A57-4566-82DA-F22306C9A894}" type="datetimeFigureOut">
              <a:rPr lang="cs-CZ" smtClean="0"/>
              <a:pPr/>
              <a:t>9.7.2012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EF4A87-0A57-4566-82DA-F22306C9A894}" type="datetimeFigureOut">
              <a:rPr lang="cs-CZ" smtClean="0"/>
              <a:pPr/>
              <a:t>9.7.2012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EF4A87-0A57-4566-82DA-F22306C9A894}" type="datetimeFigureOut">
              <a:rPr lang="cs-CZ" smtClean="0"/>
              <a:pPr/>
              <a:t>9.7.2012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5EF4A87-0A57-4566-82DA-F22306C9A894}" type="datetimeFigureOut">
              <a:rPr lang="cs-CZ" smtClean="0"/>
              <a:pPr/>
              <a:t>9.7.2012</a:t>
            </a:fld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FB9380C-1CF1-4CC7-B8B6-6BDD543140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VY_12_INOVACE_30_ČTENÁŘSKÁ GRAMOTNOST_JÁ BARYK A MÁ VRÁNA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JÁ BARYK A MÁ VRÁNA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156" y="3573016"/>
            <a:ext cx="75968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JÁ BARYK A MÁ VRÁNA</a:t>
            </a:r>
          </a:p>
          <a:p>
            <a:pPr algn="ctr"/>
            <a:endParaRPr lang="cs-CZ" sz="16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AcroExch.Document.7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581128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40859"/>
            <a:ext cx="783087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2.třídy.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Práce s materiálem je závislá na předchozím čtení příslušného článku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z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knihy Já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Baryk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Františka Nepila(vhodné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Pomocí materiálu lze zmapovat míru porozumění čteného textu.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Publikace poskytuje znalosti ze světa zvířat a také informace o měnící se přírodě během jednoho roku.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jsou rozděleny do skupin. Každá skupina si volí otázku (rozdělení podle obtížnosti a bodování). Body zapisujeme na tabuli. Vyhrává skupina s největším počtem získaných bodů.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každém snímku se zobrazím kliknutím i správná odpověď, poté se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úvodní tabulku vracíte pomocí tlačítka akcí (domeček)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1772816"/>
          <a:ext cx="6336704" cy="41044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0484"/>
                <a:gridCol w="2143985"/>
                <a:gridCol w="2112235"/>
              </a:tblGrid>
              <a:tr h="820891">
                <a:tc gridSpan="3">
                  <a:txBody>
                    <a:bodyPr/>
                    <a:lstStyle/>
                    <a:p>
                      <a:pPr algn="ctr"/>
                      <a:r>
                        <a:rPr lang="cs-CZ" sz="3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Já </a:t>
                      </a:r>
                      <a:r>
                        <a:rPr lang="cs-CZ" sz="36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Baryk</a:t>
                      </a:r>
                      <a:r>
                        <a:rPr lang="cs-CZ" sz="3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má vrána</a:t>
                      </a:r>
                      <a:endParaRPr lang="cs-CZ" sz="36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820891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32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3059832" y="3068960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lačítko akce: Dopředu nebo Další 5">
            <a:hlinkClick r:id="rId3" action="ppaction://hlinksldjump" highlightClick="1"/>
          </p:cNvPr>
          <p:cNvSpPr/>
          <p:nvPr/>
        </p:nvSpPr>
        <p:spPr>
          <a:xfrm>
            <a:off x="3059832" y="3861048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lačítko akce: Dopředu nebo Další 6">
            <a:hlinkClick r:id="rId4" action="ppaction://hlinksldjump" highlightClick="1"/>
          </p:cNvPr>
          <p:cNvSpPr/>
          <p:nvPr/>
        </p:nvSpPr>
        <p:spPr>
          <a:xfrm>
            <a:off x="3059832" y="4653136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lačítko akce: Dopředu nebo Další 7">
            <a:hlinkClick r:id="rId5" action="ppaction://hlinksldjump" highlightClick="1"/>
          </p:cNvPr>
          <p:cNvSpPr/>
          <p:nvPr/>
        </p:nvSpPr>
        <p:spPr>
          <a:xfrm>
            <a:off x="3059832" y="5517232"/>
            <a:ext cx="288032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lačítko akce: Dopředu nebo Další 9">
            <a:hlinkClick r:id="rId6" action="ppaction://hlinksldjump" highlightClick="1"/>
          </p:cNvPr>
          <p:cNvSpPr/>
          <p:nvPr/>
        </p:nvSpPr>
        <p:spPr>
          <a:xfrm>
            <a:off x="5292080" y="3068960"/>
            <a:ext cx="288032" cy="216024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lačítko akce: Dopředu nebo Další 10">
            <a:hlinkClick r:id="rId7" action="ppaction://hlinksldjump" highlightClick="1"/>
          </p:cNvPr>
          <p:cNvSpPr/>
          <p:nvPr/>
        </p:nvSpPr>
        <p:spPr>
          <a:xfrm>
            <a:off x="5292080" y="3861048"/>
            <a:ext cx="288032" cy="216024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lačítko akce: Dopředu nebo Další 11">
            <a:hlinkClick r:id="rId8" action="ppaction://hlinksldjump" highlightClick="1"/>
          </p:cNvPr>
          <p:cNvSpPr/>
          <p:nvPr/>
        </p:nvSpPr>
        <p:spPr>
          <a:xfrm>
            <a:off x="5292080" y="4725144"/>
            <a:ext cx="288032" cy="216024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lačítko akce: Dopředu nebo Další 12">
            <a:hlinkClick r:id="rId9" action="ppaction://hlinksldjump" highlightClick="1"/>
          </p:cNvPr>
          <p:cNvSpPr/>
          <p:nvPr/>
        </p:nvSpPr>
        <p:spPr>
          <a:xfrm>
            <a:off x="5292080" y="5517232"/>
            <a:ext cx="288032" cy="216024"/>
          </a:xfrm>
          <a:prstGeom prst="actionButtonForwardNex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lačítko akce: Dopředu nebo Další 14">
            <a:hlinkClick r:id="rId10" action="ppaction://hlinksldjump" highlightClick="1"/>
          </p:cNvPr>
          <p:cNvSpPr/>
          <p:nvPr/>
        </p:nvSpPr>
        <p:spPr>
          <a:xfrm>
            <a:off x="7308304" y="3068960"/>
            <a:ext cx="288032" cy="216024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lačítko akce: Dopředu nebo Další 15">
            <a:hlinkClick r:id="rId11" action="ppaction://hlinksldjump" highlightClick="1"/>
          </p:cNvPr>
          <p:cNvSpPr/>
          <p:nvPr/>
        </p:nvSpPr>
        <p:spPr>
          <a:xfrm>
            <a:off x="7380312" y="3861048"/>
            <a:ext cx="288032" cy="216024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lačítko akce: Dopředu nebo Další 16">
            <a:hlinkClick r:id="rId12" action="ppaction://hlinksldjump" highlightClick="1"/>
          </p:cNvPr>
          <p:cNvSpPr/>
          <p:nvPr/>
        </p:nvSpPr>
        <p:spPr>
          <a:xfrm>
            <a:off x="7380312" y="4653136"/>
            <a:ext cx="288032" cy="216024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Tlačítko akce: Dopředu nebo Další 17">
            <a:hlinkClick r:id="rId13" action="ppaction://hlinksldjump" highlightClick="1"/>
          </p:cNvPr>
          <p:cNvSpPr/>
          <p:nvPr/>
        </p:nvSpPr>
        <p:spPr>
          <a:xfrm>
            <a:off x="7380312" y="5445224"/>
            <a:ext cx="288032" cy="216024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347864" y="620688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RISKUJ</a:t>
            </a:r>
            <a:endParaRPr lang="cs-CZ" sz="3600" dirty="0"/>
          </a:p>
        </p:txBody>
      </p:sp>
      <p:sp>
        <p:nvSpPr>
          <p:cNvPr id="2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916832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Čím měří zimu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Baryk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a čím lidé?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3429000"/>
            <a:ext cx="79208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Baryk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měří zimu pomocí svého čumáku.</a:t>
            </a: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Lidé musí používat teploměr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124744"/>
            <a:ext cx="82809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Proč nazývá </a:t>
            </a:r>
            <a:r>
              <a:rPr lang="cs-CZ" sz="4400" dirty="0" err="1" smtClean="0">
                <a:latin typeface="Arial" pitchFamily="34" charset="0"/>
                <a:cs typeface="Arial" pitchFamily="34" charset="0"/>
              </a:rPr>
              <a:t>Baryk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 prosinec měsícem studeného kastrůlku?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55576" y="3212976"/>
            <a:ext cx="79928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Jelikož mu kastrůlek u boudy ve velké zimě vždy velmi rychle vychladne.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484784"/>
            <a:ext cx="83529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Proč vrána nemůže měřit teplotu stejně jako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Baryk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3501008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Vrána nemá čumák, ale zobák.</a:t>
            </a:r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Zobákem se teplota měřit nedá.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484784"/>
            <a:ext cx="82809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Čím je významný Řehoř třináctý a proč si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Baryk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myslí, že je stejně významný jako on?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3573016"/>
            <a:ext cx="72008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Oba dva podle </a:t>
            </a:r>
            <a:r>
              <a:rPr lang="cs-CZ" sz="4400" dirty="0" err="1" smtClean="0">
                <a:latin typeface="Arial" pitchFamily="34" charset="0"/>
                <a:cs typeface="Arial" pitchFamily="34" charset="0"/>
              </a:rPr>
              <a:t>Baryka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 zavedli lepší teploměr.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484784"/>
            <a:ext cx="82809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Proč je pro lovce velmi obtížné zastřelit vránu?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789040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Jelikož jsou vrány velmi ostražité.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268761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Havran a vrána jsou si velmi podobní.</a:t>
            </a:r>
          </a:p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Který z těchto ptáků ale nosí kalhoty?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3861048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Kalhoty nosí pouze havran.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268760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Jaký je rozdíl mezi způsobem života vrány a havrana?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573016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Vrána žije samostatně a havran v hejnech.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060848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Co to znamená, že je vrána věrná?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3573016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Žije v páru stále se stejným partnerem.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484784"/>
            <a:ext cx="7920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Jak dlouho žijí vrány oproti psům?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3212976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Vrány žijí osmkrát déle.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988840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Proč chodí vrána stále v černém?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5048" y="3789040"/>
            <a:ext cx="8568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Jelikož se chystá na koncert v Rudolfinu.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268760"/>
            <a:ext cx="77048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Do jaké skupiny ptáků se řadí vrány a havrani?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3789040"/>
            <a:ext cx="8676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Vrány a havrani patří do skupiny pěvců.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Domů 2">
            <a:hlinkClick r:id="rId2" action="ppaction://hlinksldjump" highlightClick="1"/>
          </p:cNvPr>
          <p:cNvSpPr/>
          <p:nvPr/>
        </p:nvSpPr>
        <p:spPr>
          <a:xfrm>
            <a:off x="7668344" y="5373216"/>
            <a:ext cx="1224136" cy="129614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196752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Proč vrány nemohou sehnat ševce, který by jim ušil boty?</a:t>
            </a:r>
            <a:endParaRPr lang="cs-CZ" sz="3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3789040"/>
            <a:ext cx="86764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Jelikož vrána má tři prsty dopředu a jeden dozadu.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31640" y="667367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412776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NEPIL, František. </a:t>
            </a:r>
            <a:r>
              <a:rPr lang="cs-CZ" sz="1600" i="1" dirty="0" smtClean="0"/>
              <a:t>Já </a:t>
            </a:r>
            <a:r>
              <a:rPr lang="cs-CZ" sz="1600" i="1" dirty="0" err="1" smtClean="0"/>
              <a:t>Baryk</a:t>
            </a:r>
            <a:r>
              <a:rPr lang="cs-CZ" sz="1600" dirty="0" smtClean="0"/>
              <a:t>. 5.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Knižní klub, 2009. </a:t>
            </a:r>
          </a:p>
          <a:p>
            <a:r>
              <a:rPr lang="cs-CZ" sz="1600" dirty="0" smtClean="0"/>
              <a:t>58 s. ISBN 978-80-242-2510-4.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201</TotalTime>
  <Words>667</Words>
  <Application>Microsoft Office PowerPoint</Application>
  <PresentationFormat>Předvádění na obrazovce (4:3)</PresentationFormat>
  <Paragraphs>70</Paragraphs>
  <Slides>16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Aspekt</vt:lpstr>
      <vt:lpstr>Acrobat Document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</dc:creator>
  <cp:lastModifiedBy>Dum</cp:lastModifiedBy>
  <cp:revision>27</cp:revision>
  <dcterms:created xsi:type="dcterms:W3CDTF">2012-04-14T10:06:26Z</dcterms:created>
  <dcterms:modified xsi:type="dcterms:W3CDTF">2012-07-09T17:14:48Z</dcterms:modified>
</cp:coreProperties>
</file>