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8F3C21-66B7-4D83-BF7D-FF4DFEF8057D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10713D01-F574-4121-BF56-795EBB6B00D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8F3C21-66B7-4D83-BF7D-FF4DFEF8057D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13D01-F574-4121-BF56-795EBB6B00D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8F3C21-66B7-4D83-BF7D-FF4DFEF8057D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10713D01-F574-4121-BF56-795EBB6B00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8F3C21-66B7-4D83-BF7D-FF4DFEF8057D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13D01-F574-4121-BF56-795EBB6B00D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8F3C21-66B7-4D83-BF7D-FF4DFEF8057D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13D01-F574-4121-BF56-795EBB6B00D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8F3C21-66B7-4D83-BF7D-FF4DFEF8057D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13D01-F574-4121-BF56-795EBB6B00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8F3C21-66B7-4D83-BF7D-FF4DFEF8057D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13D01-F574-4121-BF56-795EBB6B00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8F3C21-66B7-4D83-BF7D-FF4DFEF8057D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13D01-F574-4121-BF56-795EBB6B00D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8F3C21-66B7-4D83-BF7D-FF4DFEF8057D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10713D01-F574-4121-BF56-795EBB6B00D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8F3C21-66B7-4D83-BF7D-FF4DFEF8057D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13D01-F574-4121-BF56-795EBB6B00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8F3C21-66B7-4D83-BF7D-FF4DFEF8057D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13D01-F574-4121-BF56-795EBB6B00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A8F3C21-66B7-4D83-BF7D-FF4DFEF8057D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10713D01-F574-4121-BF56-795EBB6B00D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png"/><Relationship Id="rId4" Type="http://schemas.openxmlformats.org/officeDocument/2006/relationships/hyperlink" Target="http://dumy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39553" y="773705"/>
            <a:ext cx="8064895" cy="2232248"/>
          </a:xfrm>
          <a:prstGeom prst="rect">
            <a:avLst/>
          </a:prstGeo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  <a:spcBef>
                <a:spcPct val="0"/>
              </a:spcBef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školy: Svobodná základní škola,o.p.s.</a:t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Autor: Ivana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kumimoji="0" lang="cs-CZ" sz="20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Makovičková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materiálu: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VY_12_INOVACE_32_ČTENÁŘSKÁ GRAMOTNOST_JÁ BARYK A MŮJ ZAJÍC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Název: JÁ BARYK A MŮJ ZAJÍC</a:t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Číslo projektu: CZ.1.07/1.4.00/21.0929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47156" y="3645024"/>
            <a:ext cx="75968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JÁ BARYK A MŮJ ZAJÍC</a:t>
            </a:r>
          </a:p>
          <a:p>
            <a:pPr algn="ctr"/>
            <a:endParaRPr lang="cs-CZ" sz="1600" dirty="0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6" name="Object 1"/>
          <p:cNvGraphicFramePr>
            <a:graphicFrameLocks noChangeAspect="1"/>
          </p:cNvGraphicFramePr>
          <p:nvPr/>
        </p:nvGraphicFramePr>
        <p:xfrm>
          <a:off x="7667971" y="548680"/>
          <a:ext cx="900473" cy="720080"/>
        </p:xfrm>
        <a:graphic>
          <a:graphicData uri="http://schemas.openxmlformats.org/presentationml/2006/ole">
            <p:oleObj spid="_x0000_s1026" name="Acrobat Document" r:id="rId3" imgW="9523810" imgH="7621064" progId="AcroExch.Document.7">
              <p:embed/>
            </p:oleObj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5656" y="4509120"/>
            <a:ext cx="6191250" cy="13525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1550" y="728700"/>
            <a:ext cx="7830870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žáky 2.třídy. Propojuje znalosti z oblasti Člověk a jeho svět se čtenářskými dovednostmi.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Práce s materiálem je závislá na předchozím čtení příslušného článku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                   z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knihy Já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Baryk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Františka Nepila(vhodné zvolit jako společnou četbu).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Pomocí materiálu lze zmapovat míru porozumění čteného textu.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Publikace poskytuje znalosti ze světa zvířat a také informace o měnící se přírodě během jednoho roku.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Děti vybírají slova z nabídky, která do vět patří. Pořadí slov na jednotlivých snímcích zaznamenávají na papír. Kontrola následuje až při druhém spuštění materiálu. Animace správných odpovědí lze při prvním spuštění přeskočit pomocí tlačítek akcí.</a:t>
            </a:r>
          </a:p>
          <a:p>
            <a:pPr>
              <a:lnSpc>
                <a:spcPct val="150000"/>
              </a:lnSpc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Pomůcky: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Papír a tužka (zapisování odpovědí)</a:t>
            </a:r>
          </a:p>
          <a:p>
            <a:pPr>
              <a:lnSpc>
                <a:spcPct val="15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284984"/>
            <a:ext cx="6400800" cy="1600200"/>
          </a:xfrm>
        </p:spPr>
        <p:txBody>
          <a:bodyPr/>
          <a:lstStyle/>
          <a:p>
            <a:r>
              <a:rPr lang="cs-CZ" dirty="0" smtClean="0">
                <a:latin typeface="Arial Narrow" pitchFamily="34" charset="0"/>
              </a:rPr>
              <a:t>DOPLŇ SLOVA NA SPRÁVNÉ MÍSTO</a:t>
            </a:r>
            <a:endParaRPr lang="cs-CZ" dirty="0">
              <a:latin typeface="Arial Narrow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Arial Narrow" pitchFamily="34" charset="0"/>
              </a:rPr>
              <a:t>Já </a:t>
            </a:r>
            <a:r>
              <a:rPr lang="cs-CZ" dirty="0" err="1" smtClean="0">
                <a:latin typeface="Arial Narrow" pitchFamily="34" charset="0"/>
              </a:rPr>
              <a:t>Baryk</a:t>
            </a:r>
            <a:r>
              <a:rPr lang="cs-CZ" dirty="0" smtClean="0">
                <a:latin typeface="Arial Narrow" pitchFamily="34" charset="0"/>
              </a:rPr>
              <a:t> a můj zajíc</a:t>
            </a:r>
            <a:endParaRPr lang="cs-CZ" dirty="0">
              <a:latin typeface="Arial Narrow" pitchFamily="34" charset="0"/>
            </a:endParaRPr>
          </a:p>
        </p:txBody>
      </p:sp>
      <p:pic>
        <p:nvPicPr>
          <p:cNvPr id="6" name="Obrázek 5" descr="C:\Documents and Settings\Administrator\Local Settings\Temporary Internet Files\Content.IE5\BHF30NEW\MC900441409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3933056"/>
            <a:ext cx="3816424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C:\Documents and Settings\Administrator\Local Settings\Temporary Internet Files\Content.IE5\BHF30NEW\MC900441409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4221088"/>
            <a:ext cx="2016224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C:\Documents and Settings\Administrator\Local Settings\Temporary Internet Files\Content.IE5\BHF30NEW\MC900441409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52320" y="4437112"/>
            <a:ext cx="122413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5076056" y="6093296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 01</a:t>
            </a:r>
            <a:endParaRPr lang="cs-CZ" i="1" dirty="0"/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27584" y="548680"/>
            <a:ext cx="7772400" cy="45720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3200" dirty="0" smtClean="0">
                <a:latin typeface="Arial Narrow" pitchFamily="34" charset="0"/>
              </a:rPr>
              <a:t>Nastal __________ měsíc sněhuláků. 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Arial Narrow" pitchFamily="34" charset="0"/>
              </a:rPr>
              <a:t>Tomuto měsíci předchází měsíc ___________.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Arial Narrow" pitchFamily="34" charset="0"/>
              </a:rPr>
              <a:t>Mláďata lidí si chodí hrát na _____________.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Arial Narrow" pitchFamily="34" charset="0"/>
              </a:rPr>
              <a:t>Tam nachází </a:t>
            </a:r>
            <a:r>
              <a:rPr lang="cs-CZ" sz="3200" dirty="0" err="1" smtClean="0">
                <a:latin typeface="Arial Narrow" pitchFamily="34" charset="0"/>
              </a:rPr>
              <a:t>Baryk</a:t>
            </a:r>
            <a:r>
              <a:rPr lang="cs-CZ" sz="3200" dirty="0" smtClean="0">
                <a:latin typeface="Arial Narrow" pitchFamily="34" charset="0"/>
              </a:rPr>
              <a:t> zaječí ____________.</a:t>
            </a:r>
            <a:endParaRPr lang="cs-CZ" sz="3200" dirty="0">
              <a:latin typeface="Arial Narrow" pitchFamily="34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491880" y="5301208"/>
          <a:ext cx="1728192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28192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Arial Narrow" pitchFamily="34" charset="0"/>
                        </a:rPr>
                        <a:t>STOPY</a:t>
                      </a:r>
                      <a:endParaRPr lang="cs-CZ" sz="2400" b="0" dirty="0">
                        <a:latin typeface="Arial Narrow" pitchFamily="34" charset="0"/>
                      </a:endParaRPr>
                    </a:p>
                  </a:txBody>
                  <a:tcPr anchor="ctr">
                    <a:solidFill>
                      <a:srgbClr val="0070C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3491880" y="5949280"/>
          <a:ext cx="1728192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28192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Arial Narrow" pitchFamily="34" charset="0"/>
                        </a:rPr>
                        <a:t>ÚNOR</a:t>
                      </a:r>
                      <a:endParaRPr lang="cs-CZ" sz="2400" b="0" dirty="0">
                        <a:latin typeface="Arial Narrow" pitchFamily="34" charset="0"/>
                      </a:endParaRPr>
                    </a:p>
                  </a:txBody>
                  <a:tcPr anchor="ctr">
                    <a:solidFill>
                      <a:srgbClr val="7030A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331640" y="5301208"/>
          <a:ext cx="1728192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28192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Arial Narrow" pitchFamily="34" charset="0"/>
                        </a:rPr>
                        <a:t>LEDEN</a:t>
                      </a:r>
                      <a:endParaRPr lang="cs-CZ" sz="2400" b="0" dirty="0">
                        <a:latin typeface="Arial Narrow" pitchFamily="34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331640" y="5949280"/>
          <a:ext cx="1728192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28192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Arial Narrow" pitchFamily="34" charset="0"/>
                        </a:rPr>
                        <a:t>STRÁŇ</a:t>
                      </a:r>
                      <a:endParaRPr lang="cs-CZ" sz="2400" b="0" dirty="0">
                        <a:latin typeface="Arial Narrow" pitchFamily="34" charset="0"/>
                      </a:endParaRPr>
                    </a:p>
                  </a:txBody>
                  <a:tcPr anchor="ctr">
                    <a:solidFill>
                      <a:srgbClr val="00B050"/>
                    </a:solidFill>
                  </a:tcPr>
                </a:tc>
              </a:tr>
            </a:tbl>
          </a:graphicData>
        </a:graphic>
      </p:graphicFrame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3.33333E-6 L -0.13386 -0.7611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" y="-3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2.22222E-6 L 0.52761 -0.54074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4" y="-2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7.40741E-7 L 0.50399 -0.53542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2" y="-2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2.22222E-6 L 0.21267 -0.30972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6" y="-1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27584" y="548680"/>
            <a:ext cx="7772400" cy="4572000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cs-CZ" sz="3200" dirty="0" smtClean="0">
                <a:latin typeface="Arial Narrow" pitchFamily="34" charset="0"/>
              </a:rPr>
              <a:t>Stopování je </a:t>
            </a:r>
            <a:r>
              <a:rPr lang="cs-CZ" sz="3200" dirty="0" err="1" smtClean="0">
                <a:latin typeface="Arial Narrow" pitchFamily="34" charset="0"/>
              </a:rPr>
              <a:t>Barykův</a:t>
            </a:r>
            <a:r>
              <a:rPr lang="cs-CZ" sz="3200" dirty="0" smtClean="0">
                <a:latin typeface="Arial Narrow" pitchFamily="34" charset="0"/>
              </a:rPr>
              <a:t> _____________.</a:t>
            </a:r>
          </a:p>
          <a:p>
            <a:pPr>
              <a:lnSpc>
                <a:spcPct val="150000"/>
              </a:lnSpc>
            </a:pPr>
            <a:r>
              <a:rPr lang="cs-CZ" sz="3200" dirty="0" err="1" smtClean="0">
                <a:latin typeface="Arial Narrow" pitchFamily="34" charset="0"/>
              </a:rPr>
              <a:t>Barykův</a:t>
            </a:r>
            <a:r>
              <a:rPr lang="cs-CZ" sz="3200" dirty="0" smtClean="0">
                <a:latin typeface="Arial Narrow" pitchFamily="34" charset="0"/>
              </a:rPr>
              <a:t> __________ ovšem běhá daleko rychleji než on.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Arial Narrow" pitchFamily="34" charset="0"/>
              </a:rPr>
              <a:t>Když se </a:t>
            </a:r>
            <a:r>
              <a:rPr lang="cs-CZ" sz="3200" dirty="0" err="1" smtClean="0">
                <a:latin typeface="Arial Narrow" pitchFamily="34" charset="0"/>
              </a:rPr>
              <a:t>Baryk</a:t>
            </a:r>
            <a:r>
              <a:rPr lang="cs-CZ" sz="3200" dirty="0" smtClean="0">
                <a:latin typeface="Arial Narrow" pitchFamily="34" charset="0"/>
              </a:rPr>
              <a:t> zajíci přiblíží, začne zajíc_____________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Arial Narrow" pitchFamily="34" charset="0"/>
              </a:rPr>
              <a:t>Zajíci totiž mají dlouhé nohy a mohou tak rychleji _______________</a:t>
            </a:r>
            <a:endParaRPr lang="cs-CZ" sz="3200" dirty="0">
              <a:latin typeface="Arial Narrow" pitchFamily="34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491880" y="5301208"/>
          <a:ext cx="2016224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Arial Narrow" pitchFamily="34" charset="0"/>
                        </a:rPr>
                        <a:t>POSKAKOVAT</a:t>
                      </a:r>
                      <a:endParaRPr lang="cs-CZ" sz="2400" b="0" dirty="0">
                        <a:latin typeface="Arial Narrow" pitchFamily="34" charset="0"/>
                      </a:endParaRPr>
                    </a:p>
                  </a:txBody>
                  <a:tcPr anchor="ctr">
                    <a:solidFill>
                      <a:srgbClr val="0070C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3491880" y="5949280"/>
          <a:ext cx="1728192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28192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Arial Narrow" pitchFamily="34" charset="0"/>
                        </a:rPr>
                        <a:t>UŠÁK</a:t>
                      </a:r>
                      <a:endParaRPr lang="cs-CZ" sz="2400" b="0" dirty="0">
                        <a:latin typeface="Arial Narrow" pitchFamily="34" charset="0"/>
                      </a:endParaRPr>
                    </a:p>
                  </a:txBody>
                  <a:tcPr anchor="ctr">
                    <a:solidFill>
                      <a:srgbClr val="7030A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331640" y="5301208"/>
          <a:ext cx="1728192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28192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Arial Narrow" pitchFamily="34" charset="0"/>
                        </a:rPr>
                        <a:t>KLIČKOVAT</a:t>
                      </a:r>
                      <a:endParaRPr lang="cs-CZ" sz="2400" b="0" dirty="0">
                        <a:latin typeface="Arial Narrow" pitchFamily="34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331640" y="5949280"/>
          <a:ext cx="1728192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28192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Arial Narrow" pitchFamily="34" charset="0"/>
                        </a:rPr>
                        <a:t>KONÍČEK</a:t>
                      </a:r>
                      <a:endParaRPr lang="cs-CZ" sz="2400" b="0" dirty="0">
                        <a:latin typeface="Arial Narrow" pitchFamily="34" charset="0"/>
                      </a:endParaRPr>
                    </a:p>
                  </a:txBody>
                  <a:tcPr anchor="ctr">
                    <a:solidFill>
                      <a:srgbClr val="00B050"/>
                    </a:solidFill>
                  </a:tcPr>
                </a:tc>
              </a:tr>
            </a:tbl>
          </a:graphicData>
        </a:graphic>
      </p:graphicFrame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3.33333E-6 L 0.34653 -0.7821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" y="-3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3.33333E-6 L -0.11806 -0.66667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9" y="-3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2.22222E-6 L 0.07084 -0.30972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" y="-1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2.22222E-6 L -0.22847 -0.12083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4" y="-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27584" y="548680"/>
            <a:ext cx="7772400" cy="45720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sz="3200" dirty="0" smtClean="0">
                <a:latin typeface="Arial Narrow" pitchFamily="34" charset="0"/>
              </a:rPr>
              <a:t>Psi mají __________ de luxe.</a:t>
            </a:r>
          </a:p>
          <a:p>
            <a:pPr>
              <a:lnSpc>
                <a:spcPct val="150000"/>
              </a:lnSpc>
              <a:buNone/>
            </a:pPr>
            <a:r>
              <a:rPr lang="cs-CZ" sz="3200" dirty="0" smtClean="0">
                <a:latin typeface="Arial Narrow" pitchFamily="34" charset="0"/>
              </a:rPr>
              <a:t>Je tak mimořádný jako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Arial Narrow" pitchFamily="34" charset="0"/>
              </a:rPr>
              <a:t>Mount Everest mezi _______________.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Arial Narrow" pitchFamily="34" charset="0"/>
              </a:rPr>
              <a:t>Orchidej mezi ________________.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Arial Narrow" pitchFamily="34" charset="0"/>
              </a:rPr>
              <a:t>Olomoucké tvarůžky mezi ____________.</a:t>
            </a:r>
            <a:endParaRPr lang="cs-CZ" sz="3200" dirty="0">
              <a:latin typeface="Arial Narrow" pitchFamily="34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491880" y="5301208"/>
          <a:ext cx="1728192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28192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Arial Narrow" pitchFamily="34" charset="0"/>
                        </a:rPr>
                        <a:t>ČUMÁK</a:t>
                      </a:r>
                      <a:endParaRPr lang="cs-CZ" sz="2400" b="0" dirty="0">
                        <a:latin typeface="Arial Narrow" pitchFamily="34" charset="0"/>
                      </a:endParaRPr>
                    </a:p>
                  </a:txBody>
                  <a:tcPr anchor="ctr">
                    <a:solidFill>
                      <a:srgbClr val="0070C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3491880" y="5949280"/>
          <a:ext cx="1728192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28192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Arial Narrow" pitchFamily="34" charset="0"/>
                        </a:rPr>
                        <a:t>VŮNĚMI</a:t>
                      </a:r>
                      <a:endParaRPr lang="cs-CZ" sz="2400" b="0" dirty="0">
                        <a:latin typeface="Arial Narrow" pitchFamily="34" charset="0"/>
                      </a:endParaRPr>
                    </a:p>
                  </a:txBody>
                  <a:tcPr anchor="ctr">
                    <a:solidFill>
                      <a:srgbClr val="7030A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331640" y="5301208"/>
          <a:ext cx="1728192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28192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Arial Narrow" pitchFamily="34" charset="0"/>
                        </a:rPr>
                        <a:t>KVĚTINAMI</a:t>
                      </a:r>
                      <a:endParaRPr lang="cs-CZ" sz="2400" b="0" dirty="0">
                        <a:latin typeface="Arial Narrow" pitchFamily="34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331640" y="5949280"/>
          <a:ext cx="1728192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28192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Arial Narrow" pitchFamily="34" charset="0"/>
                        </a:rPr>
                        <a:t>HORAMI</a:t>
                      </a:r>
                      <a:endParaRPr lang="cs-CZ" sz="2400" b="0" dirty="0">
                        <a:latin typeface="Arial Narrow" pitchFamily="34" charset="0"/>
                      </a:endParaRPr>
                    </a:p>
                  </a:txBody>
                  <a:tcPr anchor="ctr">
                    <a:solidFill>
                      <a:srgbClr val="00B050"/>
                    </a:solidFill>
                  </a:tcPr>
                </a:tc>
              </a:tr>
            </a:tbl>
          </a:graphicData>
        </a:graphic>
      </p:graphicFrame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2.22222E-6 L -0.14184 -0.6666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1" y="-3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3.33333E-6 L 0.38594 -0.51968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3" y="-2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2.22222E-6 L 0.29132 -0.32014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6" y="-1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3.33333E-6 L 0.22049 -0.28866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0" y="-1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27584" y="548680"/>
            <a:ext cx="7772400" cy="45720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3200" dirty="0" smtClean="0">
                <a:latin typeface="Arial Narrow" pitchFamily="34" charset="0"/>
              </a:rPr>
              <a:t>Zajíci ale dokážou psí čumák ____________.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Arial Narrow" pitchFamily="34" charset="0"/>
              </a:rPr>
              <a:t>Vždy se jim podaří stopu ________________.</a:t>
            </a:r>
          </a:p>
          <a:p>
            <a:pPr>
              <a:lnSpc>
                <a:spcPct val="150000"/>
              </a:lnSpc>
            </a:pPr>
            <a:r>
              <a:rPr lang="cs-CZ" sz="3200" dirty="0" err="1" smtClean="0">
                <a:latin typeface="Arial Narrow" pitchFamily="34" charset="0"/>
              </a:rPr>
              <a:t>Baryk</a:t>
            </a:r>
            <a:r>
              <a:rPr lang="cs-CZ" sz="3200" dirty="0" smtClean="0">
                <a:latin typeface="Arial Narrow" pitchFamily="34" charset="0"/>
              </a:rPr>
              <a:t> proto rád vzpomíná na to, jak </a:t>
            </a:r>
            <a:r>
              <a:rPr lang="cs-CZ" sz="3200" dirty="0" smtClean="0">
                <a:latin typeface="Arial Narrow" pitchFamily="34" charset="0"/>
              </a:rPr>
              <a:t>jednou </a:t>
            </a:r>
            <a:r>
              <a:rPr lang="cs-CZ" sz="3200" dirty="0" smtClean="0">
                <a:latin typeface="Arial Narrow" pitchFamily="34" charset="0"/>
              </a:rPr>
              <a:t>svého zajíce _______________.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Arial Narrow" pitchFamily="34" charset="0"/>
              </a:rPr>
              <a:t>Chytil zajíce a už ____________ ho v zubech.</a:t>
            </a:r>
            <a:endParaRPr lang="cs-CZ" sz="3200" dirty="0">
              <a:latin typeface="Arial Narrow" pitchFamily="34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491880" y="5301208"/>
          <a:ext cx="2016224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Arial Narrow" pitchFamily="34" charset="0"/>
                        </a:rPr>
                        <a:t>DOBĚHL</a:t>
                      </a:r>
                      <a:endParaRPr lang="cs-CZ" sz="2400" b="0" dirty="0">
                        <a:latin typeface="Arial Narrow" pitchFamily="34" charset="0"/>
                      </a:endParaRPr>
                    </a:p>
                  </a:txBody>
                  <a:tcPr anchor="ctr">
                    <a:solidFill>
                      <a:srgbClr val="0070C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3491880" y="5949280"/>
          <a:ext cx="1728192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28192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Arial Narrow" pitchFamily="34" charset="0"/>
                        </a:rPr>
                        <a:t>DRŽEL</a:t>
                      </a:r>
                      <a:endParaRPr lang="cs-CZ" sz="2400" b="0" dirty="0">
                        <a:latin typeface="Arial Narrow" pitchFamily="34" charset="0"/>
                      </a:endParaRPr>
                    </a:p>
                  </a:txBody>
                  <a:tcPr anchor="ctr">
                    <a:solidFill>
                      <a:srgbClr val="7030A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331640" y="5301208"/>
          <a:ext cx="1728192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28192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Arial Narrow" pitchFamily="34" charset="0"/>
                        </a:rPr>
                        <a:t>ZAMOTAT</a:t>
                      </a:r>
                      <a:endParaRPr lang="cs-CZ" sz="2400" b="0" dirty="0">
                        <a:latin typeface="Arial Narrow" pitchFamily="34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331640" y="5949280"/>
          <a:ext cx="1728192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28192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Arial Narrow" pitchFamily="34" charset="0"/>
                        </a:rPr>
                        <a:t>OBELSTÍT</a:t>
                      </a:r>
                      <a:endParaRPr lang="cs-CZ" sz="2400" b="0" dirty="0">
                        <a:latin typeface="Arial Narrow" pitchFamily="34" charset="0"/>
                      </a:endParaRPr>
                    </a:p>
                  </a:txBody>
                  <a:tcPr anchor="ctr">
                    <a:solidFill>
                      <a:srgbClr val="00B050"/>
                    </a:solidFill>
                  </a:tcPr>
                </a:tc>
              </a:tr>
            </a:tbl>
          </a:graphicData>
        </a:graphic>
      </p:graphicFrame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3.33333E-6 L 0.49618 -0.7717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8" y="-3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2.22222E-6 L 0.47257 -0.55116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6" y="-2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2.22222E-6 L -0.12604 -0.33078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" y="-1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3.33333E-6 L 0.06302 -0.30973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" y="-1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27584" y="548680"/>
            <a:ext cx="7772400" cy="45720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3200" dirty="0" smtClean="0">
                <a:latin typeface="Arial Narrow" pitchFamily="34" charset="0"/>
              </a:rPr>
              <a:t>Zajíc </a:t>
            </a:r>
            <a:r>
              <a:rPr lang="cs-CZ" sz="3200" dirty="0" smtClean="0">
                <a:latin typeface="Arial Narrow" pitchFamily="34" charset="0"/>
              </a:rPr>
              <a:t>však </a:t>
            </a:r>
            <a:r>
              <a:rPr lang="cs-CZ" sz="3200" dirty="0" err="1" smtClean="0">
                <a:latin typeface="Arial Narrow" pitchFamily="34" charset="0"/>
              </a:rPr>
              <a:t>Barykovi</a:t>
            </a:r>
            <a:r>
              <a:rPr lang="cs-CZ" sz="3200" dirty="0" smtClean="0">
                <a:latin typeface="Arial Narrow" pitchFamily="34" charset="0"/>
              </a:rPr>
              <a:t> sdělil, že je _____________.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Arial Narrow" pitchFamily="34" charset="0"/>
              </a:rPr>
              <a:t>Nemusí totiž vůbec _____________.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Arial Narrow" pitchFamily="34" charset="0"/>
              </a:rPr>
              <a:t>Stačí mu voda z ________________ </a:t>
            </a:r>
            <a:r>
              <a:rPr lang="cs-CZ" sz="3200" dirty="0" smtClean="0">
                <a:latin typeface="Arial Narrow" pitchFamily="34" charset="0"/>
              </a:rPr>
              <a:t>stravy.</a:t>
            </a:r>
            <a:endParaRPr lang="cs-CZ" sz="3200" dirty="0" smtClean="0">
              <a:latin typeface="Arial Narrow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3200" dirty="0" err="1" smtClean="0">
                <a:latin typeface="Arial Narrow" pitchFamily="34" charset="0"/>
              </a:rPr>
              <a:t>Baryk</a:t>
            </a:r>
            <a:r>
              <a:rPr lang="cs-CZ" sz="3200" dirty="0" smtClean="0">
                <a:latin typeface="Arial Narrow" pitchFamily="34" charset="0"/>
              </a:rPr>
              <a:t> se tedy rozhodl tohoto zajíce __________.</a:t>
            </a:r>
          </a:p>
          <a:p>
            <a:pPr>
              <a:lnSpc>
                <a:spcPct val="150000"/>
              </a:lnSpc>
              <a:buNone/>
            </a:pPr>
            <a:r>
              <a:rPr lang="cs-CZ" sz="3200" dirty="0" smtClean="0">
                <a:latin typeface="Arial Narrow" pitchFamily="34" charset="0"/>
              </a:rPr>
              <a:t>A zajíc už na </a:t>
            </a:r>
            <a:r>
              <a:rPr lang="cs-CZ" sz="3200" dirty="0" err="1" smtClean="0">
                <a:latin typeface="Arial Narrow" pitchFamily="34" charset="0"/>
              </a:rPr>
              <a:t>Baryka</a:t>
            </a:r>
            <a:r>
              <a:rPr lang="cs-CZ" sz="3200" dirty="0" smtClean="0">
                <a:latin typeface="Arial Narrow" pitchFamily="34" charset="0"/>
              </a:rPr>
              <a:t> nikdy neudělal dlouhý nos.</a:t>
            </a:r>
            <a:endParaRPr lang="cs-CZ" sz="3200" dirty="0">
              <a:latin typeface="Arial Narrow" pitchFamily="34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491880" y="5301208"/>
          <a:ext cx="2016224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Arial Narrow" pitchFamily="34" charset="0"/>
                        </a:rPr>
                        <a:t>VÝJIMEČNÝ</a:t>
                      </a:r>
                      <a:endParaRPr lang="cs-CZ" sz="2400" b="0" dirty="0">
                        <a:latin typeface="Arial Narrow" pitchFamily="34" charset="0"/>
                      </a:endParaRPr>
                    </a:p>
                  </a:txBody>
                  <a:tcPr anchor="ctr">
                    <a:solidFill>
                      <a:srgbClr val="0070C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3491880" y="5949280"/>
          <a:ext cx="1728192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28192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Arial Narrow" pitchFamily="34" charset="0"/>
                        </a:rPr>
                        <a:t>PÍT</a:t>
                      </a:r>
                      <a:endParaRPr lang="cs-CZ" sz="2400" b="0" dirty="0">
                        <a:latin typeface="Arial Narrow" pitchFamily="34" charset="0"/>
                      </a:endParaRPr>
                    </a:p>
                  </a:txBody>
                  <a:tcPr anchor="ctr">
                    <a:solidFill>
                      <a:srgbClr val="7030A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331640" y="5301208"/>
          <a:ext cx="1728192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28192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Arial Narrow" pitchFamily="34" charset="0"/>
                        </a:rPr>
                        <a:t>PUSTIT</a:t>
                      </a:r>
                      <a:endParaRPr lang="cs-CZ" sz="2400" b="0" dirty="0">
                        <a:latin typeface="Arial Narrow" pitchFamily="34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331640" y="5949280"/>
          <a:ext cx="1728192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28192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Arial Narrow" pitchFamily="34" charset="0"/>
                        </a:rPr>
                        <a:t>ROSTINNÉ</a:t>
                      </a:r>
                      <a:endParaRPr lang="cs-CZ" sz="2400" b="0" dirty="0">
                        <a:latin typeface="Arial Narrow" pitchFamily="34" charset="0"/>
                      </a:endParaRPr>
                    </a:p>
                  </a:txBody>
                  <a:tcPr anchor="ctr">
                    <a:solidFill>
                      <a:srgbClr val="00B050"/>
                    </a:solidFill>
                  </a:tcPr>
                </a:tc>
              </a:tr>
            </a:tbl>
          </a:graphicData>
        </a:graphic>
      </p:graphicFrame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2.22222E-6 L 0.29913 -0.6666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9" y="-3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3.33333E-6 L 0.11024 -0.64561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5" y="-3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3.33333E-6 L 0.33073 -0.51968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5" y="-2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2.22222E-6 L 0.58282 -0.30972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1" y="-1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412776"/>
            <a:ext cx="849694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600" dirty="0" smtClean="0"/>
              <a:t> NEPIL, František. </a:t>
            </a:r>
            <a:r>
              <a:rPr lang="cs-CZ" sz="1600" i="1" dirty="0" smtClean="0"/>
              <a:t>Já </a:t>
            </a:r>
            <a:r>
              <a:rPr lang="cs-CZ" sz="1600" i="1" dirty="0" err="1" smtClean="0"/>
              <a:t>Baryk</a:t>
            </a:r>
            <a:r>
              <a:rPr lang="cs-CZ" sz="1600" dirty="0" smtClean="0"/>
              <a:t>. 5.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 : Knižní klub, 2009. </a:t>
            </a:r>
          </a:p>
          <a:p>
            <a:r>
              <a:rPr lang="cs-CZ" sz="1600" dirty="0" smtClean="0"/>
              <a:t>58 s. ISBN 978-80-242-2510-4.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/>
          </a:p>
          <a:p>
            <a:pPr>
              <a:buFont typeface="Arial" pitchFamily="34" charset="0"/>
              <a:buChar char="•"/>
            </a:pPr>
            <a:r>
              <a:rPr lang="cs-CZ" sz="1600" dirty="0" smtClean="0"/>
              <a:t> </a:t>
            </a:r>
            <a:r>
              <a:rPr lang="cs-CZ" sz="1600" b="1" dirty="0" smtClean="0"/>
              <a:t>Obr. 01: </a:t>
            </a:r>
            <a:r>
              <a:rPr lang="cs-CZ" sz="1600" dirty="0" smtClean="0"/>
              <a:t>Galerie Office [cit. 2012-04-04]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187624" y="6492875"/>
            <a:ext cx="6651739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Ivana </a:t>
            </a:r>
            <a:r>
              <a:rPr lang="cs-CZ" sz="1000" dirty="0" err="1" smtClean="0"/>
              <a:t>Makovičková</a:t>
            </a:r>
            <a:endParaRPr lang="cs-CZ" sz="1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87</TotalTime>
  <Words>496</Words>
  <Application>Microsoft Office PowerPoint</Application>
  <PresentationFormat>Předvádění na obrazovce (4:3)</PresentationFormat>
  <Paragraphs>70</Paragraphs>
  <Slides>9</Slides>
  <Notes>0</Notes>
  <HiddenSlides>3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Jmění</vt:lpstr>
      <vt:lpstr>Acrobat Document</vt:lpstr>
      <vt:lpstr>Snímek 1</vt:lpstr>
      <vt:lpstr>Snímek 2</vt:lpstr>
      <vt:lpstr>Já Baryk a můj zajíc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Břetislav a Jitka</dc:title>
  <dc:creator>DELL</dc:creator>
  <cp:lastModifiedBy>Dum</cp:lastModifiedBy>
  <cp:revision>13</cp:revision>
  <dcterms:created xsi:type="dcterms:W3CDTF">2012-03-19T21:37:07Z</dcterms:created>
  <dcterms:modified xsi:type="dcterms:W3CDTF">2012-07-09T17:16:35Z</dcterms:modified>
</cp:coreProperties>
</file>