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65" r:id="rId3"/>
    <p:sldId id="259" r:id="rId4"/>
    <p:sldId id="260" r:id="rId5"/>
    <p:sldId id="257" r:id="rId6"/>
    <p:sldId id="261" r:id="rId7"/>
    <p:sldId id="262" r:id="rId8"/>
    <p:sldId id="258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D9C348-61AC-476E-836C-1EAE53E8BCF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4C014D-4323-4FC6-BCD5-06066DE73D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4C014D-4323-4FC6-BCD5-06066DE73DC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FCA4B76-2ADE-4584-B7BD-13E06CEE0EB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6A99AA8-B18A-486C-96AC-E3061F8B9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an_Hus" TargetMode="External"/><Relationship Id="rId3" Type="http://schemas.openxmlformats.org/officeDocument/2006/relationships/hyperlink" Target="http://siwa-mix-bloger.blog.cz/1005/do-jake-doby-by-ses-presunula-a-proc" TargetMode="External"/><Relationship Id="rId7" Type="http://schemas.openxmlformats.org/officeDocument/2006/relationships/hyperlink" Target="http://www.ceska-konference.cz/prispevky/historie-ceskeho-naroda/jan-hus" TargetMode="External"/><Relationship Id="rId2" Type="http://schemas.openxmlformats.org/officeDocument/2006/relationships/hyperlink" Target="http://www.bezverov.cz/historie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nejvetsicech.webnode.cz/slavne-osobnosti-hiostorie/jan-hus/" TargetMode="External"/><Relationship Id="rId5" Type="http://schemas.openxmlformats.org/officeDocument/2006/relationships/hyperlink" Target="http://da-li-da.mudrc.cz/" TargetMode="External"/><Relationship Id="rId4" Type="http://schemas.openxmlformats.org/officeDocument/2006/relationships/hyperlink" Target="http://www.feudum.eu/view.php?cisloclanku=243" TargetMode="External"/><Relationship Id="rId9" Type="http://schemas.openxmlformats.org/officeDocument/2006/relationships/hyperlink" Target="http://malotridka.ic.cz/pomucky/husite-a-husitske-valky-historicke-obrazk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None/>
            </a:pPr>
            <a:r>
              <a:rPr lang="cs-CZ" dirty="0" smtClean="0"/>
              <a:t>Název materiálu: VY_32_vlastivěda , sada  č. 1,  11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                            Hlavní události nejstarších Českých dějin -  VÝZNAMNÉ OSOBNOSTI DOBY HUSITSKÉ</a:t>
            </a:r>
          </a:p>
          <a:p>
            <a:r>
              <a:rPr lang="cs-CZ" dirty="0" smtClean="0"/>
              <a:t>Zařazení:             III/2   INOVACE  A  ZKVALITNĚNÍ VÝUKY      </a:t>
            </a:r>
            <a:r>
              <a:rPr lang="cs-CZ" smtClean="0"/>
              <a:t>PROSTŘEDNICTVÍM  ICT</a:t>
            </a:r>
            <a:endParaRPr lang="cs-CZ" dirty="0" smtClean="0"/>
          </a:p>
          <a:p>
            <a:r>
              <a:rPr lang="cs-CZ" dirty="0" smtClean="0"/>
              <a:t> Autor, škola:        Mgr. Zapletalová Renata,  ZŠ </a:t>
            </a:r>
            <a:r>
              <a:rPr lang="cs-CZ" dirty="0" err="1" smtClean="0"/>
              <a:t>Hrubčice</a:t>
            </a:r>
            <a:r>
              <a:rPr lang="cs-CZ" dirty="0" smtClean="0"/>
              <a:t>, příspěvková organizace</a:t>
            </a:r>
            <a:endParaRPr lang="cs-CZ" sz="4800" dirty="0" smtClean="0"/>
          </a:p>
          <a:p>
            <a:r>
              <a:rPr lang="cs-CZ" dirty="0" smtClean="0"/>
              <a:t>Cílová skupina:    8 -10 let</a:t>
            </a:r>
          </a:p>
          <a:p>
            <a:r>
              <a:rPr lang="cs-CZ" dirty="0" smtClean="0"/>
              <a:t>Druh učebního materiálu: Prezentace </a:t>
            </a:r>
          </a:p>
          <a:p>
            <a:r>
              <a:rPr lang="cs-CZ" dirty="0" smtClean="0"/>
              <a:t>Časová náročnost: 20 minut</a:t>
            </a:r>
          </a:p>
          <a:p>
            <a:r>
              <a:rPr lang="cs-CZ" sz="4800" dirty="0" smtClean="0"/>
              <a:t> </a:t>
            </a:r>
            <a:r>
              <a:rPr lang="cs-CZ" dirty="0" smtClean="0"/>
              <a:t>Metodický návod: Výukový materiál slouží k prezentaci probíraného učiva, ujasnění pojmů pomocí obrázků- husité, kalich, Jan Hus, Jan Žižka z Trocnova 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828015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332656"/>
            <a:ext cx="8458200" cy="2808312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VÝZNAMNÉ OSOBNOSTI DOBY HUSITSKÉ</a:t>
            </a:r>
            <a:endParaRPr lang="cs-CZ" sz="6000" b="1" dirty="0">
              <a:solidFill>
                <a:schemeClr val="accent2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4" name="il_fi" descr="http://www.bezverov.cz/data/editor/2cs_7.jpg?gcm_date=119436098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95775" y="2492896"/>
            <a:ext cx="4848225" cy="4061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il_fi" descr="http://www.feudum.eu/vystrihovanka_rabi14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140968"/>
            <a:ext cx="3710940" cy="3285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1000" y="620688"/>
            <a:ext cx="2390800" cy="1008112"/>
          </a:xfrm>
        </p:spPr>
        <p:txBody>
          <a:bodyPr>
            <a:normAutofit/>
          </a:bodyPr>
          <a:lstStyle/>
          <a:p>
            <a:r>
              <a:rPr lang="cs-CZ" sz="5400" dirty="0" smtClean="0"/>
              <a:t>HUSITÉ</a:t>
            </a:r>
            <a:endParaRPr lang="cs-CZ" sz="5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1484784"/>
            <a:ext cx="2750840" cy="5040560"/>
          </a:xfrm>
        </p:spPr>
        <p:txBody>
          <a:bodyPr>
            <a:normAutofit fontScale="92500"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Lidé, kteří se hlásili k učení Jana Husa. K husitství se hlásila část šlechty, měšťanstva, ale nejvíc chudina. 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Vybudovali si opevněné město Tábor, kde si měli být všichni rovni. 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il_fi" descr="http://nd03.jxs.cz/695/718/2f4021b402_64742532_o2.jpg"/>
          <p:cNvPicPr>
            <a:picLocks noGrp="1"/>
          </p:cNvPicPr>
          <p:nvPr>
            <p:ph type="pic" idx="1"/>
          </p:nvPr>
        </p:nvPicPr>
        <p:blipFill>
          <a:blip r:embed="rId2" cstate="print"/>
          <a:srcRect l="4613" r="4613"/>
          <a:stretch>
            <a:fillRect/>
          </a:stretch>
        </p:blipFill>
        <p:spPr bwMode="auto">
          <a:xfrm>
            <a:off x="3275856" y="764704"/>
            <a:ext cx="5472608" cy="53288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1000" y="0"/>
            <a:ext cx="8763000" cy="908720"/>
          </a:xfrm>
        </p:spPr>
        <p:txBody>
          <a:bodyPr>
            <a:noAutofit/>
          </a:bodyPr>
          <a:lstStyle/>
          <a:p>
            <a:r>
              <a:rPr lang="cs-CZ" sz="6000" dirty="0" smtClean="0"/>
              <a:t>            KALICH</a:t>
            </a:r>
            <a:endParaRPr lang="cs-CZ" sz="6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5517232"/>
            <a:ext cx="8367464" cy="1152128"/>
          </a:xfrm>
        </p:spPr>
        <p:txBody>
          <a:bodyPr>
            <a:noAutofit/>
          </a:bodyPr>
          <a:lstStyle/>
          <a:p>
            <a:r>
              <a:rPr lang="cs-CZ" sz="2000" b="1" dirty="0" smtClean="0"/>
              <a:t>Přijímání pod obojí způsob (z </a:t>
            </a:r>
            <a:r>
              <a:rPr lang="cs-CZ" sz="2000" b="1" dirty="0" smtClean="0"/>
              <a:t>kalicha – mešní víno = krev </a:t>
            </a:r>
            <a:r>
              <a:rPr lang="cs-CZ" sz="2000" b="1" dirty="0" smtClean="0"/>
              <a:t>Krista, </a:t>
            </a:r>
            <a:endParaRPr lang="cs-CZ" sz="2000" b="1" dirty="0" smtClean="0"/>
          </a:p>
          <a:p>
            <a:r>
              <a:rPr lang="cs-CZ" sz="2000" b="1" dirty="0" smtClean="0"/>
              <a:t>hostie – oplatky = tělo </a:t>
            </a:r>
            <a:r>
              <a:rPr lang="cs-CZ" sz="2000" b="1" dirty="0" smtClean="0"/>
              <a:t>Krista). V té době přijímali víno z kalicha jen kněží.</a:t>
            </a:r>
            <a:br>
              <a:rPr lang="cs-CZ" sz="2000" b="1" dirty="0" smtClean="0"/>
            </a:br>
            <a:r>
              <a:rPr lang="cs-CZ" sz="2000" b="1" dirty="0" smtClean="0"/>
              <a:t>Kalich se stal znamením rovnosti všech lidí</a:t>
            </a:r>
            <a:r>
              <a:rPr lang="cs-CZ" sz="2800" b="1" dirty="0" smtClean="0"/>
              <a:t>.</a:t>
            </a:r>
            <a:endParaRPr lang="cs-CZ" sz="2800" dirty="0"/>
          </a:p>
        </p:txBody>
      </p:sp>
      <p:pic>
        <p:nvPicPr>
          <p:cNvPr id="7" name="il_fi" descr="http://www.husitstvi.cz/pic/forum/prapor3.jpg"/>
          <p:cNvPicPr>
            <a:picLocks noGrp="1"/>
          </p:cNvPicPr>
          <p:nvPr>
            <p:ph type="pic" idx="1"/>
          </p:nvPr>
        </p:nvPicPr>
        <p:blipFill>
          <a:blip r:embed="rId2" cstate="print"/>
          <a:srcRect t="13636" b="13636"/>
          <a:stretch>
            <a:fillRect/>
          </a:stretch>
        </p:blipFill>
        <p:spPr bwMode="auto">
          <a:xfrm>
            <a:off x="1547664" y="836712"/>
            <a:ext cx="5544467" cy="4306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1000" y="188640"/>
            <a:ext cx="2966864" cy="10801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JAN HUS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268760"/>
            <a:ext cx="3024336" cy="5184576"/>
          </a:xfrm>
        </p:spPr>
        <p:txBody>
          <a:bodyPr>
            <a:noAutofit/>
          </a:bodyPr>
          <a:lstStyle/>
          <a:p>
            <a:r>
              <a:rPr lang="cs-CZ" sz="2000" b="1" dirty="0" smtClean="0"/>
              <a:t>Kázal v Betlémské kapli. Vystupoval proti církvi.</a:t>
            </a:r>
          </a:p>
          <a:p>
            <a:r>
              <a:rPr lang="cs-CZ" sz="2000" b="1" dirty="0" smtClean="0"/>
              <a:t>Své myšlenky musel jet obhájit do Německého města Kostnice. Po příjezdu byl uvězněn a nedostal šanci své myšlenky obhájit  před koncilem.  Mohl své učení odvolat, ovšem Jan Hus to odmítl. </a:t>
            </a:r>
          </a:p>
          <a:p>
            <a:r>
              <a:rPr lang="cs-CZ" sz="2000" b="1" dirty="0" smtClean="0"/>
              <a:t>6. července </a:t>
            </a:r>
            <a:r>
              <a:rPr lang="cs-CZ" sz="2000" b="1" dirty="0" smtClean="0"/>
              <a:t>1415 byl v Kostnici upálen.</a:t>
            </a:r>
          </a:p>
          <a:p>
            <a:r>
              <a:rPr lang="cs-CZ" sz="2000" b="1" dirty="0" smtClean="0"/>
              <a:t>Den upálení je dnes státním svátkem České republiky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6" name="il_fi" descr="http://files.nejvetsicech.webnode.cz/200000071-8869888e78/hus_jan1__20.jpg"/>
          <p:cNvPicPr>
            <a:picLocks noGrp="1"/>
          </p:cNvPicPr>
          <p:nvPr>
            <p:ph type="pic" idx="1"/>
          </p:nvPr>
        </p:nvPicPr>
        <p:blipFill>
          <a:blip r:embed="rId2" cstate="print"/>
          <a:srcRect t="17893" b="17893"/>
          <a:stretch>
            <a:fillRect/>
          </a:stretch>
        </p:blipFill>
        <p:spPr bwMode="auto">
          <a:xfrm>
            <a:off x="3779912" y="260648"/>
            <a:ext cx="502920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Jan hus káže v Betlémské kapli</a:t>
            </a:r>
            <a:endParaRPr lang="cs-CZ" sz="2000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         Jan Hus uvězněn v kostnici</a:t>
            </a:r>
            <a:endParaRPr lang="cs-CZ" sz="2000" b="1" dirty="0"/>
          </a:p>
        </p:txBody>
      </p:sp>
      <p:pic>
        <p:nvPicPr>
          <p:cNvPr id="10" name="Zástupný symbol pro obsah 9" descr="http://malotridka.ic.cz/gallery/historie83.jpg"/>
          <p:cNvPicPr>
            <a:picLocks noGrp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3744415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Zástupný symbol pro obsah 10" descr="http://malotridka.ic.cz/gallery/historie87.jpg"/>
          <p:cNvPicPr>
            <a:picLocks noGr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1830658"/>
            <a:ext cx="4289425" cy="3542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Jan hus před koncilem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   Upálení mistra </a:t>
            </a:r>
            <a:r>
              <a:rPr lang="cs-CZ" sz="2000" b="1" dirty="0" err="1" smtClean="0"/>
              <a:t>jana</a:t>
            </a:r>
            <a:r>
              <a:rPr lang="cs-CZ" sz="2000" b="1" dirty="0" smtClean="0"/>
              <a:t> husa</a:t>
            </a:r>
            <a:endParaRPr lang="cs-CZ" sz="2000" b="1" dirty="0"/>
          </a:p>
        </p:txBody>
      </p:sp>
      <p:pic>
        <p:nvPicPr>
          <p:cNvPr id="8" name="Zástupný symbol pro obsah 7" descr="http://malotridka.ic.cz/gallery/historie90.jpg"/>
          <p:cNvPicPr>
            <a:picLocks noGrp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412776"/>
            <a:ext cx="3672408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il_fi" descr="http://www.ceska-konference.cz/uploads/obr/prispevky/historie-ceskeho-naroda/jan-hus2.jpg"/>
          <p:cNvPicPr>
            <a:picLocks noGrp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0988" y="1340768"/>
            <a:ext cx="4507036" cy="4680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332656"/>
            <a:ext cx="3707904" cy="8640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   JAN ŽIŽKA Z TROCNOVA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1124744"/>
            <a:ext cx="3470920" cy="5176824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Jan Žižka z Trocnova</a:t>
            </a:r>
            <a:r>
              <a:rPr lang="cs-CZ" sz="2400" dirty="0" smtClean="0"/>
              <a:t> se narodil přibližně v roce 1370 zemanské rodině. V mládí byl zraněn a přišel o jedno oko. Když husité založili své město Tábor, stal se Žižka jedním z předních představitelů husitů. Byl ovlivněn učením Mistra Jana Husa, jehož myšlenky hájil. </a:t>
            </a:r>
          </a:p>
          <a:p>
            <a:r>
              <a:rPr lang="cs-CZ" sz="2400" dirty="0" smtClean="0"/>
              <a:t>Husitská vojska vedl i jako úplně slepý až do své smrti v roce 1424.</a:t>
            </a:r>
            <a:endParaRPr lang="cs-CZ" sz="2400" dirty="0"/>
          </a:p>
        </p:txBody>
      </p:sp>
      <p:pic>
        <p:nvPicPr>
          <p:cNvPr id="6" name="il_fi" descr="http://upload.wikimedia.org/wikipedia/commons/thumb/0/05/Jan_Vil%C3%ADmek_-_Jan_%C5%BDi%C5%BEka_z_Trocnova.jpg/250px-Jan_Vil%C3%ADmek_-_Jan_%C5%BDi%C5%BEka_z_Trocnova.jpg"/>
          <p:cNvPicPr>
            <a:picLocks noGrp="1"/>
          </p:cNvPicPr>
          <p:nvPr>
            <p:ph type="pic" idx="1"/>
          </p:nvPr>
        </p:nvPicPr>
        <p:blipFill>
          <a:blip r:embed="rId2" cstate="print"/>
          <a:srcRect t="10317" b="10317"/>
          <a:stretch>
            <a:fillRect/>
          </a:stretch>
        </p:blipFill>
        <p:spPr bwMode="auto">
          <a:xfrm>
            <a:off x="3851920" y="548680"/>
            <a:ext cx="5029200" cy="5832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    JAN ŽIŽKA Z TROCNOVA</a:t>
            </a:r>
            <a:endParaRPr lang="cs-CZ" sz="2400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      SMRT JANA ŽIŽKY </a:t>
            </a:r>
            <a:endParaRPr lang="cs-CZ" sz="2400" b="1" dirty="0"/>
          </a:p>
        </p:txBody>
      </p:sp>
      <p:pic>
        <p:nvPicPr>
          <p:cNvPr id="10" name="Zástupný symbol pro obsah 9" descr="http://malotridka.ic.cz/gallery/historie97.jpg"/>
          <p:cNvPicPr>
            <a:picLocks noGrp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16038"/>
            <a:ext cx="3888432" cy="4777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Zástupný symbol pro obsah 10" descr="http://malotridka.ic.cz/gallery/historie106.jpg"/>
          <p:cNvPicPr>
            <a:picLocks noGr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340768"/>
            <a:ext cx="4289425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81444" y="1124745"/>
            <a:ext cx="8323004" cy="4133056"/>
          </a:xfrm>
        </p:spPr>
        <p:txBody>
          <a:bodyPr>
            <a:normAutofit fontScale="92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bezverov.cz</a:t>
            </a:r>
            <a:r>
              <a:rPr lang="cs-CZ" u="sng" dirty="0" smtClean="0">
                <a:hlinkClick r:id="rId2"/>
              </a:rPr>
              <a:t>/historie/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http://siwa-mix-bloger.blog.cz/1005/do-jake-doby-by-ses-presunula-a-proc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http://www.feudum.</a:t>
            </a:r>
            <a:r>
              <a:rPr lang="cs-CZ" u="sng" dirty="0" err="1" smtClean="0">
                <a:hlinkClick r:id="rId4"/>
              </a:rPr>
              <a:t>eu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view.php</a:t>
            </a:r>
            <a:r>
              <a:rPr lang="cs-CZ" u="sng" dirty="0" smtClean="0">
                <a:hlinkClick r:id="rId4"/>
              </a:rPr>
              <a:t>?</a:t>
            </a:r>
            <a:r>
              <a:rPr lang="cs-CZ" u="sng" dirty="0" err="1" smtClean="0">
                <a:hlinkClick r:id="rId4"/>
              </a:rPr>
              <a:t>cisloclanku</a:t>
            </a:r>
            <a:r>
              <a:rPr lang="cs-CZ" u="sng" dirty="0" smtClean="0">
                <a:hlinkClick r:id="rId4"/>
              </a:rPr>
              <a:t>=243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http://da-li-</a:t>
            </a:r>
            <a:r>
              <a:rPr lang="cs-CZ" u="sng" dirty="0" err="1" smtClean="0">
                <a:hlinkClick r:id="rId5"/>
              </a:rPr>
              <a:t>da.mudrc.cz</a:t>
            </a:r>
            <a:r>
              <a:rPr lang="cs-CZ" u="sng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http://nejvetsicech.webnode.cz/slavne-osobnosti-hiostorie/jan-hus/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ceska</a:t>
            </a:r>
            <a:r>
              <a:rPr lang="cs-CZ" u="sng" dirty="0" smtClean="0">
                <a:hlinkClick r:id="rId7"/>
              </a:rPr>
              <a:t>-konference.</a:t>
            </a:r>
            <a:r>
              <a:rPr lang="cs-CZ" u="sng" dirty="0" err="1" smtClean="0">
                <a:hlinkClick r:id="rId7"/>
              </a:rPr>
              <a:t>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prispevky</a:t>
            </a:r>
            <a:r>
              <a:rPr lang="cs-CZ" u="sng" dirty="0" smtClean="0">
                <a:hlinkClick r:id="rId7"/>
              </a:rPr>
              <a:t>/historie-</a:t>
            </a:r>
            <a:r>
              <a:rPr lang="cs-CZ" u="sng" dirty="0" err="1" smtClean="0">
                <a:hlinkClick r:id="rId7"/>
              </a:rPr>
              <a:t>ceskeho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naroda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jan</a:t>
            </a:r>
            <a:r>
              <a:rPr lang="cs-CZ" u="sng" dirty="0" smtClean="0">
                <a:hlinkClick r:id="rId7"/>
              </a:rPr>
              <a:t>-hus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http://cs.wikipedia.org/wiki/Jan_Hus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http://malotridka.ic.cz/pomucky/husite-a-husitske-valky-historicke-obrazky/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114</TotalTime>
  <Words>301</Words>
  <Application>Microsoft Office PowerPoint</Application>
  <PresentationFormat>Předvádění na obrazovce (4:3)</PresentationFormat>
  <Paragraphs>39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HUSITÉ</vt:lpstr>
      <vt:lpstr>            KALICH</vt:lpstr>
      <vt:lpstr>JAN HUS</vt:lpstr>
      <vt:lpstr>Snímek 6</vt:lpstr>
      <vt:lpstr>Snímek 7</vt:lpstr>
      <vt:lpstr>   JAN ŽIŽKA Z TROCNOVA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Leos</dc:creator>
  <cp:lastModifiedBy>Martin a Lída</cp:lastModifiedBy>
  <cp:revision>26</cp:revision>
  <dcterms:created xsi:type="dcterms:W3CDTF">2012-04-15T15:52:01Z</dcterms:created>
  <dcterms:modified xsi:type="dcterms:W3CDTF">2012-07-09T17:21:30Z</dcterms:modified>
</cp:coreProperties>
</file>