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2" r:id="rId3"/>
    <p:sldId id="256" r:id="rId4"/>
    <p:sldId id="257" r:id="rId5"/>
    <p:sldId id="270" r:id="rId6"/>
    <p:sldId id="265" r:id="rId7"/>
    <p:sldId id="266" r:id="rId8"/>
    <p:sldId id="267" r:id="rId9"/>
    <p:sldId id="268" r:id="rId10"/>
    <p:sldId id="269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547C7D-C74E-4DB4-A934-A2D69FE2E91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3E9966-AA98-4ED3-A6B4-6CA00FF95DF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VY_12_INOVACE_35_ČTENÁŘSKÁ GRAMOTNOST_JÁ BARYK A MŮJ ŠNEK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MŮJ ŠNEK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573016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MŮJ ŠNEK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437112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na papír zaznamenávají písmena u správných odpovědí. Při druhém spuštění prezentace probíhá kontrola. Přeskočení animace správných odpovědí je možné pomocí tlačítek akcí. Součástí kvízu je závěrečné hodnocení úspěšnosti práce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lístečky pro šneka) 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Já </a:t>
            </a:r>
            <a:r>
              <a:rPr lang="cs-CZ" dirty="0" err="1" smtClean="0"/>
              <a:t>Baryk</a:t>
            </a:r>
            <a:r>
              <a:rPr lang="cs-CZ" dirty="0" smtClean="0"/>
              <a:t> a můj šnek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55976" y="3284984"/>
            <a:ext cx="3966264" cy="64807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 KVÍZ S LÍSTKY PRO ŠNEKA</a:t>
            </a:r>
          </a:p>
          <a:p>
            <a:endParaRPr lang="cs-CZ" dirty="0"/>
          </a:p>
        </p:txBody>
      </p:sp>
      <p:pic>
        <p:nvPicPr>
          <p:cNvPr id="8" name="Obrázek 7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861048"/>
            <a:ext cx="3240360" cy="2583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268760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1. Který měsíc nazývá </a:t>
            </a:r>
            <a:r>
              <a:rPr lang="cs-CZ" dirty="0" err="1" smtClean="0">
                <a:solidFill>
                  <a:srgbClr val="002060"/>
                </a:solidFill>
              </a:rPr>
              <a:t>Baryk</a:t>
            </a:r>
            <a:r>
              <a:rPr lang="cs-CZ" dirty="0" smtClean="0">
                <a:solidFill>
                  <a:srgbClr val="002060"/>
                </a:solidFill>
              </a:rPr>
              <a:t> měsícem psích songů, psího zpěvu?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068960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Leden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Květen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Červenec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861048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836712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2. Proč </a:t>
            </a:r>
            <a:r>
              <a:rPr lang="cs-CZ" dirty="0" err="1" smtClean="0">
                <a:solidFill>
                  <a:srgbClr val="002060"/>
                </a:solidFill>
              </a:rPr>
              <a:t>Baryk</a:t>
            </a:r>
            <a:r>
              <a:rPr lang="cs-CZ" dirty="0" smtClean="0">
                <a:solidFill>
                  <a:srgbClr val="002060"/>
                </a:solidFill>
              </a:rPr>
              <a:t> vyje své stesky </a:t>
            </a:r>
            <a:r>
              <a:rPr lang="cs-CZ" dirty="0" smtClean="0">
                <a:solidFill>
                  <a:srgbClr val="002060"/>
                </a:solidFill>
              </a:rPr>
              <a:t>                     na </a:t>
            </a:r>
            <a:r>
              <a:rPr lang="cs-CZ" dirty="0" smtClean="0">
                <a:solidFill>
                  <a:srgbClr val="002060"/>
                </a:solidFill>
              </a:rPr>
              <a:t>měsíc?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Aby rozčílil své páníčky.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Je rád, když ho ostatní zvířata poslouchají.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Protože psí srdce bývá někdy malé a už </a:t>
            </a:r>
            <a:r>
              <a:rPr lang="cs-CZ" sz="3200" dirty="0" smtClean="0">
                <a:solidFill>
                  <a:schemeClr val="accent1"/>
                </a:solidFill>
              </a:rPr>
              <a:t> se </a:t>
            </a:r>
            <a:r>
              <a:rPr lang="cs-CZ" sz="3200" dirty="0" smtClean="0">
                <a:solidFill>
                  <a:schemeClr val="accent1"/>
                </a:solidFill>
              </a:rPr>
              <a:t>do něj víc pocitů nevejde.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5013176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268760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3. Proč </a:t>
            </a:r>
            <a:r>
              <a:rPr lang="cs-CZ" dirty="0" err="1" smtClean="0">
                <a:solidFill>
                  <a:srgbClr val="002060"/>
                </a:solidFill>
              </a:rPr>
              <a:t>Baryk</a:t>
            </a:r>
            <a:r>
              <a:rPr lang="cs-CZ" dirty="0" smtClean="0">
                <a:solidFill>
                  <a:srgbClr val="002060"/>
                </a:solidFill>
              </a:rPr>
              <a:t> nemá rád, když se jeho člověk dívá na televizi?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Protože  člověk ve tmě špatně vidí a často </a:t>
            </a:r>
            <a:r>
              <a:rPr lang="cs-CZ" sz="3200" dirty="0" err="1" smtClean="0">
                <a:solidFill>
                  <a:schemeClr val="accent1"/>
                </a:solidFill>
              </a:rPr>
              <a:t>Barykovi</a:t>
            </a:r>
            <a:r>
              <a:rPr lang="cs-CZ" sz="3200" dirty="0" smtClean="0">
                <a:solidFill>
                  <a:schemeClr val="accent1"/>
                </a:solidFill>
              </a:rPr>
              <a:t> šlápne na packu nebo </a:t>
            </a:r>
            <a:r>
              <a:rPr lang="cs-CZ" sz="3200" dirty="0" smtClean="0">
                <a:solidFill>
                  <a:schemeClr val="accent1"/>
                </a:solidFill>
              </a:rPr>
              <a:t>ocásek.</a:t>
            </a:r>
            <a:endParaRPr lang="cs-CZ" sz="3200" dirty="0" smtClean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Protože v televizi nedávají žádné pořady pro psy.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Jelikož ho z televize bolí oči.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924944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268760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4. Jak rychle se dokáže šnek pohybovat?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7920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Urazí nejméně 10 metrů za hodinu.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Upaluje stejně rychle jako pes – tedy pětatřicítkou.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Leze rychlostí tři metry za hodinu.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5085184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268760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5. Jak slouží ulita šnekovi ve velkých teplech?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7920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Čerpá z ní </a:t>
            </a:r>
            <a:r>
              <a:rPr lang="cs-CZ" sz="3200" dirty="0" smtClean="0">
                <a:solidFill>
                  <a:schemeClr val="accent1"/>
                </a:solidFill>
              </a:rPr>
              <a:t>vodu</a:t>
            </a:r>
            <a:r>
              <a:rPr lang="cs-CZ" sz="3200" dirty="0" smtClean="0">
                <a:solidFill>
                  <a:schemeClr val="accent1"/>
                </a:solidFill>
              </a:rPr>
              <a:t>, kterou si zde ukládá.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Neslouží mu k ničemu.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Slouží mu jako chladnička, do které si ve vedru zaleze a zavíčkuje se.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5229200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268760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6. Proč nemá </a:t>
            </a:r>
            <a:r>
              <a:rPr lang="cs-CZ" dirty="0" err="1" smtClean="0">
                <a:solidFill>
                  <a:srgbClr val="002060"/>
                </a:solidFill>
              </a:rPr>
              <a:t>Barykův</a:t>
            </a:r>
            <a:r>
              <a:rPr lang="cs-CZ" dirty="0" smtClean="0">
                <a:solidFill>
                  <a:srgbClr val="002060"/>
                </a:solidFill>
              </a:rPr>
              <a:t> šnek žádnou </a:t>
            </a:r>
            <a:r>
              <a:rPr lang="cs-CZ" dirty="0" err="1" smtClean="0">
                <a:solidFill>
                  <a:srgbClr val="002060"/>
                </a:solidFill>
              </a:rPr>
              <a:t>hlemýždici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Protože je </a:t>
            </a:r>
            <a:r>
              <a:rPr lang="cs-CZ" sz="3200" dirty="0" err="1" smtClean="0">
                <a:solidFill>
                  <a:schemeClr val="accent1"/>
                </a:solidFill>
              </a:rPr>
              <a:t>protiva</a:t>
            </a:r>
            <a:r>
              <a:rPr lang="cs-CZ" sz="3200" dirty="0" smtClean="0">
                <a:solidFill>
                  <a:schemeClr val="accent1"/>
                </a:solidFill>
              </a:rPr>
              <a:t> a žádná samička s ním nevydrží.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Jelikož se šneci nedělí na samečky </a:t>
            </a:r>
            <a:r>
              <a:rPr lang="cs-CZ" sz="3200" dirty="0" smtClean="0">
                <a:solidFill>
                  <a:schemeClr val="accent1"/>
                </a:solidFill>
              </a:rPr>
              <a:t>                  a </a:t>
            </a:r>
            <a:r>
              <a:rPr lang="cs-CZ" sz="3200" dirty="0" smtClean="0">
                <a:solidFill>
                  <a:schemeClr val="accent1"/>
                </a:solidFill>
              </a:rPr>
              <a:t>samičky. Jsou totiž obojetníci.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Protože šneci žijí raději samotářsky.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149080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23528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268760"/>
            <a:ext cx="8534400" cy="133488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7. Proč chtěli kluci sebrat </a:t>
            </a:r>
            <a:r>
              <a:rPr lang="cs-CZ" dirty="0" err="1" smtClean="0">
                <a:solidFill>
                  <a:srgbClr val="002060"/>
                </a:solidFill>
              </a:rPr>
              <a:t>Barykova</a:t>
            </a:r>
            <a:r>
              <a:rPr lang="cs-CZ" dirty="0" smtClean="0">
                <a:solidFill>
                  <a:srgbClr val="002060"/>
                </a:solidFill>
              </a:rPr>
              <a:t> šneka?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Chtěli ho donést do Jednoty, kde šneky vykupovali.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Chtěli si je vzít domů jako domácí mazlíčky.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accent1"/>
                </a:solidFill>
              </a:rPr>
              <a:t>Chtěli je vzít do školy a tam je pozorovat.</a:t>
            </a:r>
          </a:p>
        </p:txBody>
      </p:sp>
      <p:pic>
        <p:nvPicPr>
          <p:cNvPr id="5" name="Obrázek 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2708920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971600" y="836712"/>
            <a:ext cx="7200800" cy="187220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Kolik listů se Ti pro šneka podařilo nasbírat? </a:t>
            </a:r>
            <a:br>
              <a:rPr lang="cs-CZ" sz="4000" dirty="0" smtClean="0"/>
            </a:br>
            <a:r>
              <a:rPr lang="cs-CZ" sz="4000" dirty="0" smtClean="0"/>
              <a:t>Jak dobře se nají?</a:t>
            </a:r>
            <a:endParaRPr lang="cs-CZ" sz="4000" dirty="0"/>
          </a:p>
        </p:txBody>
      </p:sp>
      <p:pic>
        <p:nvPicPr>
          <p:cNvPr id="19" name="Obrázek 18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5445224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437112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5445224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5085184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356992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933056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 descr="C:\Documents and Settings\Administrator\Local Settings\Temporary Internet Files\Content.IE5\BHF30NEW\MC90044185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445224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 descr="C:\Documents and Settings\Administrator\Local Settings\Temporary Internet Files\Content.IE5\U8GMWRLI\MP900433108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89040"/>
            <a:ext cx="3169345" cy="1641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251520" y="3284984"/>
          <a:ext cx="25922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</a:tblGrid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TVŮJ</a:t>
                      </a:r>
                      <a:r>
                        <a:rPr lang="cs-CZ" baseline="0" dirty="0" smtClean="0"/>
                        <a:t> ŠNEK ZŮSTAL HLADOVÝ!</a:t>
                      </a:r>
                    </a:p>
                    <a:p>
                      <a:r>
                        <a:rPr lang="cs-CZ" baseline="0" dirty="0" smtClean="0"/>
                        <a:t>TO JE TEDY OSTUDA!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39552" y="2924944"/>
          <a:ext cx="2520280" cy="792088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2520280"/>
              </a:tblGrid>
              <a:tr h="792088">
                <a:tc>
                  <a:txBody>
                    <a:bodyPr/>
                    <a:lstStyle/>
                    <a:p>
                      <a:r>
                        <a:rPr lang="cs-CZ" dirty="0" smtClean="0"/>
                        <a:t>ANI</a:t>
                      </a:r>
                      <a:r>
                        <a:rPr lang="cs-CZ" baseline="0" dirty="0" smtClean="0"/>
                        <a:t> TEĎ NENÍ ŠNEK MOC NAJEDENÝ </a:t>
                      </a:r>
                      <a:r>
                        <a:rPr lang="cs-CZ" baseline="0" dirty="0" smtClean="0">
                          <a:sym typeface="Wingdings" pitchFamily="2" charset="2"/>
                        </a:rPr>
                        <a:t>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323528" y="4221088"/>
          <a:ext cx="2448272" cy="914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448272"/>
              </a:tblGrid>
              <a:tr h="79208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TOHLE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BY ZAHNALO JEN MALÝ HLAD…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0" y="5013176"/>
          <a:ext cx="2736304" cy="7200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36304"/>
              </a:tblGrid>
              <a:tr h="720080">
                <a:tc>
                  <a:txBody>
                    <a:bodyPr/>
                    <a:lstStyle/>
                    <a:p>
                      <a:r>
                        <a:rPr lang="cs-CZ" i="0" dirty="0" smtClean="0">
                          <a:solidFill>
                            <a:schemeClr val="bg1"/>
                          </a:solidFill>
                        </a:rPr>
                        <a:t>UŽ</a:t>
                      </a:r>
                      <a:r>
                        <a:rPr lang="cs-CZ" i="0" baseline="0" dirty="0" smtClean="0">
                          <a:solidFill>
                            <a:schemeClr val="bg1"/>
                          </a:solidFill>
                        </a:rPr>
                        <a:t> SI PŘECE JEN NĚCO PAMATUJEŠ! </a:t>
                      </a:r>
                      <a:endParaRPr lang="cs-CZ" i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323528" y="5373216"/>
          <a:ext cx="2903984" cy="1023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3984"/>
              </a:tblGrid>
              <a:tr h="102388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ŠNEK SE DOCELA NAJEDL, ALE POŘÁD BY TO MOHLO BÝT LEPŠÍ!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395536" y="4077072"/>
          <a:ext cx="2448272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VÝBORNĚ!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Z ŠESTI LISTŮ SE ŠNEK UŽ POŘÁDNĚ NAJEDL!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179512" y="3573016"/>
          <a:ext cx="2880320" cy="1260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126072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PARÁDA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!!!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LÉPE UŽ SE ŠNEK NAJÍST NEMOHL!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ZASLOUŽÍŠ ODMĚNU!!!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3491880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68344" y="32849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3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18" grpId="0"/>
      <p:bldP spid="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2012-04-04]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Obr.02: </a:t>
            </a:r>
            <a:r>
              <a:rPr lang="cs-CZ" sz="1600" dirty="0" smtClean="0"/>
              <a:t>Galerie Office [cit. </a:t>
            </a:r>
            <a:r>
              <a:rPr lang="cs-CZ" sz="1600" smtClean="0"/>
              <a:t>2012-04-04]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154</TotalTime>
  <Words>721</Words>
  <Application>Microsoft Office PowerPoint</Application>
  <PresentationFormat>Předvádění na obrazovce (4:3)</PresentationFormat>
  <Paragraphs>94</Paragraphs>
  <Slides>12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Acrobat Document</vt:lpstr>
      <vt:lpstr>Snímek 1</vt:lpstr>
      <vt:lpstr>Snímek 2</vt:lpstr>
      <vt:lpstr>Já Baryk a můj šnek</vt:lpstr>
      <vt:lpstr>1. Který měsíc nazývá Baryk měsícem psích songů, psího zpěvu?</vt:lpstr>
      <vt:lpstr>2. Proč Baryk vyje své stesky                      na měsíc?</vt:lpstr>
      <vt:lpstr>3. Proč Baryk nemá rád, když se jeho člověk dívá na televizi?</vt:lpstr>
      <vt:lpstr>4. Jak rychle se dokáže šnek pohybovat?</vt:lpstr>
      <vt:lpstr>5. Jak slouží ulita šnekovi ve velkých teplech?</vt:lpstr>
      <vt:lpstr>6. Proč nemá Barykův šnek žádnou hlemýždici?</vt:lpstr>
      <vt:lpstr>7. Proč chtěli kluci sebrat Barykova šneka?</vt:lpstr>
      <vt:lpstr>Kolik listů se Ti pro šneka podařilo nasbírat?  Jak dobře se nají?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Baryk a má vlaštovka</dc:title>
  <dc:creator>DELL</dc:creator>
  <cp:lastModifiedBy>Dum</cp:lastModifiedBy>
  <cp:revision>20</cp:revision>
  <dcterms:created xsi:type="dcterms:W3CDTF">2012-03-21T19:00:03Z</dcterms:created>
  <dcterms:modified xsi:type="dcterms:W3CDTF">2012-07-09T17:23:29Z</dcterms:modified>
</cp:coreProperties>
</file>