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A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7865" autoAdjust="0"/>
    <p:restoredTop sz="86372" autoAdjust="0"/>
  </p:normalViewPr>
  <p:slideViewPr>
    <p:cSldViewPr>
      <p:cViewPr>
        <p:scale>
          <a:sx n="78" d="100"/>
          <a:sy n="78" d="100"/>
        </p:scale>
        <p:origin x="-840" y="-4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4919-EC32-45D5-BFCC-BED068F26AF1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6E8F7-7C87-448D-B59B-9C4C697B2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4919-EC32-45D5-BFCC-BED068F26AF1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6E8F7-7C87-448D-B59B-9C4C697B2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4919-EC32-45D5-BFCC-BED068F26AF1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6E8F7-7C87-448D-B59B-9C4C697B2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4919-EC32-45D5-BFCC-BED068F26AF1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6E8F7-7C87-448D-B59B-9C4C697B2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4919-EC32-45D5-BFCC-BED068F26AF1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6E8F7-7C87-448D-B59B-9C4C697B2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4919-EC32-45D5-BFCC-BED068F26AF1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6E8F7-7C87-448D-B59B-9C4C697B2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4919-EC32-45D5-BFCC-BED068F26AF1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6E8F7-7C87-448D-B59B-9C4C697B2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4919-EC32-45D5-BFCC-BED068F26AF1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6E8F7-7C87-448D-B59B-9C4C697B2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4919-EC32-45D5-BFCC-BED068F26AF1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6E8F7-7C87-448D-B59B-9C4C697B2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4919-EC32-45D5-BFCC-BED068F26AF1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6E8F7-7C87-448D-B59B-9C4C697B2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4919-EC32-45D5-BFCC-BED068F26AF1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6E8F7-7C87-448D-B59B-9C4C697B2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A24919-EC32-45D5-BFCC-BED068F26AF1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D6E8F7-7C87-448D-B59B-9C4C697B2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800" dirty="0" smtClean="0">
                <a:solidFill>
                  <a:schemeClr val="bg2"/>
                </a:solidFill>
              </a:rPr>
              <a:t>Název školy</a:t>
            </a:r>
            <a:r>
              <a:rPr lang="cs-CZ" sz="1800" b="1" dirty="0" smtClean="0">
                <a:solidFill>
                  <a:schemeClr val="bg2"/>
                </a:solidFill>
              </a:rPr>
              <a:t>		Základní škola Jičín, Husova 170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r>
              <a:rPr lang="cs-CZ" sz="1800" dirty="0" smtClean="0">
                <a:solidFill>
                  <a:schemeClr val="bg2"/>
                </a:solidFill>
              </a:rPr>
              <a:t>Číslo projektu	 	</a:t>
            </a:r>
            <a:r>
              <a:rPr lang="cs-CZ" sz="1800" b="1" dirty="0" smtClean="0">
                <a:solidFill>
                  <a:schemeClr val="bg2"/>
                </a:solidFill>
              </a:rPr>
              <a:t>CZ.1.07/1.4.00/21.2862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r>
              <a:rPr lang="cs-CZ" sz="1800" dirty="0" smtClean="0">
                <a:solidFill>
                  <a:schemeClr val="bg2"/>
                </a:solidFill>
              </a:rPr>
              <a:t>Číslo a název klíčové aktivity</a:t>
            </a:r>
            <a:r>
              <a:rPr lang="cs-CZ" sz="1800" b="1" dirty="0" smtClean="0">
                <a:solidFill>
                  <a:schemeClr val="bg2"/>
                </a:solidFill>
              </a:rPr>
              <a:t>	3.2 Inovace a zkvalitnění výuky prostřednictvím ICT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endParaRPr lang="cs-CZ" sz="1800" dirty="0">
              <a:solidFill>
                <a:schemeClr val="bg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3886200"/>
            <a:ext cx="7786742" cy="1752600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cs-CZ" sz="5100" dirty="0" smtClean="0">
                <a:solidFill>
                  <a:schemeClr val="tx1"/>
                </a:solidFill>
              </a:rPr>
              <a:t>Název:  Soubor a složka</a:t>
            </a:r>
            <a:r>
              <a:rPr lang="cs-CZ" sz="4800" b="1" dirty="0" smtClean="0">
                <a:solidFill>
                  <a:schemeClr val="tx1"/>
                </a:solidFill>
              </a:rPr>
              <a:t>	</a:t>
            </a:r>
            <a:r>
              <a:rPr lang="cs-CZ" sz="2900" dirty="0" smtClean="0">
                <a:solidFill>
                  <a:schemeClr val="tx1"/>
                </a:solidFill>
              </a:rPr>
              <a:t>DUM</a:t>
            </a:r>
            <a:r>
              <a:rPr lang="cs-CZ" sz="2900" b="1" dirty="0" smtClean="0">
                <a:solidFill>
                  <a:schemeClr val="tx1"/>
                </a:solidFill>
              </a:rPr>
              <a:t>:</a:t>
            </a:r>
            <a:r>
              <a:rPr lang="cs-CZ" sz="2900" dirty="0" smtClean="0">
                <a:solidFill>
                  <a:schemeClr val="tx1"/>
                </a:solidFill>
              </a:rPr>
              <a:t>VY_32_INOVACE_VII_3_02</a:t>
            </a:r>
            <a:endParaRPr lang="cs-CZ" sz="2900" b="1" dirty="0" smtClean="0">
              <a:solidFill>
                <a:schemeClr val="tx1"/>
              </a:solidFill>
            </a:endParaRPr>
          </a:p>
          <a:p>
            <a:pPr algn="l"/>
            <a:endParaRPr lang="cs-CZ" sz="4000" b="1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Šablona číslo</a:t>
            </a:r>
            <a:r>
              <a:rPr lang="cs-CZ" b="1" dirty="0" smtClean="0">
                <a:solidFill>
                  <a:schemeClr val="tx1"/>
                </a:solidFill>
              </a:rPr>
              <a:t>: 	VII.	</a:t>
            </a:r>
            <a:r>
              <a:rPr lang="cs-CZ" dirty="0" smtClean="0">
                <a:solidFill>
                  <a:schemeClr val="tx1"/>
                </a:solidFill>
              </a:rPr>
              <a:t>Sada číslo</a:t>
            </a:r>
            <a:r>
              <a:rPr lang="cs-CZ" b="1" dirty="0" smtClean="0">
                <a:solidFill>
                  <a:schemeClr val="tx1"/>
                </a:solidFill>
              </a:rPr>
              <a:t>: 3.	</a:t>
            </a:r>
            <a:r>
              <a:rPr lang="cs-CZ" dirty="0" smtClean="0">
                <a:solidFill>
                  <a:schemeClr val="tx1"/>
                </a:solidFill>
              </a:rPr>
              <a:t>Pořadové číslo DUM:02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Autor:</a:t>
            </a:r>
            <a:r>
              <a:rPr lang="cs-CZ" b="1" dirty="0" smtClean="0">
                <a:solidFill>
                  <a:schemeClr val="tx1"/>
                </a:solidFill>
              </a:rPr>
              <a:t>			Mgr. Milan Žižka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428605"/>
            <a:ext cx="8029604" cy="2286015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chemeClr val="bg2">
                    <a:lumMod val="75000"/>
                  </a:schemeClr>
                </a:solidFill>
              </a:rPr>
              <a:t>Anotace:</a:t>
            </a:r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</a:rPr>
              <a:t>	 </a:t>
            </a:r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</a:rPr>
              <a:t>Prezentace určená k </a:t>
            </a:r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</a:rPr>
              <a:t>upevňování pojmů a prohlubování dovednosti v práci se souborem a složkou. </a:t>
            </a:r>
            <a:endParaRPr lang="cs-CZ" sz="32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3000372"/>
            <a:ext cx="7415242" cy="2638428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</a:rPr>
              <a:t>Druh učebního materiálu:</a:t>
            </a:r>
            <a:r>
              <a:rPr lang="cs-CZ" sz="3600" b="1" dirty="0" smtClean="0">
                <a:solidFill>
                  <a:schemeClr val="tx1"/>
                </a:solidFill>
              </a:rPr>
              <a:t>		Výukový 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sz="3600" dirty="0" smtClean="0">
                <a:solidFill>
                  <a:schemeClr val="tx1"/>
                </a:solidFill>
              </a:rPr>
              <a:t/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Typická věková skupina:</a:t>
            </a:r>
            <a:r>
              <a:rPr lang="cs-CZ" sz="3600" b="1" dirty="0" smtClean="0">
                <a:solidFill>
                  <a:schemeClr val="tx1"/>
                </a:solidFill>
              </a:rPr>
              <a:t>		12 - 13</a:t>
            </a:r>
            <a:r>
              <a:rPr lang="cs-CZ" b="1" dirty="0" smtClean="0">
                <a:solidFill>
                  <a:schemeClr val="tx1"/>
                </a:solidFill>
              </a:rPr>
              <a:t> let</a:t>
            </a:r>
          </a:p>
          <a:p>
            <a:pPr algn="l"/>
            <a:r>
              <a:rPr lang="cs-CZ" sz="3600" dirty="0" smtClean="0">
                <a:solidFill>
                  <a:schemeClr val="tx1"/>
                </a:solidFill>
              </a:rPr>
              <a:t/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Klíčová slova:</a:t>
            </a:r>
            <a:r>
              <a:rPr lang="cs-CZ" sz="3600" b="1" dirty="0" smtClean="0">
                <a:solidFill>
                  <a:schemeClr val="tx1"/>
                </a:solidFill>
              </a:rPr>
              <a:t>			Soubor, složka, vytvoření, 				přesouvání, kopírování a 				mazání složky.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228599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Dnešní práce proběhne </a:t>
            </a:r>
            <a:r>
              <a:rPr lang="cs-CZ" dirty="0"/>
              <a:t>postupným plněním několika úkolů 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Úkol</a:t>
            </a:r>
          </a:p>
          <a:p>
            <a:pPr marL="514350" indent="-514350"/>
            <a:r>
              <a:rPr lang="cs-CZ" dirty="0" smtClean="0"/>
              <a:t>Přečti si </a:t>
            </a:r>
            <a:r>
              <a:rPr lang="cs-CZ" dirty="0"/>
              <a:t>následující texty popisující práci se složkou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8596" y="1000108"/>
            <a:ext cx="84128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Práce se souborem a složkou</a:t>
            </a:r>
          </a:p>
        </p:txBody>
      </p:sp>
      <p:pic>
        <p:nvPicPr>
          <p:cNvPr id="6" name="Obrázek 5" descr="C:\Documents and Settings\Fujitsu-Siemens\Local Settings\Temporary Internet Files\Content.IE5\GSLUXDI4\MC900439822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7143768" y="2928934"/>
            <a:ext cx="1809750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214282" y="214291"/>
            <a:ext cx="857256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800" dirty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142844" y="214290"/>
            <a:ext cx="9001156" cy="5262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2800" b="0" i="0" u="sng" strike="noStrike" cap="none" normalizeH="0" baseline="0" dirty="0" smtClean="0">
                <a:ln>
                  <a:noFill/>
                </a:ln>
                <a:solidFill>
                  <a:srgbClr val="7A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Vytvoření složky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rgbClr val="7A0000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1. Pravé tlačítko myši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NOVÝ,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SLOŽKA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kumimoji="0" lang="cs-CZ" sz="28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Enter</a:t>
            </a:r>
            <a:endParaRPr kumimoji="0" lang="cs-CZ" sz="2800" b="1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1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2. V již otevřeném okně levé tlačítko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SOUBOR,</a:t>
            </a:r>
            <a:r>
              <a:rPr kumimoji="0" 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NOVÝ ,</a:t>
            </a:r>
            <a:r>
              <a:rPr kumimoji="0" 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S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LOŽKA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sng" strike="noStrike" cap="none" normalizeH="0" baseline="0" dirty="0" smtClean="0">
              <a:ln>
                <a:noFill/>
              </a:ln>
              <a:solidFill>
                <a:srgbClr val="7A0000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sng" strike="noStrike" cap="none" normalizeH="0" baseline="0" dirty="0" smtClean="0">
                <a:ln>
                  <a:noFill/>
                </a:ln>
                <a:solidFill>
                  <a:srgbClr val="7A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Mazání </a:t>
            </a:r>
            <a:r>
              <a:rPr kumimoji="0" lang="cs-CZ" sz="2800" b="0" i="0" u="sng" strike="noStrike" cap="none" normalizeH="0" baseline="0" dirty="0" smtClean="0">
                <a:ln>
                  <a:noFill/>
                </a:ln>
                <a:solidFill>
                  <a:srgbClr val="7A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složky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rgbClr val="7A0000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1. </a:t>
            </a:r>
            <a:r>
              <a:rPr lang="cs-CZ" sz="28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Z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avřenou složku do koše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2.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Ikonu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zavř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 složky označíme levým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tl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 a stiskneme DELETE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3. Pravé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tl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 myši a ODSTRANIT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4. V otevřeném okně levé tlačítko SOUBOR ,</a:t>
            </a:r>
            <a:r>
              <a:rPr kumimoji="0" 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ODSTRANIT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5366" name="File"/>
          <p:cNvSpPr>
            <a:spLocks noEditPoints="1" noChangeArrowheads="1"/>
          </p:cNvSpPr>
          <p:nvPr/>
        </p:nvSpPr>
        <p:spPr bwMode="auto">
          <a:xfrm>
            <a:off x="6215074" y="500042"/>
            <a:ext cx="1071571" cy="714380"/>
          </a:xfrm>
          <a:custGeom>
            <a:avLst/>
            <a:gdLst>
              <a:gd name="T0" fmla="*/ 10981 w 21600"/>
              <a:gd name="T1" fmla="*/ 3240 h 21600"/>
              <a:gd name="T2" fmla="*/ 0 w 21600"/>
              <a:gd name="T3" fmla="*/ 10800 h 21600"/>
              <a:gd name="T4" fmla="*/ 10800 w 21600"/>
              <a:gd name="T5" fmla="*/ 21600 h 21600"/>
              <a:gd name="T6" fmla="*/ 21600 w 21600"/>
              <a:gd name="T7" fmla="*/ 10800 h 21600"/>
              <a:gd name="T8" fmla="*/ 0 w 21600"/>
              <a:gd name="T9" fmla="*/ 21600 h 21600"/>
              <a:gd name="T10" fmla="*/ 21600 w 21600"/>
              <a:gd name="T11" fmla="*/ 21600 h 21600"/>
              <a:gd name="T12" fmla="*/ 1086 w 21600"/>
              <a:gd name="T13" fmla="*/ 4628 h 21600"/>
              <a:gd name="T14" fmla="*/ 20635 w 21600"/>
              <a:gd name="T15" fmla="*/ 2028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T12" t="T13" r="T14" b="T15"/>
            <a:pathLst>
              <a:path w="21600" h="21600">
                <a:moveTo>
                  <a:pt x="19790" y="3240"/>
                </a:moveTo>
                <a:cubicBezTo>
                  <a:pt x="10981" y="3240"/>
                  <a:pt x="9171" y="3240"/>
                  <a:pt x="9050" y="3086"/>
                </a:cubicBezTo>
                <a:cubicBezTo>
                  <a:pt x="9050" y="2931"/>
                  <a:pt x="8930" y="2777"/>
                  <a:pt x="8930" y="2469"/>
                </a:cubicBezTo>
                <a:cubicBezTo>
                  <a:pt x="8930" y="2160"/>
                  <a:pt x="8809" y="1851"/>
                  <a:pt x="8688" y="1389"/>
                </a:cubicBezTo>
                <a:cubicBezTo>
                  <a:pt x="8568" y="1080"/>
                  <a:pt x="8326" y="771"/>
                  <a:pt x="8085" y="463"/>
                </a:cubicBezTo>
                <a:cubicBezTo>
                  <a:pt x="7723" y="154"/>
                  <a:pt x="7361" y="0"/>
                  <a:pt x="7361" y="0"/>
                </a:cubicBezTo>
                <a:cubicBezTo>
                  <a:pt x="7361" y="0"/>
                  <a:pt x="2293" y="0"/>
                  <a:pt x="2051" y="154"/>
                </a:cubicBezTo>
                <a:cubicBezTo>
                  <a:pt x="1689" y="309"/>
                  <a:pt x="1448" y="463"/>
                  <a:pt x="1327" y="771"/>
                </a:cubicBezTo>
                <a:cubicBezTo>
                  <a:pt x="1207" y="1080"/>
                  <a:pt x="1086" y="1389"/>
                  <a:pt x="965" y="1697"/>
                </a:cubicBezTo>
                <a:cubicBezTo>
                  <a:pt x="845" y="2160"/>
                  <a:pt x="724" y="2314"/>
                  <a:pt x="724" y="2469"/>
                </a:cubicBezTo>
                <a:cubicBezTo>
                  <a:pt x="603" y="2623"/>
                  <a:pt x="603" y="2777"/>
                  <a:pt x="483" y="2931"/>
                </a:cubicBezTo>
                <a:cubicBezTo>
                  <a:pt x="483" y="3086"/>
                  <a:pt x="362" y="3240"/>
                  <a:pt x="241" y="3240"/>
                </a:cubicBezTo>
                <a:lnTo>
                  <a:pt x="0" y="3394"/>
                </a:lnTo>
                <a:lnTo>
                  <a:pt x="0" y="3703"/>
                </a:lnTo>
                <a:lnTo>
                  <a:pt x="0" y="10800"/>
                </a:lnTo>
                <a:lnTo>
                  <a:pt x="0" y="21600"/>
                </a:lnTo>
                <a:lnTo>
                  <a:pt x="10981" y="21600"/>
                </a:lnTo>
                <a:lnTo>
                  <a:pt x="21600" y="21600"/>
                </a:lnTo>
                <a:lnTo>
                  <a:pt x="21600" y="10800"/>
                </a:lnTo>
                <a:lnTo>
                  <a:pt x="21600" y="5246"/>
                </a:lnTo>
                <a:lnTo>
                  <a:pt x="21600" y="4783"/>
                </a:lnTo>
                <a:cubicBezTo>
                  <a:pt x="21479" y="4320"/>
                  <a:pt x="21359" y="4011"/>
                  <a:pt x="21117" y="3703"/>
                </a:cubicBezTo>
                <a:cubicBezTo>
                  <a:pt x="20876" y="3549"/>
                  <a:pt x="20514" y="3394"/>
                  <a:pt x="20152" y="3240"/>
                </a:cubicBezTo>
                <a:close/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358082" y="64291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Složka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4786314" y="1357298"/>
            <a:ext cx="914400" cy="500066"/>
          </a:xfrm>
          <a:prstGeom prst="wedgeRectCallout">
            <a:avLst>
              <a:gd name="adj1" fmla="val -18166"/>
              <a:gd name="adj2" fmla="val 54540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Nový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4000496" y="1357298"/>
            <a:ext cx="62121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5572132" y="500042"/>
            <a:ext cx="549780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>
            <a:off x="6572264" y="3071810"/>
            <a:ext cx="1057275" cy="1000133"/>
            <a:chOff x="6572264" y="2714620"/>
            <a:chExt cx="1057275" cy="1000133"/>
          </a:xfrm>
        </p:grpSpPr>
        <p:pic>
          <p:nvPicPr>
            <p:cNvPr id="12" name="Obrázek 11" descr="C:\Documents and Settings\Fujitsu-Siemens\Local Settings\Temporary Internet Files\Content.IE5\D860FD82\MC900431575[1].png"/>
            <p:cNvPicPr/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000892" y="2857496"/>
              <a:ext cx="628647" cy="85725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" name="Zahnutá šipka dolů 12"/>
            <p:cNvSpPr/>
            <p:nvPr/>
          </p:nvSpPr>
          <p:spPr>
            <a:xfrm>
              <a:off x="6572264" y="2714620"/>
              <a:ext cx="644648" cy="160016"/>
            </a:xfrm>
            <a:prstGeom prst="curvedDownArrow">
              <a:avLst>
                <a:gd name="adj1" fmla="val 25000"/>
                <a:gd name="adj2" fmla="val 58711"/>
                <a:gd name="adj3" fmla="val 25000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20" y="285728"/>
            <a:ext cx="657228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800" b="0" i="0" u="sng" strike="noStrike" cap="none" normalizeH="0" baseline="0" dirty="0" smtClean="0">
                <a:ln>
                  <a:noFill/>
                </a:ln>
                <a:solidFill>
                  <a:srgbClr val="7A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Přesouvání složky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rgbClr val="7A0000"/>
              </a:solidFill>
              <a:effectLst/>
              <a:latin typeface="Arial" pitchFamily="34" charset="0"/>
            </a:endParaRPr>
          </a:p>
          <a:p>
            <a:pPr marL="514350" lvl="0" indent="-514350" eaLnBrk="0" fontAlgn="base" hangingPunct="0">
              <a:spcBef>
                <a:spcPct val="0"/>
              </a:spcBef>
              <a:spcAft>
                <a:spcPct val="0"/>
              </a:spcAft>
              <a:buAutoNum type="arabicPeriod"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Jednoduše složku chytit levým tlačítkem a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přetáhnout.  Pozor! Při přetažení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na jiný disk ji kopírujeme.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514350" lvl="0" indent="-51435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800" b="0" i="0" u="sng" strike="noStrike" cap="none" normalizeH="0" baseline="0" dirty="0" smtClean="0">
                <a:ln>
                  <a:noFill/>
                </a:ln>
                <a:solidFill>
                  <a:srgbClr val="7A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Kopírování složky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rgbClr val="7A0000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1. Aktivní CTRL + C a CTRL + V 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2. Zavřenou označit, pravé tlačítko, KOPÍROVAT a na nové místo pravým VLOŽIT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3. Uchopit myší a přetáhnout (z disku na disk ).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3357562"/>
            <a:ext cx="8101042" cy="2286015"/>
          </a:xfrm>
        </p:spPr>
        <p:txBody>
          <a:bodyPr>
            <a:normAutofit/>
          </a:bodyPr>
          <a:lstStyle/>
          <a:p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0"/>
            <a:ext cx="8358246" cy="35719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2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.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Úkol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  <a:p>
            <a:pPr algn="l"/>
            <a:r>
              <a:rPr lang="cs-CZ" dirty="0"/>
              <a:t>1</a:t>
            </a:r>
            <a:r>
              <a:rPr lang="cs-CZ" dirty="0" smtClean="0"/>
              <a:t>. Vytvoř </a:t>
            </a:r>
            <a:r>
              <a:rPr lang="cs-CZ" dirty="0"/>
              <a:t>na ploše novou složku a pojmenuj ji </a:t>
            </a:r>
            <a:r>
              <a:rPr lang="cs-CZ" dirty="0">
                <a:solidFill>
                  <a:srgbClr val="FF0000"/>
                </a:solidFill>
              </a:rPr>
              <a:t>PRÁCE SE </a:t>
            </a:r>
            <a:r>
              <a:rPr lang="cs-CZ" dirty="0" smtClean="0">
                <a:solidFill>
                  <a:srgbClr val="FF0000"/>
                </a:solidFill>
              </a:rPr>
              <a:t>SLOŽKOU.</a:t>
            </a:r>
            <a:endParaRPr lang="cs-CZ" dirty="0"/>
          </a:p>
          <a:p>
            <a:pPr algn="l"/>
            <a:r>
              <a:rPr lang="cs-CZ" dirty="0"/>
              <a:t>2</a:t>
            </a:r>
            <a:r>
              <a:rPr lang="cs-CZ" dirty="0" smtClean="0"/>
              <a:t>. V </a:t>
            </a:r>
            <a:r>
              <a:rPr lang="cs-CZ" dirty="0"/>
              <a:t>této složce vytvoř další čtyři složky, které pojmenuješ  VYTVOŘENÍ  SLOŽKY, MAZÁNÍ  SLOŽKY, PŘESOUVÁNÍ  </a:t>
            </a:r>
            <a:r>
              <a:rPr lang="cs-CZ" dirty="0" smtClean="0"/>
              <a:t>SLOŽKY, </a:t>
            </a:r>
            <a:r>
              <a:rPr lang="cs-CZ" dirty="0" smtClean="0">
                <a:solidFill>
                  <a:srgbClr val="FFFF00"/>
                </a:solidFill>
              </a:rPr>
              <a:t>KOPÍROVÁNÍ  </a:t>
            </a:r>
            <a:r>
              <a:rPr lang="cs-CZ" dirty="0">
                <a:solidFill>
                  <a:srgbClr val="FFFF00"/>
                </a:solidFill>
              </a:rPr>
              <a:t>SLOŽKY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7224" y="4143380"/>
            <a:ext cx="75724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Pokud si s některým úkolem nevíš rady, požádej o pomoc vyučujícího.</a:t>
            </a:r>
          </a:p>
          <a:p>
            <a:r>
              <a:rPr lang="cs-CZ" sz="2000" dirty="0" smtClean="0">
                <a:solidFill>
                  <a:srgbClr val="7A0000"/>
                </a:solidFill>
              </a:rPr>
              <a:t>Není chyba se zeptat!</a:t>
            </a:r>
            <a:endParaRPr lang="cs-CZ" sz="2000" dirty="0">
              <a:solidFill>
                <a:srgbClr val="7A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214282" y="411480"/>
            <a:ext cx="8929718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514350" marR="0" lvl="0" indent="-514350" algn="ctr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tabLst/>
            </a:pP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3</a:t>
            </a: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. Úkol</a:t>
            </a:r>
            <a:endParaRPr lang="cs-CZ" sz="32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1. Vytvoř na svém disku novou složku.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32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Pojmenuj ji</a:t>
            </a:r>
            <a:r>
              <a:rPr kumimoji="0" lang="cs-CZ" sz="3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3200" dirty="0" smtClean="0"/>
              <a:t>–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1. Práce</a:t>
            </a:r>
            <a:r>
              <a:rPr kumimoji="0" lang="cs-CZ" sz="3200" b="1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2. Postupně do této složky </a:t>
            </a:r>
            <a:r>
              <a:rPr kumimoji="0" lang="cs-CZ" sz="32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zkopíruj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složky 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VYTVOŘENÍ 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SLOŽKY, MAZÁNÍ SLOŽKY, PŘESOUVÁNÍ SLOŽKY, KOPÍROVÁNÍ SLOŽKY.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3. Odstraň z Plochy složku PRÁCE SE SLO</a:t>
            </a:r>
            <a:r>
              <a:rPr lang="cs-CZ" sz="3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ŽKOU.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14290"/>
            <a:ext cx="5786446" cy="4714908"/>
          </a:xfrm>
        </p:spPr>
        <p:txBody>
          <a:bodyPr>
            <a:normAutofit fontScale="90000"/>
          </a:bodyPr>
          <a:lstStyle/>
          <a:p>
            <a:r>
              <a:rPr lang="cs-CZ" sz="3200" b="1" smtClean="0">
                <a:solidFill>
                  <a:schemeClr val="accent3">
                    <a:lumMod val="75000"/>
                  </a:schemeClr>
                </a:solidFill>
              </a:rPr>
              <a:t>4. </a:t>
            </a: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Úkol</a:t>
            </a:r>
            <a:b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</a:br>
            <a:r>
              <a:rPr lang="cs-CZ" sz="3600" dirty="0" smtClean="0"/>
              <a:t>Otevři </a:t>
            </a:r>
            <a:r>
              <a:rPr lang="cs-CZ" sz="3600" dirty="0" smtClean="0"/>
              <a:t>si libovolný </a:t>
            </a:r>
            <a:r>
              <a:rPr lang="cs-CZ" sz="3600" dirty="0"/>
              <a:t>textový editor. </a:t>
            </a:r>
            <a:r>
              <a:rPr lang="cs-CZ" sz="3600" dirty="0" smtClean="0"/>
              <a:t>Ulož </a:t>
            </a:r>
            <a:r>
              <a:rPr lang="cs-CZ" sz="3600" dirty="0" smtClean="0"/>
              <a:t>otevřený</a:t>
            </a:r>
            <a:r>
              <a:rPr lang="cs-CZ" sz="3600" dirty="0" smtClean="0"/>
              <a:t> </a:t>
            </a:r>
            <a:r>
              <a:rPr lang="cs-CZ" sz="3600" dirty="0" smtClean="0"/>
              <a:t>Nový soubor</a:t>
            </a:r>
            <a:r>
              <a:rPr lang="cs-CZ" sz="3600" dirty="0" smtClean="0">
                <a:solidFill>
                  <a:srgbClr val="0070C0"/>
                </a:solidFill>
              </a:rPr>
              <a:t> </a:t>
            </a:r>
            <a:r>
              <a:rPr lang="cs-CZ" sz="3600" dirty="0" smtClean="0"/>
              <a:t>(ještě než začneš psát) pod názvem </a:t>
            </a:r>
            <a:r>
              <a:rPr lang="cs-CZ" sz="3600" dirty="0" smtClean="0">
                <a:solidFill>
                  <a:srgbClr val="0070C0"/>
                </a:solidFill>
              </a:rPr>
              <a:t>Kopírování. </a:t>
            </a:r>
            <a:br>
              <a:rPr lang="cs-CZ" sz="3600" dirty="0" smtClean="0">
                <a:solidFill>
                  <a:srgbClr val="0070C0"/>
                </a:solidFill>
              </a:rPr>
            </a:br>
            <a:r>
              <a:rPr lang="cs-CZ" sz="3600" dirty="0" smtClean="0">
                <a:solidFill>
                  <a:srgbClr val="0070C0"/>
                </a:solidFill>
              </a:rPr>
              <a:t/>
            </a:r>
            <a:br>
              <a:rPr lang="cs-CZ" sz="3600" dirty="0" smtClean="0">
                <a:solidFill>
                  <a:srgbClr val="0070C0"/>
                </a:solidFill>
              </a:rPr>
            </a:br>
            <a:r>
              <a:rPr lang="cs-CZ" sz="2700" dirty="0" smtClean="0">
                <a:solidFill>
                  <a:schemeClr val="bg1"/>
                </a:solidFill>
              </a:rPr>
              <a:t>( Např. </a:t>
            </a:r>
            <a:r>
              <a:rPr lang="cs-CZ" sz="2700" dirty="0" smtClean="0">
                <a:solidFill>
                  <a:schemeClr val="bg1"/>
                </a:solidFill>
              </a:rPr>
              <a:t> Ve Wordu </a:t>
            </a:r>
            <a:r>
              <a:rPr lang="cs-CZ" sz="2700" dirty="0" smtClean="0">
                <a:solidFill>
                  <a:schemeClr val="bg1"/>
                </a:solidFill>
              </a:rPr>
              <a:t>- </a:t>
            </a:r>
            <a:r>
              <a:rPr lang="cs-CZ" sz="2700" dirty="0" err="1" smtClean="0">
                <a:solidFill>
                  <a:schemeClr val="bg1"/>
                </a:solidFill>
              </a:rPr>
              <a:t>Tl</a:t>
            </a:r>
            <a:r>
              <a:rPr lang="cs-CZ" sz="2700" dirty="0" smtClean="0">
                <a:solidFill>
                  <a:schemeClr val="bg1"/>
                </a:solidFill>
              </a:rPr>
              <a:t>. Office, Uložit jako, Dokument aplikace Word </a:t>
            </a:r>
            <a:r>
              <a:rPr lang="cs-CZ" sz="2700" dirty="0">
                <a:solidFill>
                  <a:schemeClr val="bg1"/>
                </a:solidFill>
              </a:rPr>
              <a:t>a </a:t>
            </a:r>
            <a:r>
              <a:rPr lang="cs-CZ" sz="2700" dirty="0" smtClean="0">
                <a:solidFill>
                  <a:schemeClr val="bg1"/>
                </a:solidFill>
              </a:rPr>
              <a:t>Uložit</a:t>
            </a:r>
            <a:r>
              <a:rPr lang="cs-CZ" sz="2700" dirty="0" smtClean="0">
                <a:solidFill>
                  <a:schemeClr val="bg1"/>
                </a:solidFill>
              </a:rPr>
              <a:t>).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>
                <a:solidFill>
                  <a:schemeClr val="bg1"/>
                </a:solidFill>
              </a:rPr>
              <a:t>(</a:t>
            </a:r>
            <a:r>
              <a:rPr lang="cs-CZ" sz="2700" dirty="0" smtClean="0">
                <a:solidFill>
                  <a:schemeClr val="bg1"/>
                </a:solidFill>
              </a:rPr>
              <a:t>Nezapomeň text průběžně ukládat např. Ctrl+ </a:t>
            </a:r>
            <a:r>
              <a:rPr lang="cs-CZ" sz="2700" dirty="0" smtClean="0">
                <a:solidFill>
                  <a:schemeClr val="bg1"/>
                </a:solidFill>
              </a:rPr>
              <a:t>S</a:t>
            </a:r>
            <a:r>
              <a:rPr lang="cs-CZ" sz="3600" dirty="0" smtClean="0">
                <a:solidFill>
                  <a:schemeClr val="bg1"/>
                </a:solidFill>
              </a:rPr>
              <a:t>).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pic>
        <p:nvPicPr>
          <p:cNvPr id="20481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50" y="1785926"/>
            <a:ext cx="2571768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Šipka doprava 5"/>
          <p:cNvSpPr/>
          <p:nvPr/>
        </p:nvSpPr>
        <p:spPr>
          <a:xfrm>
            <a:off x="5643570" y="2857496"/>
            <a:ext cx="406904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ový popisek 6"/>
          <p:cNvSpPr/>
          <p:nvPr/>
        </p:nvSpPr>
        <p:spPr>
          <a:xfrm>
            <a:off x="6715140" y="642918"/>
            <a:ext cx="1143008" cy="398334"/>
          </a:xfrm>
          <a:prstGeom prst="wedgeRectCallout">
            <a:avLst>
              <a:gd name="adj1" fmla="val -72033"/>
              <a:gd name="adj2" fmla="val 24661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Tl</a:t>
            </a:r>
            <a:r>
              <a:rPr lang="cs-CZ" dirty="0" smtClean="0">
                <a:solidFill>
                  <a:schemeClr val="bg1"/>
                </a:solidFill>
              </a:rPr>
              <a:t>. Office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flipV="1">
            <a:off x="5500694" y="2357430"/>
            <a:ext cx="2143140" cy="1143008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85720" y="5000636"/>
            <a:ext cx="857256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Ulož ho do již dříve vytvořené stejnojmenné složky </a:t>
            </a:r>
            <a:r>
              <a:rPr lang="cs-CZ" sz="2800" dirty="0" smtClean="0">
                <a:solidFill>
                  <a:srgbClr val="FFFF00"/>
                </a:solidFill>
              </a:rPr>
              <a:t>KOPÍROVÁNÍ SLOŽKY</a:t>
            </a:r>
            <a:r>
              <a:rPr lang="cs-CZ" sz="2800" dirty="0" smtClean="0"/>
              <a:t>, která je ve složce </a:t>
            </a:r>
            <a:r>
              <a:rPr lang="cs-CZ" sz="2800" dirty="0" smtClean="0">
                <a:solidFill>
                  <a:srgbClr val="FF0000"/>
                </a:solidFill>
              </a:rPr>
              <a:t>Práce 1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357166"/>
            <a:ext cx="8229600" cy="2500330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Napiš v tomto text. editoru alespoň jeden způsob jak kopírovat složku.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3286124"/>
            <a:ext cx="8186766" cy="2357454"/>
          </a:xfrm>
        </p:spPr>
        <p:txBody>
          <a:bodyPr>
            <a:normAutofit fontScale="77500" lnSpcReduction="20000"/>
          </a:bodyPr>
          <a:lstStyle/>
          <a:p>
            <a:pPr algn="ctr">
              <a:buNone/>
            </a:pPr>
            <a:r>
              <a:rPr lang="cs-CZ" dirty="0" smtClean="0"/>
              <a:t>Shrnutí</a:t>
            </a:r>
          </a:p>
          <a:p>
            <a:pPr>
              <a:buNone/>
            </a:pPr>
            <a:r>
              <a:rPr lang="cs-CZ" dirty="0" smtClean="0"/>
              <a:t>Práce je hotova když:</a:t>
            </a:r>
            <a:endParaRPr lang="cs-CZ" dirty="0" smtClean="0"/>
          </a:p>
          <a:p>
            <a:r>
              <a:rPr lang="cs-CZ" dirty="0" smtClean="0"/>
              <a:t>Ve složce PRÁCE 1 budou čtyři složky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VYTVOŘENÍ SLOŽKY, MAZÁNÍ SLOŽKY, PŘESOUVÁNÍ SLOŽKY, KOPÍROVÁNÍ SLOŽKY.</a:t>
            </a:r>
          </a:p>
          <a:p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Ve složce KOPÍROVÁNÍ SLOŽKY  bude soubor Kopírování.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5720" y="5000636"/>
            <a:ext cx="87154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 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Ohlas ukončení práce!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357422" y="5000636"/>
            <a:ext cx="6400800" cy="614370"/>
          </a:xfrm>
        </p:spPr>
        <p:txBody>
          <a:bodyPr/>
          <a:lstStyle/>
          <a:p>
            <a:r>
              <a:rPr lang="cs-CZ" sz="1800" dirty="0" smtClean="0">
                <a:solidFill>
                  <a:srgbClr val="7A0000"/>
                </a:solidFill>
              </a:rPr>
              <a:t>V práci </a:t>
            </a:r>
            <a:r>
              <a:rPr lang="cs-CZ" sz="1800" dirty="0" smtClean="0">
                <a:solidFill>
                  <a:srgbClr val="7A0000"/>
                </a:solidFill>
              </a:rPr>
              <a:t>použito </a:t>
            </a:r>
            <a:r>
              <a:rPr lang="cs-CZ" sz="1800" dirty="0" smtClean="0">
                <a:solidFill>
                  <a:srgbClr val="7A0000"/>
                </a:solidFill>
              </a:rPr>
              <a:t>zobrazení  ikon Microsoft Word.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629</TotalTime>
  <Words>339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  Základní škola Jičín, Husova 170 Číslo projektu   CZ.1.07/1.4.00/21.2862 Číslo a název klíčové aktivity 3.2 Inovace a zkvalitnění výuky prostřednictvím ICT </vt:lpstr>
      <vt:lpstr>Anotace:  Prezentace určená k upevňování pojmů a prohlubování dovednosti v práci se souborem a složkou. </vt:lpstr>
      <vt:lpstr>Dnešní práce proběhne postupným plněním několika úkolů  </vt:lpstr>
      <vt:lpstr>Snímek 4</vt:lpstr>
      <vt:lpstr>Snímek 5</vt:lpstr>
      <vt:lpstr> </vt:lpstr>
      <vt:lpstr>Snímek 7</vt:lpstr>
      <vt:lpstr>4. Úkol Otevři si libovolný textový editor. Ulož otevřený Nový soubor (ještě než začneš psát) pod názvem Kopírování.   ( Např.  Ve Wordu - Tl. Office, Uložit jako, Dokument aplikace Word a Uložit).  (Nezapomeň text průběžně ukládat např. Ctrl+ S). </vt:lpstr>
      <vt:lpstr> Napiš v tomto text. editoru alespoň jeden způsob jak kopírovat složku.</vt:lpstr>
      <vt:lpstr>Ohlas ukončení práce!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Dnešní hodina proběhne postupným plněním několika úkolů  </dc:title>
  <dc:creator>Oem</dc:creator>
  <cp:lastModifiedBy>Oem</cp:lastModifiedBy>
  <cp:revision>91</cp:revision>
  <dcterms:created xsi:type="dcterms:W3CDTF">2011-10-31T19:30:36Z</dcterms:created>
  <dcterms:modified xsi:type="dcterms:W3CDTF">2012-07-09T21:58:56Z</dcterms:modified>
</cp:coreProperties>
</file>