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00147"/>
    <a:srgbClr val="800000"/>
    <a:srgbClr val="66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45" autoAdjust="0"/>
    <p:restoredTop sz="94659" autoAdjust="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2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824DB-AFD8-4A74-8C68-6FA275D251E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A750B-E15D-4D91-A75B-D1DF8378D8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824DB-AFD8-4A74-8C68-6FA275D251E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A750B-E15D-4D91-A75B-D1DF8378D8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824DB-AFD8-4A74-8C68-6FA275D251E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A750B-E15D-4D91-A75B-D1DF8378D8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824DB-AFD8-4A74-8C68-6FA275D251E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A750B-E15D-4D91-A75B-D1DF8378D8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824DB-AFD8-4A74-8C68-6FA275D251E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A750B-E15D-4D91-A75B-D1DF8378D8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824DB-AFD8-4A74-8C68-6FA275D251E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A750B-E15D-4D91-A75B-D1DF8378D8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824DB-AFD8-4A74-8C68-6FA275D251E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A750B-E15D-4D91-A75B-D1DF8378D8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824DB-AFD8-4A74-8C68-6FA275D251E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A750B-E15D-4D91-A75B-D1DF8378D8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824DB-AFD8-4A74-8C68-6FA275D251E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A750B-E15D-4D91-A75B-D1DF8378D8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824DB-AFD8-4A74-8C68-6FA275D251E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A750B-E15D-4D91-A75B-D1DF8378D8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824DB-AFD8-4A74-8C68-6FA275D251E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A750B-E15D-4D91-A75B-D1DF8378D8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F824DB-AFD8-4A74-8C68-6FA275D251E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A750B-E15D-4D91-A75B-D1DF8378D8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chemeClr val="bg2"/>
                </a:solidFill>
              </a:rPr>
              <a:t>Název školy</a:t>
            </a:r>
            <a:r>
              <a:rPr lang="cs-CZ" sz="1800" b="1" dirty="0" smtClean="0">
                <a:solidFill>
                  <a:schemeClr val="bg2"/>
                </a:solidFill>
              </a:rPr>
              <a:t>		Základní škola Jičín, Husova 170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projektu	 	</a:t>
            </a:r>
            <a:r>
              <a:rPr lang="cs-CZ" sz="1800" b="1" dirty="0" smtClean="0">
                <a:solidFill>
                  <a:schemeClr val="bg2"/>
                </a:solidFill>
              </a:rPr>
              <a:t>CZ.1.07/1.4.00/21.2862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a název klíčové aktivity</a:t>
            </a:r>
            <a:r>
              <a:rPr lang="cs-CZ" sz="1800" b="1" dirty="0" smtClean="0">
                <a:solidFill>
                  <a:schemeClr val="bg2"/>
                </a:solidFill>
              </a:rPr>
              <a:t>	3.2 Inovace a zkvalitnění výuky prostřednictvím ICT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endParaRPr lang="cs-CZ" sz="1800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3886200"/>
            <a:ext cx="7786742" cy="175260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5100" dirty="0" smtClean="0">
                <a:solidFill>
                  <a:schemeClr val="tx1"/>
                </a:solidFill>
              </a:rPr>
              <a:t>Název:  Word, textový editor</a:t>
            </a:r>
            <a:r>
              <a:rPr lang="cs-CZ" sz="4800" b="1" dirty="0" smtClean="0">
                <a:solidFill>
                  <a:schemeClr val="tx1"/>
                </a:solidFill>
              </a:rPr>
              <a:t>	</a:t>
            </a:r>
            <a:r>
              <a:rPr lang="cs-CZ" sz="2900" dirty="0" smtClean="0">
                <a:solidFill>
                  <a:schemeClr val="tx1"/>
                </a:solidFill>
              </a:rPr>
              <a:t>DUM</a:t>
            </a:r>
            <a:r>
              <a:rPr lang="cs-CZ" sz="2900" b="1" dirty="0" smtClean="0">
                <a:solidFill>
                  <a:schemeClr val="tx1"/>
                </a:solidFill>
              </a:rPr>
              <a:t>:</a:t>
            </a:r>
            <a:r>
              <a:rPr lang="cs-CZ" sz="2900" dirty="0" smtClean="0">
                <a:solidFill>
                  <a:schemeClr val="tx1"/>
                </a:solidFill>
              </a:rPr>
              <a:t>VY_32_INOVACE_VII_3_03</a:t>
            </a:r>
            <a:endParaRPr lang="cs-CZ" sz="2900" b="1" dirty="0" smtClean="0">
              <a:solidFill>
                <a:schemeClr val="tx1"/>
              </a:solidFill>
            </a:endParaRPr>
          </a:p>
          <a:p>
            <a:pPr algn="l"/>
            <a:endParaRPr lang="cs-CZ" sz="4000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Šablona číslo</a:t>
            </a:r>
            <a:r>
              <a:rPr lang="cs-CZ" b="1" dirty="0" smtClean="0">
                <a:solidFill>
                  <a:schemeClr val="tx1"/>
                </a:solidFill>
              </a:rPr>
              <a:t>: 	VII.	</a:t>
            </a:r>
            <a:r>
              <a:rPr lang="cs-CZ" dirty="0" smtClean="0">
                <a:solidFill>
                  <a:schemeClr val="tx1"/>
                </a:solidFill>
              </a:rPr>
              <a:t>Sada číslo</a:t>
            </a:r>
            <a:r>
              <a:rPr lang="cs-CZ" b="1" dirty="0" smtClean="0">
                <a:solidFill>
                  <a:schemeClr val="tx1"/>
                </a:solidFill>
              </a:rPr>
              <a:t>: 3.	</a:t>
            </a:r>
            <a:r>
              <a:rPr lang="cs-CZ" dirty="0" smtClean="0">
                <a:solidFill>
                  <a:schemeClr val="tx1"/>
                </a:solidFill>
              </a:rPr>
              <a:t>Pořadové číslo DUM:03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</a:t>
            </a:r>
            <a:r>
              <a:rPr lang="cs-CZ" b="1" dirty="0" smtClean="0">
                <a:solidFill>
                  <a:schemeClr val="tx1"/>
                </a:solidFill>
              </a:rPr>
              <a:t>			Mgr. Milan Žižka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029604" cy="2286015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r>
              <a:rPr lang="cs-CZ" sz="3600" b="1" dirty="0" smtClean="0"/>
              <a:t>	 Digitální </a:t>
            </a:r>
            <a:r>
              <a:rPr lang="es-ES" sz="3600" b="1" dirty="0" smtClean="0"/>
              <a:t>materiál pro práci ve Wordu.</a:t>
            </a:r>
            <a:r>
              <a:rPr lang="cs-CZ" sz="3600" b="1" dirty="0" smtClean="0"/>
              <a:t>  Základní  pojmy a principy práce.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7415242" cy="2638428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3600" b="1" dirty="0" smtClean="0">
                <a:solidFill>
                  <a:schemeClr val="tx1"/>
                </a:solidFill>
              </a:rPr>
              <a:t>		Výukový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3600" b="1" dirty="0" smtClean="0">
                <a:solidFill>
                  <a:schemeClr val="tx1"/>
                </a:solidFill>
              </a:rPr>
              <a:t>		12 - 13</a:t>
            </a:r>
            <a:r>
              <a:rPr lang="cs-CZ" b="1" dirty="0" smtClean="0">
                <a:solidFill>
                  <a:schemeClr val="tx1"/>
                </a:solidFill>
              </a:rPr>
              <a:t> let</a:t>
            </a: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Klíčová slova:</a:t>
            </a:r>
            <a:r>
              <a:rPr lang="cs-CZ" sz="3600" b="1" dirty="0" smtClean="0">
                <a:solidFill>
                  <a:schemeClr val="tx1"/>
                </a:solidFill>
              </a:rPr>
              <a:t>			Textový editor, tlačítko 				Office, karta, skupina, 					</a:t>
            </a:r>
            <a:r>
              <a:rPr lang="cs-CZ" sz="3600" b="1" dirty="0" smtClean="0">
                <a:solidFill>
                  <a:schemeClr val="tx1"/>
                </a:solidFill>
              </a:rPr>
              <a:t>příkaz </a:t>
            </a:r>
            <a:r>
              <a:rPr lang="cs-CZ" sz="3600" b="1" dirty="0" smtClean="0">
                <a:solidFill>
                  <a:schemeClr val="tx1"/>
                </a:solidFill>
              </a:rPr>
              <a:t>Shift, Caps </a:t>
            </a:r>
            <a:r>
              <a:rPr lang="cs-CZ" sz="3600" b="1" dirty="0" err="1" smtClean="0">
                <a:solidFill>
                  <a:schemeClr val="tx1"/>
                </a:solidFill>
              </a:rPr>
              <a:t>Lock</a:t>
            </a:r>
            <a:r>
              <a:rPr lang="cs-CZ" sz="3600" b="1" dirty="0" smtClean="0">
                <a:solidFill>
                  <a:schemeClr val="tx1"/>
                </a:solidFill>
              </a:rPr>
              <a:t>, 				</a:t>
            </a:r>
            <a:r>
              <a:rPr lang="cs-CZ" sz="3600" b="1" dirty="0" err="1" smtClean="0">
                <a:solidFill>
                  <a:schemeClr val="tx1"/>
                </a:solidFill>
              </a:rPr>
              <a:t>Delete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14290"/>
            <a:ext cx="8715436" cy="1470025"/>
          </a:xfrm>
        </p:spPr>
        <p:txBody>
          <a:bodyPr/>
          <a:lstStyle/>
          <a:p>
            <a:r>
              <a:rPr lang="cs-CZ" dirty="0" smtClean="0"/>
              <a:t>Textový editor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2800" dirty="0" smtClean="0"/>
              <a:t>je </a:t>
            </a:r>
            <a:r>
              <a:rPr lang="cs-CZ" sz="2800" dirty="0" smtClean="0"/>
              <a:t>program pro psaní a úpravu textu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2143116"/>
            <a:ext cx="8643998" cy="4357718"/>
          </a:xfrm>
        </p:spPr>
        <p:txBody>
          <a:bodyPr>
            <a:normAutofit fontScale="25000" lnSpcReduction="20000"/>
          </a:bodyPr>
          <a:lstStyle/>
          <a:p>
            <a:r>
              <a:rPr lang="cs-CZ" sz="8600" dirty="0" smtClean="0"/>
              <a:t> </a:t>
            </a:r>
            <a:endParaRPr lang="cs-CZ" sz="8600" dirty="0"/>
          </a:p>
          <a:p>
            <a:r>
              <a:rPr lang="cs-CZ" sz="8600" dirty="0"/>
              <a:t>Písmenka se vkládají </a:t>
            </a:r>
            <a:r>
              <a:rPr lang="cs-CZ" sz="8600" dirty="0" smtClean="0"/>
              <a:t>tam, kde </a:t>
            </a:r>
            <a:r>
              <a:rPr lang="cs-CZ" sz="8600" dirty="0"/>
              <a:t>je </a:t>
            </a:r>
            <a:r>
              <a:rPr lang="cs-CZ" sz="8600" dirty="0" smtClean="0"/>
              <a:t>kurzor</a:t>
            </a:r>
          </a:p>
          <a:p>
            <a:endParaRPr lang="cs-CZ" sz="8600" dirty="0" smtClean="0"/>
          </a:p>
          <a:p>
            <a:r>
              <a:rPr lang="cs-CZ" sz="8600" dirty="0" smtClean="0"/>
              <a:t>Psaní velkých písmen  </a:t>
            </a:r>
            <a:endParaRPr lang="cs-CZ" sz="8600" dirty="0"/>
          </a:p>
          <a:p>
            <a:pPr algn="l"/>
            <a:r>
              <a:rPr lang="cs-CZ" sz="11200" dirty="0" smtClean="0"/>
              <a:t>1.</a:t>
            </a:r>
            <a:r>
              <a:rPr lang="cs-CZ" sz="11200" dirty="0"/>
              <a:t> </a:t>
            </a:r>
            <a:r>
              <a:rPr lang="cs-CZ" sz="11200" dirty="0" smtClean="0"/>
              <a:t>Shift  </a:t>
            </a:r>
            <a:r>
              <a:rPr lang="cs-CZ" sz="7400" dirty="0"/>
              <a:t>současně s písmenkem</a:t>
            </a:r>
          </a:p>
          <a:p>
            <a:pPr algn="l"/>
            <a:r>
              <a:rPr lang="cs-CZ" sz="11200" dirty="0" smtClean="0"/>
              <a:t>2</a:t>
            </a:r>
            <a:r>
              <a:rPr lang="cs-CZ" sz="11200" dirty="0" smtClean="0"/>
              <a:t>. Caps  </a:t>
            </a:r>
            <a:r>
              <a:rPr lang="cs-CZ" sz="11200" dirty="0" err="1"/>
              <a:t>Lock</a:t>
            </a:r>
            <a:r>
              <a:rPr lang="cs-CZ" sz="11200" dirty="0"/>
              <a:t> </a:t>
            </a:r>
            <a:r>
              <a:rPr lang="cs-CZ" sz="7400" dirty="0"/>
              <a:t>/ </a:t>
            </a:r>
            <a:r>
              <a:rPr lang="cs-CZ" sz="7400" dirty="0" smtClean="0"/>
              <a:t>přepne na velká písmena - </a:t>
            </a:r>
            <a:r>
              <a:rPr lang="cs-CZ" sz="7400" dirty="0"/>
              <a:t>svítí </a:t>
            </a:r>
            <a:r>
              <a:rPr lang="cs-CZ" sz="7400" dirty="0" smtClean="0"/>
              <a:t>kontrolka - nutno </a:t>
            </a:r>
            <a:r>
              <a:rPr lang="cs-CZ" sz="7400" dirty="0"/>
              <a:t>ho vypínat/</a:t>
            </a:r>
          </a:p>
          <a:p>
            <a:endParaRPr lang="cs-CZ" sz="7400" dirty="0" smtClean="0"/>
          </a:p>
          <a:p>
            <a:r>
              <a:rPr lang="cs-CZ" sz="7400" dirty="0" smtClean="0"/>
              <a:t>Velká </a:t>
            </a:r>
            <a:r>
              <a:rPr lang="cs-CZ" sz="7400" dirty="0"/>
              <a:t>písmena s </a:t>
            </a:r>
            <a:r>
              <a:rPr lang="cs-CZ" sz="7400" dirty="0" smtClean="0"/>
              <a:t>háčkem</a:t>
            </a:r>
          </a:p>
          <a:p>
            <a:endParaRPr lang="cs-CZ" sz="7400" dirty="0" smtClean="0"/>
          </a:p>
          <a:p>
            <a:pPr algn="l"/>
            <a:r>
              <a:rPr lang="cs-CZ" sz="7400" dirty="0" smtClean="0"/>
              <a:t>1. Pomocí Shift ve </a:t>
            </a:r>
            <a:r>
              <a:rPr lang="cs-CZ" sz="7400" dirty="0"/>
              <a:t>dvou krocích 1. Shift </a:t>
            </a:r>
            <a:r>
              <a:rPr lang="cs-CZ" sz="7400" dirty="0" smtClean="0"/>
              <a:t>+ </a:t>
            </a:r>
            <a:r>
              <a:rPr lang="cs-CZ" sz="7400" dirty="0"/>
              <a:t>háček 2. Shift a </a:t>
            </a:r>
            <a:r>
              <a:rPr lang="cs-CZ" sz="7400" dirty="0" smtClean="0"/>
              <a:t>písmeno</a:t>
            </a:r>
          </a:p>
          <a:p>
            <a:pPr algn="l"/>
            <a:r>
              <a:rPr lang="cs-CZ" sz="7400" dirty="0" smtClean="0"/>
              <a:t>2. Pomocí Caps  </a:t>
            </a:r>
            <a:r>
              <a:rPr lang="cs-CZ" sz="7400" dirty="0" err="1" smtClean="0"/>
              <a:t>Lock</a:t>
            </a:r>
            <a:r>
              <a:rPr lang="cs-CZ" sz="7400" dirty="0" smtClean="0"/>
              <a:t> - písmena horní řady  s háčkem - Ě, Š … </a:t>
            </a:r>
          </a:p>
          <a:p>
            <a:r>
              <a:rPr lang="cs-CZ" sz="7400" dirty="0" smtClean="0"/>
              <a:t>	Zvláštní </a:t>
            </a:r>
            <a:r>
              <a:rPr lang="cs-CZ" sz="7400" dirty="0"/>
              <a:t>znaky ? ! </a:t>
            </a:r>
            <a:r>
              <a:rPr lang="cs-CZ" sz="7400" dirty="0" smtClean="0"/>
              <a:t>… píšeme </a:t>
            </a:r>
            <a:r>
              <a:rPr lang="cs-CZ" sz="7400" dirty="0"/>
              <a:t>většinou pomocí Shift a znak</a:t>
            </a:r>
          </a:p>
          <a:p>
            <a:r>
              <a:rPr lang="cs-CZ" sz="7400" dirty="0"/>
              <a:t> </a:t>
            </a:r>
          </a:p>
          <a:p>
            <a:r>
              <a:rPr lang="cs-CZ" sz="7400" dirty="0"/>
              <a:t>Za čárkou, tečkou apod. je mezera.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1714488"/>
            <a:ext cx="66437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Microsoft Word je textový editor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57233"/>
            <a:ext cx="7772400" cy="274321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Mazání textu</a:t>
            </a:r>
            <a:r>
              <a:rPr lang="cs-CZ" dirty="0"/>
              <a:t/>
            </a:r>
            <a:br>
              <a:rPr lang="cs-CZ" dirty="0"/>
            </a:br>
            <a:r>
              <a:rPr lang="cs-CZ" sz="3600" dirty="0" err="1" smtClean="0"/>
              <a:t>Backspace</a:t>
            </a:r>
            <a:r>
              <a:rPr lang="cs-CZ" sz="3600" dirty="0" smtClean="0"/>
              <a:t> </a:t>
            </a:r>
            <a:r>
              <a:rPr lang="cs-CZ" sz="3600" dirty="0" smtClean="0"/>
              <a:t>maže vlevo od kurzoru, </a:t>
            </a:r>
            <a:r>
              <a:rPr lang="cs-CZ" sz="3600" dirty="0" err="1"/>
              <a:t>Delete</a:t>
            </a:r>
            <a:r>
              <a:rPr lang="cs-CZ" sz="3600" dirty="0"/>
              <a:t> </a:t>
            </a:r>
            <a:r>
              <a:rPr lang="cs-CZ" sz="3600" dirty="0" smtClean="0"/>
              <a:t>dopředu.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Delší text nejprve </a:t>
            </a:r>
            <a:r>
              <a:rPr lang="cs-CZ" sz="3600" dirty="0" smtClean="0"/>
              <a:t>označíme a pak mažeme.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3643314"/>
            <a:ext cx="6772300" cy="1995486"/>
          </a:xfrm>
        </p:spPr>
        <p:txBody>
          <a:bodyPr>
            <a:normAutofit fontScale="47500" lnSpcReduction="20000"/>
          </a:bodyPr>
          <a:lstStyle/>
          <a:p>
            <a:r>
              <a:rPr lang="cs-CZ" sz="6500" dirty="0" smtClean="0"/>
              <a:t>Oprava chyby</a:t>
            </a:r>
          </a:p>
          <a:p>
            <a:pPr algn="l"/>
            <a:r>
              <a:rPr lang="cs-CZ" sz="5100" dirty="0" smtClean="0"/>
              <a:t>Chybu </a:t>
            </a:r>
            <a:r>
              <a:rPr lang="cs-CZ" sz="5100" dirty="0"/>
              <a:t>můžeš </a:t>
            </a:r>
            <a:r>
              <a:rPr lang="cs-CZ" sz="5100" dirty="0" smtClean="0"/>
              <a:t>opravit </a:t>
            </a:r>
            <a:r>
              <a:rPr lang="cs-CZ" sz="5100" dirty="0" smtClean="0"/>
              <a:t>vrácením </a:t>
            </a:r>
            <a:r>
              <a:rPr lang="cs-CZ" sz="5100" dirty="0" smtClean="0"/>
              <a:t>se zpět klávesovou zkratkou Ctrl+Z, </a:t>
            </a:r>
            <a:r>
              <a:rPr lang="cs-CZ" sz="5100" dirty="0"/>
              <a:t>nebo zpětnou šipkou </a:t>
            </a:r>
          </a:p>
          <a:p>
            <a:pPr algn="l"/>
            <a:r>
              <a:rPr lang="cs-CZ" sz="5100" dirty="0"/>
              <a:t>v panelu </a:t>
            </a:r>
            <a:r>
              <a:rPr lang="cs-CZ" sz="5100" dirty="0" smtClean="0"/>
              <a:t>nástrojů Rychlý přístup. (Je v horním roh</a:t>
            </a:r>
            <a:r>
              <a:rPr lang="cs-CZ" sz="4200" dirty="0" smtClean="0"/>
              <a:t>u)</a:t>
            </a:r>
            <a:endParaRPr lang="cs-CZ" sz="4200" dirty="0"/>
          </a:p>
          <a:p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7215206" y="5214950"/>
            <a:ext cx="484632" cy="764094"/>
          </a:xfrm>
          <a:prstGeom prst="down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6000768"/>
            <a:ext cx="19716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428604"/>
            <a:ext cx="7643866" cy="18573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Ukládání textu</a:t>
            </a:r>
            <a:br>
              <a:rPr lang="cs-CZ" dirty="0" smtClean="0"/>
            </a:br>
            <a:r>
              <a:rPr lang="cs-CZ" sz="3600" dirty="0" smtClean="0"/>
              <a:t>Pokud </a:t>
            </a:r>
            <a:r>
              <a:rPr lang="cs-CZ" sz="3600" dirty="0"/>
              <a:t>vám na textu záleží, často ho </a:t>
            </a:r>
            <a:r>
              <a:rPr lang="cs-CZ" sz="3600" dirty="0" smtClean="0"/>
              <a:t>ukládejte.</a:t>
            </a:r>
            <a:br>
              <a:rPr lang="cs-CZ" sz="3600" dirty="0" smtClean="0"/>
            </a:br>
            <a:r>
              <a:rPr lang="cs-CZ" sz="3600" dirty="0" smtClean="0"/>
              <a:t>Nejprve dokument uložíme (nejlépe hned na začátku) pomocí tlačítka Start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3357562"/>
            <a:ext cx="6572296" cy="17145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 klepnutí na tlačítko vybereme Uložit jako a pak Dokument aplikace Word</a:t>
            </a:r>
            <a:endParaRPr lang="cs-CZ" sz="28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2643182"/>
            <a:ext cx="6858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Šipka doprava 6"/>
          <p:cNvSpPr/>
          <p:nvPr/>
        </p:nvSpPr>
        <p:spPr>
          <a:xfrm>
            <a:off x="6215074" y="2571744"/>
            <a:ext cx="978408" cy="484632"/>
          </a:xfrm>
          <a:prstGeom prst="righ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4429132"/>
            <a:ext cx="5276850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Šipka doprava 8"/>
          <p:cNvSpPr/>
          <p:nvPr/>
        </p:nvSpPr>
        <p:spPr>
          <a:xfrm>
            <a:off x="2285984" y="6072206"/>
            <a:ext cx="978408" cy="484632"/>
          </a:xfrm>
          <a:prstGeom prst="righ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0800000">
            <a:off x="8001024" y="5143512"/>
            <a:ext cx="978408" cy="484632"/>
          </a:xfrm>
          <a:prstGeom prst="righ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Vybereme, kam ho chceme uložit</a:t>
            </a:r>
            <a:br>
              <a:rPr lang="cs-CZ" dirty="0" smtClean="0"/>
            </a:br>
            <a:r>
              <a:rPr lang="cs-CZ" dirty="0" smtClean="0"/>
              <a:t>a vyplníme název souboru. </a:t>
            </a:r>
            <a:br>
              <a:rPr lang="cs-CZ" dirty="0" smtClean="0"/>
            </a:br>
            <a:r>
              <a:rPr lang="cs-CZ" sz="3100" dirty="0" smtClean="0"/>
              <a:t>(Typ souboru neměňte.)</a:t>
            </a:r>
            <a:endParaRPr lang="cs-CZ" sz="3100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214678" y="2357430"/>
            <a:ext cx="3086100" cy="4305300"/>
          </a:xfrm>
          <a:prstGeom prst="rect">
            <a:avLst/>
          </a:prstGeom>
          <a:noFill/>
          <a:ln w="6667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4" name="Šipka doleva 3"/>
          <p:cNvSpPr/>
          <p:nvPr/>
        </p:nvSpPr>
        <p:spPr>
          <a:xfrm>
            <a:off x="6715140" y="6000768"/>
            <a:ext cx="978408" cy="484632"/>
          </a:xfrm>
          <a:prstGeom prst="lef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1.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44005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Otevři si Word</a:t>
            </a:r>
          </a:p>
          <a:p>
            <a:r>
              <a:rPr lang="cs-CZ" dirty="0" smtClean="0"/>
              <a:t>Ulož tento otevřený dokument na svůj disk do svých dokumentů pod názvem  </a:t>
            </a:r>
            <a:r>
              <a:rPr lang="cs-CZ" b="1" dirty="0" smtClean="0"/>
              <a:t>Word </a:t>
            </a:r>
            <a:r>
              <a:rPr lang="cs-CZ" b="1" dirty="0" smtClean="0"/>
              <a:t>1 cvičení</a:t>
            </a:r>
            <a:r>
              <a:rPr lang="cs-CZ" b="1" dirty="0" smtClean="0"/>
              <a:t>.</a:t>
            </a:r>
          </a:p>
          <a:p>
            <a:r>
              <a:rPr lang="cs-CZ" dirty="0" smtClean="0"/>
              <a:t>Napiš do tohoto dokumentu libovolným písmem toto: Nadpis bude </a:t>
            </a:r>
            <a:r>
              <a:rPr lang="cs-CZ" dirty="0" smtClean="0">
                <a:solidFill>
                  <a:srgbClr val="FF0000"/>
                </a:solidFill>
              </a:rPr>
              <a:t>Word</a:t>
            </a:r>
            <a:r>
              <a:rPr lang="cs-CZ" dirty="0" smtClean="0"/>
              <a:t>. Pak pomocí klávesy Enter přeskoč dva řádky a napiš: </a:t>
            </a:r>
            <a:r>
              <a:rPr lang="cs-CZ" dirty="0" smtClean="0">
                <a:solidFill>
                  <a:srgbClr val="FF0000"/>
                </a:solidFill>
              </a:rPr>
              <a:t>Word je textový editor. Textový editor je program pro psaní textu.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5715016"/>
            <a:ext cx="7500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Piš pouze červený text. Napsaný text znovu ulož.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Text nejprve píšeme a pak ho upravujeme!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Uložení rozepsaného dokumentu</a:t>
            </a:r>
          </a:p>
          <a:p>
            <a:r>
              <a:rPr lang="cs-CZ" dirty="0" smtClean="0"/>
              <a:t>Napsaný text musíš znovu uložit.</a:t>
            </a:r>
          </a:p>
          <a:p>
            <a:r>
              <a:rPr lang="cs-CZ" dirty="0" smtClean="0"/>
              <a:t>Uložit změnu můžeš držením klávesy Ctrl a zmačknutím klávesy S</a:t>
            </a:r>
          </a:p>
          <a:p>
            <a:r>
              <a:rPr lang="cs-CZ" dirty="0" smtClean="0"/>
              <a:t>Nebo tlačítkem uložit			v panelu nástrojů Rychlý přístup.</a:t>
            </a:r>
          </a:p>
          <a:p>
            <a:r>
              <a:rPr lang="cs-CZ" dirty="0" smtClean="0"/>
              <a:t>Toto tlačítko je nad tzv. Pásem karet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3929066"/>
            <a:ext cx="19716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lů 4"/>
          <p:cNvSpPr/>
          <p:nvPr/>
        </p:nvSpPr>
        <p:spPr>
          <a:xfrm>
            <a:off x="5000628" y="3286124"/>
            <a:ext cx="484632" cy="5497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2"/>
            <a:ext cx="7772400" cy="361316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Pás karet se skládá ze tří částí:</a:t>
            </a:r>
            <a:br>
              <a:rPr lang="cs-CZ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 z karet, skupin a příkazů.</a:t>
            </a:r>
            <a:br>
              <a:rPr lang="cs-CZ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u="sng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Pás karet </a:t>
            </a:r>
            <a:r>
              <a:rPr lang="cs-CZ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tvoří tyto karty: </a:t>
            </a:r>
            <a:br>
              <a:rPr lang="cs-CZ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Domů, Vložení, Rozložení stránky, Odkazy, Korespondence, Revize, Zobrazení.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4500570"/>
            <a:ext cx="7786742" cy="1857388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4500570"/>
            <a:ext cx="8286808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28596" y="3286124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Karta Domů</a:t>
            </a:r>
            <a:endParaRPr lang="cs-CZ" sz="2000" dirty="0"/>
          </a:p>
        </p:txBody>
      </p:sp>
      <p:cxnSp>
        <p:nvCxnSpPr>
          <p:cNvPr id="7" name="Přímá spojovací šipka 6"/>
          <p:cNvCxnSpPr/>
          <p:nvPr/>
        </p:nvCxnSpPr>
        <p:spPr>
          <a:xfrm rot="5400000">
            <a:off x="465109" y="4179099"/>
            <a:ext cx="927900" cy="794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571480"/>
            <a:ext cx="7772400" cy="1470025"/>
          </a:xfrm>
        </p:spPr>
        <p:txBody>
          <a:bodyPr/>
          <a:lstStyle/>
          <a:p>
            <a:r>
              <a:rPr lang="cs-CZ" b="1" dirty="0" smtClean="0"/>
              <a:t>Karta Domů obsahuje nejčastěji používané nástroje.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357430"/>
            <a:ext cx="3643338" cy="421484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Například v ní můžeme měnit písmo. –  Ťuknutím na tuto šipku se objeví nabídka jeho motivů (fontů).</a:t>
            </a:r>
          </a:p>
          <a:p>
            <a:r>
              <a:rPr lang="cs-CZ" dirty="0" smtClean="0"/>
              <a:t> - Ťuknutím na vedlejší šipku se rozbalí nabídka jeho velikostí.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2071679"/>
            <a:ext cx="2276475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4714884"/>
            <a:ext cx="2214577" cy="1885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ovací šipka 6"/>
          <p:cNvCxnSpPr/>
          <p:nvPr/>
        </p:nvCxnSpPr>
        <p:spPr>
          <a:xfrm flipV="1">
            <a:off x="4286248" y="2428868"/>
            <a:ext cx="3071834" cy="928694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4500562" y="4857760"/>
            <a:ext cx="3286148" cy="35719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ámeček 13"/>
          <p:cNvSpPr/>
          <p:nvPr/>
        </p:nvSpPr>
        <p:spPr>
          <a:xfrm>
            <a:off x="6286512" y="2786058"/>
            <a:ext cx="857256" cy="28575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6143636" y="4357694"/>
            <a:ext cx="1000132" cy="21431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7429520" y="5643578"/>
            <a:ext cx="428628" cy="21431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Rámeček 17"/>
          <p:cNvSpPr/>
          <p:nvPr/>
        </p:nvSpPr>
        <p:spPr>
          <a:xfrm>
            <a:off x="7429520" y="6072206"/>
            <a:ext cx="428628" cy="21431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167"/>
            <a:ext cx="7772400" cy="3243284"/>
          </a:xfrm>
        </p:spPr>
        <p:txBody>
          <a:bodyPr>
            <a:normAutofit/>
          </a:bodyPr>
          <a:lstStyle/>
          <a:p>
            <a:r>
              <a:rPr lang="cs-CZ" dirty="0" smtClean="0"/>
              <a:t>2. Úkol</a:t>
            </a:r>
            <a:br>
              <a:rPr lang="cs-CZ" dirty="0" smtClean="0"/>
            </a:br>
            <a:r>
              <a:rPr lang="cs-CZ" sz="3600" dirty="0" smtClean="0"/>
              <a:t>Otevři si znovu dokument Word </a:t>
            </a:r>
            <a:r>
              <a:rPr lang="cs-CZ" sz="3600" dirty="0" smtClean="0"/>
              <a:t>1 </a:t>
            </a:r>
            <a:r>
              <a:rPr lang="cs-CZ" sz="3600" dirty="0" smtClean="0"/>
              <a:t>cvičení a pokračuj v něm. Zvol písmo </a:t>
            </a:r>
            <a:r>
              <a:rPr lang="cs-CZ" sz="3600" dirty="0" err="1" smtClean="0"/>
              <a:t>Arial</a:t>
            </a:r>
            <a:r>
              <a:rPr lang="cs-CZ" sz="3600" dirty="0" smtClean="0"/>
              <a:t>, velikost 20. Napiš:</a:t>
            </a:r>
            <a:br>
              <a:rPr lang="cs-CZ" sz="3600" dirty="0" smtClean="0"/>
            </a:b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Na kartě Domů můžeme měnit písmo.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3857628"/>
            <a:ext cx="8215370" cy="2686072"/>
          </a:xfrm>
        </p:spPr>
        <p:txBody>
          <a:bodyPr/>
          <a:lstStyle/>
          <a:p>
            <a:r>
              <a:rPr lang="cs-CZ" dirty="0" smtClean="0"/>
              <a:t>Nyní změň písmo na </a:t>
            </a:r>
            <a:r>
              <a:rPr lang="cs-CZ" dirty="0" err="1" smtClean="0"/>
              <a:t>Calibri</a:t>
            </a:r>
            <a:r>
              <a:rPr lang="cs-CZ" dirty="0" smtClean="0"/>
              <a:t>, velikost 28 a napiš.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 kartě Domů můžeme měnit také velikost písma.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571481"/>
            <a:ext cx="7886728" cy="302897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Napsané znovu ulož. </a:t>
            </a:r>
            <a:br>
              <a:rPr lang="cs-CZ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Hlas splnění úkolu.</a:t>
            </a:r>
            <a:br>
              <a:rPr lang="cs-CZ" dirty="0" smtClean="0">
                <a:solidFill>
                  <a:schemeClr val="bg1">
                    <a:lumMod val="75000"/>
                  </a:schemeClr>
                </a:solidFill>
              </a:rPr>
            </a:b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57422" y="5214950"/>
            <a:ext cx="6400800" cy="685808"/>
          </a:xfrm>
        </p:spPr>
        <p:txBody>
          <a:bodyPr/>
          <a:lstStyle/>
          <a:p>
            <a:r>
              <a:rPr lang="cs-CZ" sz="2400" dirty="0" smtClean="0">
                <a:solidFill>
                  <a:srgbClr val="100147"/>
                </a:solidFill>
              </a:rPr>
              <a:t>Při prezentaci použito mat. Microsoft Word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rgbClr val="FE19FF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252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  Základní škola Jičín, Husova 170 Číslo projektu   CZ.1.07/1.4.00/21.2862 Číslo a název klíčové aktivity 3.2 Inovace a zkvalitnění výuky prostřednictvím ICT </vt:lpstr>
      <vt:lpstr>Anotace:  Digitální materiál pro práci ve Wordu.  Základní  pojmy a principy práce.</vt:lpstr>
      <vt:lpstr>Textový editor  je program pro psaní a úpravu textu</vt:lpstr>
      <vt:lpstr>Mazání textu Backspace maže vlevo od kurzoru, Delete dopředu. Delší text nejprve označíme a pak mažeme. </vt:lpstr>
      <vt:lpstr> Ukládání textu Pokud vám na textu záleží, často ho ukládejte. Nejprve dokument uložíme (nejlépe hned na začátku) pomocí tlačítka Start </vt:lpstr>
      <vt:lpstr>Vybereme, kam ho chceme uložit a vyplníme název souboru.  (Typ souboru neměňte.)</vt:lpstr>
      <vt:lpstr>1. úkol</vt:lpstr>
      <vt:lpstr>Text nejprve píšeme a pak ho upravujeme!</vt:lpstr>
      <vt:lpstr>Pás karet se skládá ze tří částí:  z karet, skupin a příkazů.  Pás karet tvoří tyto karty:  Domů, Vložení, Rozložení stránky, Odkazy, Korespondence, Revize, Zobrazení. </vt:lpstr>
      <vt:lpstr>Karta Domů obsahuje nejčastěji používané nástroje.</vt:lpstr>
      <vt:lpstr>2. Úkol Otevři si znovu dokument Word 1 cvičení a pokračuj v něm. Zvol písmo Arial, velikost 20. Napiš:  Na kartě Domů můžeme měnit písmo.</vt:lpstr>
      <vt:lpstr>Napsané znovu ulož.   Hlas splnění úkolu.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Textový editor  je program pro psaní textu</dc:title>
  <dc:creator>Oem</dc:creator>
  <cp:lastModifiedBy>Oem</cp:lastModifiedBy>
  <cp:revision>66</cp:revision>
  <dcterms:created xsi:type="dcterms:W3CDTF">2011-12-03T20:12:36Z</dcterms:created>
  <dcterms:modified xsi:type="dcterms:W3CDTF">2012-07-09T22:09:26Z</dcterms:modified>
</cp:coreProperties>
</file>