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0" r:id="rId4"/>
    <p:sldId id="262" r:id="rId5"/>
    <p:sldId id="264" r:id="rId6"/>
    <p:sldId id="266" r:id="rId7"/>
    <p:sldId id="269" r:id="rId8"/>
    <p:sldId id="270" r:id="rId9"/>
    <p:sldId id="265" r:id="rId10"/>
    <p:sldId id="267" r:id="rId11"/>
    <p:sldId id="26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BC89EF96-8CEA-46FF-86C4-4CE0E7609802}" styleName="Světlý styl 3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150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4F52F-C548-4D4D-9923-207D3ACACF32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623A-3D87-414A-A115-237FFCDFC21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4F52F-C548-4D4D-9923-207D3ACACF32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623A-3D87-414A-A115-237FFCDFC215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4F52F-C548-4D4D-9923-207D3ACACF32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623A-3D87-414A-A115-237FFCDFC21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4F52F-C548-4D4D-9923-207D3ACACF32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623A-3D87-414A-A115-237FFCDFC215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4F52F-C548-4D4D-9923-207D3ACACF32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623A-3D87-414A-A115-237FFCDFC21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4F52F-C548-4D4D-9923-207D3ACACF32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623A-3D87-414A-A115-237FFCDFC21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4F52F-C548-4D4D-9923-207D3ACACF32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623A-3D87-414A-A115-237FFCDFC21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4F52F-C548-4D4D-9923-207D3ACACF32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623A-3D87-414A-A115-237FFCDFC215}" type="slidenum">
              <a:rPr lang="cs-CZ" smtClean="0"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4F52F-C548-4D4D-9923-207D3ACACF32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623A-3D87-414A-A115-237FFCDFC215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4F52F-C548-4D4D-9923-207D3ACACF32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623A-3D87-414A-A115-237FFCDFC21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4F52F-C548-4D4D-9923-207D3ACACF32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623A-3D87-414A-A115-237FFCDFC215}" type="slidenum">
              <a:rPr lang="cs-CZ" smtClean="0"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8C14F52F-C548-4D4D-9923-207D3ACACF32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29C7623A-3D87-414A-A115-237FFCDFC215}" type="slidenum">
              <a:rPr lang="cs-CZ" smtClean="0"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64239" y="1988840"/>
            <a:ext cx="7772400" cy="1463476"/>
          </a:xfrm>
        </p:spPr>
        <p:txBody>
          <a:bodyPr>
            <a:normAutofit fontScale="90000"/>
          </a:bodyPr>
          <a:lstStyle/>
          <a:p>
            <a:r>
              <a:rPr lang="cs-CZ" sz="3100" dirty="0" smtClean="0"/>
              <a:t/>
            </a:r>
            <a:br>
              <a:rPr lang="cs-CZ" sz="3100" dirty="0" smtClean="0"/>
            </a:br>
            <a:r>
              <a:rPr lang="cs-CZ" sz="3100" dirty="0" smtClean="0"/>
              <a:t/>
            </a:r>
            <a:br>
              <a:rPr lang="cs-CZ" sz="3100" dirty="0" smtClean="0"/>
            </a:br>
            <a:r>
              <a:rPr lang="cs-CZ" sz="3100" dirty="0"/>
              <a:t/>
            </a:r>
            <a:br>
              <a:rPr lang="cs-CZ" sz="3100" dirty="0"/>
            </a:br>
            <a:r>
              <a:rPr lang="cs-CZ" sz="3100" dirty="0" smtClean="0"/>
              <a:t/>
            </a:r>
            <a:br>
              <a:rPr lang="cs-CZ" sz="3100" dirty="0" smtClean="0"/>
            </a:br>
            <a:r>
              <a:rPr lang="cs-CZ" sz="3100" dirty="0" smtClean="0"/>
              <a:t/>
            </a:r>
            <a:br>
              <a:rPr lang="cs-CZ" sz="3100" dirty="0" smtClean="0"/>
            </a:br>
            <a:r>
              <a:rPr lang="cs-CZ" sz="3100" dirty="0"/>
              <a:t/>
            </a:r>
            <a:br>
              <a:rPr lang="cs-CZ" sz="3100" dirty="0"/>
            </a:br>
            <a:r>
              <a:rPr lang="cs-CZ" sz="3100" dirty="0" smtClean="0"/>
              <a:t/>
            </a:r>
            <a:br>
              <a:rPr lang="cs-CZ" sz="3100" dirty="0" smtClean="0"/>
            </a:br>
            <a:r>
              <a:rPr lang="cs-CZ" sz="3100" dirty="0" smtClean="0"/>
              <a:t>ZŠP </a:t>
            </a:r>
            <a:r>
              <a:rPr lang="cs-CZ" sz="3100" dirty="0"/>
              <a:t>a ZŠS Uherský Brod</a:t>
            </a:r>
            <a:br>
              <a:rPr lang="cs-CZ" sz="3100" dirty="0"/>
            </a:br>
            <a:r>
              <a:rPr lang="cs-CZ" sz="3100" dirty="0"/>
              <a:t> </a:t>
            </a:r>
            <a:r>
              <a:rPr lang="cs-CZ" sz="3100" dirty="0" smtClean="0"/>
              <a:t>projekt </a:t>
            </a:r>
            <a:r>
              <a:rPr lang="cs-CZ" sz="3100" dirty="0"/>
              <a:t>č. CZ.1.07/1.4.00/21.0961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78809" y="3429000"/>
            <a:ext cx="8136904" cy="1385167"/>
          </a:xfrm>
        </p:spPr>
        <p:txBody>
          <a:bodyPr>
            <a:normAutofit/>
          </a:bodyPr>
          <a:lstStyle/>
          <a:p>
            <a:r>
              <a:rPr lang="cs-CZ" sz="2800" dirty="0"/>
              <a:t>Matematika pro 1. stupeň</a:t>
            </a:r>
            <a:br>
              <a:rPr lang="cs-CZ" sz="2800" dirty="0"/>
            </a:br>
            <a:r>
              <a:rPr lang="cs-CZ" sz="2800" dirty="0"/>
              <a:t>č. </a:t>
            </a:r>
            <a:r>
              <a:rPr lang="cs-CZ" sz="2800" dirty="0" err="1"/>
              <a:t>DUMu</a:t>
            </a:r>
            <a:r>
              <a:rPr lang="cs-CZ" sz="2800" dirty="0"/>
              <a:t>: </a:t>
            </a:r>
            <a:r>
              <a:rPr lang="cs-CZ" sz="2800" dirty="0" smtClean="0"/>
              <a:t>VY_32_INOVACE_01_Číselná řada do 1000</a:t>
            </a:r>
            <a:endParaRPr lang="cs-CZ" sz="28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04665"/>
            <a:ext cx="6552728" cy="12961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658829" y="5701898"/>
            <a:ext cx="3888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srgbClr val="0070C0"/>
                </a:solidFill>
              </a:rPr>
              <a:t>Jméno autora: Mgr. Alena </a:t>
            </a:r>
            <a:r>
              <a:rPr lang="cs-CZ" dirty="0" smtClean="0">
                <a:solidFill>
                  <a:srgbClr val="0070C0"/>
                </a:solidFill>
              </a:rPr>
              <a:t>Mášová</a:t>
            </a:r>
            <a:endParaRPr lang="cs-CZ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2808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2276872"/>
            <a:ext cx="842493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Anotace: </a:t>
            </a:r>
          </a:p>
          <a:p>
            <a:r>
              <a:rPr lang="cs-CZ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Prezentace slouží k procvičování číselné řady do 1000</a:t>
            </a:r>
            <a:r>
              <a:rPr lang="cs-CZ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– doplňování číselné řady, čtení </a:t>
            </a:r>
            <a:br>
              <a:rPr lang="cs-CZ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a psaní číslic. Možnost cvičení tisknout jako pracovní listy.</a:t>
            </a:r>
          </a:p>
          <a:p>
            <a:endParaRPr lang="cs-CZ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Je určena pro žáky 5. </a:t>
            </a:r>
            <a:r>
              <a:rPr lang="cs-CZ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ročníku ZŠP.</a:t>
            </a:r>
            <a:endParaRPr lang="cs-CZ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Období vytvoření vzdělávacího materiálu – listopad 2011.</a:t>
            </a:r>
            <a:endParaRPr lang="cs-CZ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8837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    </a:t>
            </a:r>
            <a:r>
              <a:rPr lang="cs-CZ" dirty="0"/>
              <a:t>D</a:t>
            </a:r>
            <a:r>
              <a:rPr lang="cs-CZ" dirty="0" smtClean="0"/>
              <a:t>oplň chybějící stovky:</a:t>
            </a:r>
            <a:endParaRPr lang="cs-CZ" dirty="0"/>
          </a:p>
        </p:txBody>
      </p:sp>
      <p:pic>
        <p:nvPicPr>
          <p:cNvPr id="3074" name="Picture 2" descr="E:\Documents and Settings\Radek Máša\Local Settings\Temporary Internet Files\Content.IE5\SNE1R95J\MC90043440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04665"/>
            <a:ext cx="1097497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5815864"/>
              </p:ext>
            </p:extLst>
          </p:nvPr>
        </p:nvGraphicFramePr>
        <p:xfrm>
          <a:off x="611560" y="2708920"/>
          <a:ext cx="6336704" cy="118872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654292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80561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300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500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700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900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200</a:t>
                      </a:r>
                      <a:endParaRPr lang="cs-CZ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300</a:t>
                      </a:r>
                      <a:endParaRPr lang="cs-CZ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600</a:t>
                      </a:r>
                      <a:endParaRPr lang="cs-CZ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800</a:t>
                      </a:r>
                      <a:endParaRPr lang="cs-CZ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1000</a:t>
                      </a:r>
                      <a:endParaRPr lang="cs-CZ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cs-CZ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400</a:t>
                      </a:r>
                      <a:endParaRPr lang="cs-CZ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700</a:t>
                      </a:r>
                      <a:endParaRPr lang="cs-CZ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3882771"/>
              </p:ext>
            </p:extLst>
          </p:nvPr>
        </p:nvGraphicFramePr>
        <p:xfrm>
          <a:off x="1304324" y="4293096"/>
          <a:ext cx="6624737" cy="118872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873253"/>
                <a:gridCol w="645805"/>
                <a:gridCol w="645805"/>
                <a:gridCol w="645805"/>
                <a:gridCol w="645805"/>
                <a:gridCol w="645805"/>
                <a:gridCol w="645805"/>
                <a:gridCol w="645805"/>
                <a:gridCol w="645805"/>
                <a:gridCol w="585044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1000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900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600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400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800</a:t>
                      </a:r>
                      <a:endParaRPr lang="cs-CZ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600</a:t>
                      </a:r>
                      <a:endParaRPr lang="cs-CZ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300</a:t>
                      </a:r>
                      <a:endParaRPr lang="cs-CZ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1000</a:t>
                      </a:r>
                      <a:endParaRPr lang="cs-CZ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700</a:t>
                      </a:r>
                      <a:endParaRPr lang="cs-CZ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400</a:t>
                      </a:r>
                      <a:endParaRPr lang="cs-CZ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12094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       Doplň chybějící desítky:</a:t>
            </a:r>
            <a:endParaRPr lang="cs-CZ" dirty="0"/>
          </a:p>
        </p:txBody>
      </p:sp>
      <p:pic>
        <p:nvPicPr>
          <p:cNvPr id="5122" name="Picture 2" descr="E:\Documents and Settings\Radek Máša\Local Settings\Temporary Internet Files\Content.IE5\SNE1R95J\MC90043440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00673"/>
            <a:ext cx="1362075" cy="1152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1" name="Tabulk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5863030"/>
              </p:ext>
            </p:extLst>
          </p:nvPr>
        </p:nvGraphicFramePr>
        <p:xfrm>
          <a:off x="755576" y="2708920"/>
          <a:ext cx="6192688" cy="148336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554182"/>
                <a:gridCol w="554182"/>
                <a:gridCol w="554182"/>
                <a:gridCol w="554182"/>
                <a:gridCol w="554182"/>
                <a:gridCol w="554182"/>
                <a:gridCol w="554182"/>
                <a:gridCol w="554182"/>
                <a:gridCol w="554182"/>
                <a:gridCol w="554182"/>
                <a:gridCol w="650868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cs-CZ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110</a:t>
                      </a:r>
                      <a:endParaRPr lang="cs-CZ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130</a:t>
                      </a:r>
                      <a:endParaRPr lang="cs-CZ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cs-CZ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180</a:t>
                      </a:r>
                      <a:endParaRPr lang="cs-CZ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200</a:t>
                      </a:r>
                      <a:endParaRPr lang="cs-CZ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300</a:t>
                      </a:r>
                      <a:endParaRPr lang="cs-CZ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310</a:t>
                      </a:r>
                      <a:endParaRPr lang="cs-CZ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340</a:t>
                      </a:r>
                      <a:endParaRPr lang="cs-CZ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800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360</a:t>
                      </a:r>
                      <a:endParaRPr lang="cs-CZ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800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390</a:t>
                      </a:r>
                      <a:endParaRPr lang="cs-CZ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900</a:t>
                      </a:r>
                      <a:endParaRPr lang="cs-CZ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920</a:t>
                      </a:r>
                      <a:endParaRPr lang="cs-CZ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800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950</a:t>
                      </a:r>
                      <a:endParaRPr lang="cs-CZ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800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970</a:t>
                      </a:r>
                      <a:endParaRPr lang="cs-CZ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800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800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1000</a:t>
                      </a:r>
                      <a:endParaRPr lang="cs-CZ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720</a:t>
                      </a:r>
                      <a:endParaRPr lang="cs-CZ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800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740</a:t>
                      </a:r>
                      <a:endParaRPr lang="cs-CZ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800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770</a:t>
                      </a:r>
                      <a:endParaRPr lang="cs-CZ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800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800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800</a:t>
                      </a:r>
                      <a:endParaRPr lang="cs-CZ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800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0452828"/>
              </p:ext>
            </p:extLst>
          </p:nvPr>
        </p:nvGraphicFramePr>
        <p:xfrm>
          <a:off x="1475656" y="4581128"/>
          <a:ext cx="6672067" cy="111252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672017"/>
                <a:gridCol w="600005"/>
                <a:gridCol w="600005"/>
                <a:gridCol w="600005"/>
                <a:gridCol w="600005"/>
                <a:gridCol w="600005"/>
                <a:gridCol w="600005"/>
                <a:gridCol w="600005"/>
                <a:gridCol w="600005"/>
                <a:gridCol w="600005"/>
                <a:gridCol w="600005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620</a:t>
                      </a:r>
                      <a:endParaRPr lang="cs-CZ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610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600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590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560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540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520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440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430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410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400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380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360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1000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990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970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950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930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910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00411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Zapiš číslicemi: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820312684"/>
              </p:ext>
            </p:extLst>
          </p:nvPr>
        </p:nvGraphicFramePr>
        <p:xfrm>
          <a:off x="676275" y="2679700"/>
          <a:ext cx="3822700" cy="370840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951509"/>
                <a:gridCol w="1871191"/>
              </a:tblGrid>
              <a:tr h="370840">
                <a:tc>
                  <a:txBody>
                    <a:bodyPr/>
                    <a:lstStyle/>
                    <a:p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tři sta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devět</a:t>
                      </a:r>
                      <a:r>
                        <a:rPr lang="cs-CZ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set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pět</a:t>
                      </a:r>
                      <a:r>
                        <a:rPr lang="cs-CZ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set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tisíc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osm set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čtyři</a:t>
                      </a:r>
                      <a:r>
                        <a:rPr lang="cs-CZ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sta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sto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sedm set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dvě stě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šest</a:t>
                      </a:r>
                      <a:r>
                        <a:rPr lang="cs-CZ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set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Zástupný symbol pro obsah 5"/>
          <p:cNvGraphicFramePr>
            <a:graphicFrameLocks noGrp="1"/>
          </p:cNvGraphicFramePr>
          <p:nvPr>
            <p:ph sz="quarter" idx="14"/>
            <p:extLst>
              <p:ext uri="{D42A27DB-BD31-4B8C-83A1-F6EECF244321}">
                <p14:modId xmlns:p14="http://schemas.microsoft.com/office/powerpoint/2010/main" val="2639543985"/>
              </p:ext>
            </p:extLst>
          </p:nvPr>
        </p:nvGraphicFramePr>
        <p:xfrm>
          <a:off x="4645025" y="2679700"/>
          <a:ext cx="3822700" cy="370840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807295"/>
                <a:gridCol w="1015405"/>
              </a:tblGrid>
              <a:tr h="370840">
                <a:tc>
                  <a:txBody>
                    <a:bodyPr/>
                    <a:lstStyle/>
                    <a:p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devět set jedna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osm set dvacet šest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šest set osmdesát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čtyři sta padesát tři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pět set dvacet 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devět set devadesát devět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sedm set sedmnáct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čtyři sta pět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tři sta</a:t>
                      </a:r>
                      <a:r>
                        <a:rPr lang="cs-CZ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šedesát osm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osm set padesát čtyři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194" name="Picture 2" descr="E:\Documents and Settings\Radek Máša\Local Settings\Temporary Internet Files\Content.IE5\SNE1R95J\MC90043440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2657"/>
            <a:ext cx="1362075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9239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    Doplň do tabulky čísla:</a:t>
            </a:r>
            <a:endParaRPr lang="cs-CZ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3357564"/>
              </p:ext>
            </p:extLst>
          </p:nvPr>
        </p:nvGraphicFramePr>
        <p:xfrm>
          <a:off x="1148581" y="2276872"/>
          <a:ext cx="6096000" cy="274396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032000"/>
                <a:gridCol w="2032000"/>
                <a:gridCol w="2032000"/>
              </a:tblGrid>
              <a:tr h="381127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před číslem</a:t>
                      </a:r>
                      <a:endParaRPr lang="cs-CZ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číslo</a:t>
                      </a:r>
                      <a:endParaRPr lang="cs-CZ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za číslem</a:t>
                      </a:r>
                      <a:endParaRPr lang="cs-CZ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81127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327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328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329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81127">
                <a:tc>
                  <a:txBody>
                    <a:bodyPr/>
                    <a:lstStyle/>
                    <a:p>
                      <a:pPr algn="ctr"/>
                      <a:endParaRPr lang="cs-CZ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999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81127">
                <a:tc>
                  <a:txBody>
                    <a:bodyPr/>
                    <a:lstStyle/>
                    <a:p>
                      <a:pPr algn="ctr"/>
                      <a:endParaRPr lang="cs-CZ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400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81127">
                <a:tc>
                  <a:txBody>
                    <a:bodyPr/>
                    <a:lstStyle/>
                    <a:p>
                      <a:pPr algn="ctr"/>
                      <a:endParaRPr lang="cs-CZ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575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81127">
                <a:tc>
                  <a:txBody>
                    <a:bodyPr/>
                    <a:lstStyle/>
                    <a:p>
                      <a:pPr algn="ctr"/>
                      <a:endParaRPr lang="cs-CZ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602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81127">
                <a:tc>
                  <a:txBody>
                    <a:bodyPr/>
                    <a:lstStyle/>
                    <a:p>
                      <a:pPr algn="ctr"/>
                      <a:endParaRPr lang="cs-CZ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860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44" name="Picture 4" descr="E:\Documents and Settings\Radek Máša\Local Settings\Temporary Internet Files\Content.IE5\SNE1R95J\MC90043440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4665"/>
            <a:ext cx="1362075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11560" y="5589240"/>
            <a:ext cx="8208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srgbClr val="00B0F0"/>
                </a:solidFill>
              </a:rPr>
              <a:t>Jak jsi zvládl úkoly?     </a:t>
            </a:r>
          </a:p>
          <a:p>
            <a:endParaRPr lang="cs-CZ" dirty="0"/>
          </a:p>
        </p:txBody>
      </p:sp>
      <p:pic>
        <p:nvPicPr>
          <p:cNvPr id="7" name="Picture 5" descr="E:\Documents and Settings\Radek Máša\Local Settings\Temporary Internet Files\Content.IE5\XPV30QF3\MC90043797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886" y="5157192"/>
            <a:ext cx="1876425" cy="1565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829619" y="6235571"/>
            <a:ext cx="15902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 </a:t>
            </a:r>
            <a:r>
              <a:rPr lang="cs-CZ" b="1" dirty="0" smtClean="0"/>
              <a:t>úplně sám</a:t>
            </a:r>
            <a:endParaRPr lang="cs-CZ" b="1" dirty="0"/>
          </a:p>
        </p:txBody>
      </p:sp>
      <p:pic>
        <p:nvPicPr>
          <p:cNvPr id="9" name="Picture 4" descr="E:\Documents and Settings\Radek Máša\Local Settings\Temporary Internet Files\Content.IE5\HYP72WF1\MC90043440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5373216"/>
            <a:ext cx="1656184" cy="1349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7020272" y="6235571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</a:t>
            </a:r>
            <a:r>
              <a:rPr lang="cs-CZ" b="1" dirty="0" smtClean="0"/>
              <a:t> pomocí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9648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            Řešení - doplň chybějící stovky: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2603764"/>
              </p:ext>
            </p:extLst>
          </p:nvPr>
        </p:nvGraphicFramePr>
        <p:xfrm>
          <a:off x="611560" y="2708920"/>
          <a:ext cx="6336704" cy="118872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654292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80561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200</a:t>
                      </a:r>
                      <a:endParaRPr lang="cs-CZ" sz="20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300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400</a:t>
                      </a:r>
                      <a:endParaRPr lang="cs-CZ" sz="20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500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600</a:t>
                      </a:r>
                      <a:endParaRPr lang="cs-CZ" sz="20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700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800</a:t>
                      </a:r>
                      <a:endParaRPr lang="cs-CZ" sz="20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900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1000</a:t>
                      </a:r>
                      <a:endParaRPr lang="cs-CZ" sz="20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cs-CZ" sz="2000" b="1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200</a:t>
                      </a:r>
                      <a:endParaRPr lang="cs-CZ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300</a:t>
                      </a:r>
                      <a:endParaRPr lang="cs-CZ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400</a:t>
                      </a:r>
                      <a:endParaRPr lang="cs-CZ" sz="2000" b="1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500</a:t>
                      </a:r>
                      <a:endParaRPr lang="cs-CZ" sz="2000" b="1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600</a:t>
                      </a:r>
                      <a:endParaRPr lang="cs-CZ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700</a:t>
                      </a:r>
                      <a:endParaRPr lang="cs-CZ" sz="2000" b="1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800</a:t>
                      </a:r>
                      <a:endParaRPr lang="cs-CZ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900</a:t>
                      </a:r>
                      <a:endParaRPr lang="cs-CZ" sz="2000" b="1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1000</a:t>
                      </a:r>
                      <a:endParaRPr lang="cs-CZ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cs-CZ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200</a:t>
                      </a:r>
                      <a:endParaRPr lang="cs-CZ" sz="2000" b="1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300</a:t>
                      </a:r>
                      <a:endParaRPr lang="cs-CZ" sz="2000" b="1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400</a:t>
                      </a:r>
                      <a:endParaRPr lang="cs-CZ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500</a:t>
                      </a:r>
                      <a:endParaRPr lang="cs-CZ" sz="2000" b="1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600</a:t>
                      </a:r>
                      <a:endParaRPr lang="cs-CZ" sz="2000" b="1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700</a:t>
                      </a:r>
                      <a:endParaRPr lang="cs-CZ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800</a:t>
                      </a:r>
                      <a:endParaRPr lang="cs-CZ" sz="2000" b="1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900</a:t>
                      </a:r>
                      <a:endParaRPr lang="cs-CZ" sz="2000" b="1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1000</a:t>
                      </a:r>
                      <a:endParaRPr lang="cs-CZ" sz="2000" b="1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8482889"/>
              </p:ext>
            </p:extLst>
          </p:nvPr>
        </p:nvGraphicFramePr>
        <p:xfrm>
          <a:off x="1331640" y="4293096"/>
          <a:ext cx="6624737" cy="118872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873253"/>
                <a:gridCol w="645805"/>
                <a:gridCol w="645805"/>
                <a:gridCol w="645805"/>
                <a:gridCol w="645805"/>
                <a:gridCol w="645805"/>
                <a:gridCol w="645805"/>
                <a:gridCol w="645805"/>
                <a:gridCol w="645805"/>
                <a:gridCol w="585044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1000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900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800</a:t>
                      </a:r>
                      <a:endParaRPr lang="cs-CZ" sz="20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700</a:t>
                      </a:r>
                      <a:endParaRPr lang="cs-CZ" sz="20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600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500</a:t>
                      </a:r>
                      <a:endParaRPr lang="cs-CZ" sz="20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400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300</a:t>
                      </a:r>
                      <a:endParaRPr lang="cs-CZ" sz="20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200</a:t>
                      </a:r>
                      <a:endParaRPr lang="cs-CZ" sz="20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1000</a:t>
                      </a:r>
                      <a:endParaRPr lang="cs-CZ" sz="2000" b="1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900</a:t>
                      </a:r>
                      <a:endParaRPr lang="cs-CZ" sz="2000" b="1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800</a:t>
                      </a:r>
                      <a:endParaRPr lang="cs-CZ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700</a:t>
                      </a:r>
                      <a:endParaRPr lang="cs-CZ" sz="2000" b="1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600</a:t>
                      </a:r>
                      <a:endParaRPr lang="cs-CZ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500</a:t>
                      </a:r>
                      <a:endParaRPr lang="cs-CZ" sz="2000" b="1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400</a:t>
                      </a:r>
                      <a:endParaRPr lang="cs-CZ" sz="2000" b="1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300</a:t>
                      </a:r>
                      <a:endParaRPr lang="cs-CZ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200</a:t>
                      </a:r>
                      <a:endParaRPr lang="cs-CZ" sz="2000" b="1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cs-CZ" sz="2000" b="1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1000</a:t>
                      </a:r>
                      <a:endParaRPr lang="cs-CZ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900</a:t>
                      </a:r>
                      <a:endParaRPr lang="cs-CZ" sz="2000" b="1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800</a:t>
                      </a:r>
                      <a:endParaRPr lang="cs-CZ" sz="2000" b="1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700</a:t>
                      </a:r>
                      <a:endParaRPr lang="cs-CZ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600</a:t>
                      </a:r>
                      <a:endParaRPr lang="cs-CZ" sz="2000" b="1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500</a:t>
                      </a:r>
                      <a:endParaRPr lang="cs-CZ" sz="2000" b="1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400</a:t>
                      </a:r>
                      <a:endParaRPr lang="cs-CZ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300</a:t>
                      </a:r>
                      <a:endParaRPr lang="cs-CZ" sz="2000" b="1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200</a:t>
                      </a:r>
                      <a:endParaRPr lang="cs-CZ" sz="2000" b="1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cs-CZ" sz="2000" b="1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E:\Documents and Settings\Radek Máša\Local Settings\Temporary Internet Files\Content.IE5\VQ17FORX\MC900438002[2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6"/>
            <a:ext cx="1863725" cy="1266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2232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           Řešení - doplň chybějící desítky:</a:t>
            </a:r>
            <a:endParaRPr lang="cs-CZ" dirty="0"/>
          </a:p>
        </p:txBody>
      </p:sp>
      <p:graphicFrame>
        <p:nvGraphicFramePr>
          <p:cNvPr id="11" name="Tabulk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7315907"/>
              </p:ext>
            </p:extLst>
          </p:nvPr>
        </p:nvGraphicFramePr>
        <p:xfrm>
          <a:off x="827584" y="2708920"/>
          <a:ext cx="6192688" cy="148336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554182"/>
                <a:gridCol w="554182"/>
                <a:gridCol w="554182"/>
                <a:gridCol w="554182"/>
                <a:gridCol w="554182"/>
                <a:gridCol w="554182"/>
                <a:gridCol w="554182"/>
                <a:gridCol w="554182"/>
                <a:gridCol w="554182"/>
                <a:gridCol w="554182"/>
                <a:gridCol w="650868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cs-CZ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110</a:t>
                      </a:r>
                      <a:endParaRPr lang="cs-CZ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120</a:t>
                      </a:r>
                      <a:endParaRPr lang="cs-CZ" sz="18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130</a:t>
                      </a:r>
                      <a:endParaRPr lang="cs-CZ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140</a:t>
                      </a:r>
                      <a:endParaRPr lang="cs-CZ" sz="18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cs-CZ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160</a:t>
                      </a:r>
                      <a:endParaRPr lang="cs-CZ" sz="18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170</a:t>
                      </a:r>
                      <a:endParaRPr lang="cs-CZ" sz="18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180</a:t>
                      </a:r>
                      <a:endParaRPr lang="cs-CZ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190</a:t>
                      </a:r>
                      <a:endParaRPr lang="cs-CZ" sz="18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200</a:t>
                      </a:r>
                      <a:endParaRPr lang="cs-CZ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300</a:t>
                      </a:r>
                      <a:endParaRPr lang="cs-CZ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310</a:t>
                      </a:r>
                      <a:endParaRPr lang="cs-CZ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320</a:t>
                      </a:r>
                      <a:endParaRPr lang="cs-CZ" sz="1800" b="1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330</a:t>
                      </a:r>
                      <a:endParaRPr lang="cs-CZ" sz="1800" b="1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340</a:t>
                      </a:r>
                      <a:endParaRPr lang="cs-CZ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350</a:t>
                      </a:r>
                      <a:endParaRPr lang="cs-CZ" sz="1800" b="1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360</a:t>
                      </a:r>
                      <a:endParaRPr lang="cs-CZ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370</a:t>
                      </a:r>
                      <a:endParaRPr lang="cs-CZ" sz="1800" b="1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380</a:t>
                      </a:r>
                      <a:endParaRPr lang="cs-CZ" sz="1800" b="1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390</a:t>
                      </a:r>
                      <a:endParaRPr lang="cs-CZ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400</a:t>
                      </a:r>
                      <a:endParaRPr lang="cs-CZ" sz="1800" b="1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900</a:t>
                      </a:r>
                      <a:endParaRPr lang="cs-CZ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910</a:t>
                      </a:r>
                      <a:endParaRPr lang="cs-CZ" sz="1800" b="1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920</a:t>
                      </a:r>
                      <a:endParaRPr lang="cs-CZ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930</a:t>
                      </a:r>
                      <a:endParaRPr lang="cs-CZ" sz="1800" b="1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940</a:t>
                      </a:r>
                      <a:endParaRPr lang="cs-CZ" sz="1800" b="1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950</a:t>
                      </a:r>
                      <a:endParaRPr lang="cs-CZ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960</a:t>
                      </a:r>
                      <a:endParaRPr lang="cs-CZ" sz="1800" b="1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970</a:t>
                      </a:r>
                      <a:endParaRPr lang="cs-CZ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980</a:t>
                      </a:r>
                      <a:endParaRPr lang="cs-CZ" sz="1800" b="1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990</a:t>
                      </a:r>
                      <a:endParaRPr lang="cs-CZ" sz="1800" b="1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1000</a:t>
                      </a:r>
                      <a:endParaRPr lang="cs-CZ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720</a:t>
                      </a:r>
                      <a:endParaRPr lang="cs-CZ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730</a:t>
                      </a:r>
                      <a:endParaRPr lang="cs-CZ" sz="1800" b="1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740</a:t>
                      </a:r>
                      <a:endParaRPr lang="cs-CZ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750</a:t>
                      </a:r>
                      <a:endParaRPr lang="cs-CZ" sz="1800" b="1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760</a:t>
                      </a:r>
                      <a:endParaRPr lang="cs-CZ" sz="1800" b="1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770</a:t>
                      </a:r>
                      <a:endParaRPr lang="cs-CZ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780</a:t>
                      </a:r>
                      <a:endParaRPr lang="cs-CZ" sz="1800" b="1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790</a:t>
                      </a:r>
                      <a:endParaRPr lang="cs-CZ" sz="1800" b="1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800</a:t>
                      </a:r>
                      <a:endParaRPr lang="cs-CZ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810</a:t>
                      </a:r>
                      <a:endParaRPr lang="cs-CZ" sz="1800" b="1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820</a:t>
                      </a:r>
                      <a:endParaRPr lang="cs-CZ" sz="1800" b="1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5473909"/>
              </p:ext>
            </p:extLst>
          </p:nvPr>
        </p:nvGraphicFramePr>
        <p:xfrm>
          <a:off x="1691680" y="4581128"/>
          <a:ext cx="6672067" cy="111252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672017"/>
                <a:gridCol w="600005"/>
                <a:gridCol w="600005"/>
                <a:gridCol w="600005"/>
                <a:gridCol w="600005"/>
                <a:gridCol w="600005"/>
                <a:gridCol w="600005"/>
                <a:gridCol w="600005"/>
                <a:gridCol w="600005"/>
                <a:gridCol w="600005"/>
                <a:gridCol w="600005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620</a:t>
                      </a:r>
                      <a:endParaRPr lang="cs-CZ" sz="1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610</a:t>
                      </a:r>
                      <a:endParaRPr lang="cs-CZ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600</a:t>
                      </a:r>
                      <a:endParaRPr lang="cs-CZ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590</a:t>
                      </a:r>
                      <a:endParaRPr lang="cs-CZ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580</a:t>
                      </a:r>
                      <a:endParaRPr lang="cs-CZ" b="1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570</a:t>
                      </a:r>
                      <a:endParaRPr lang="cs-CZ" b="1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560</a:t>
                      </a:r>
                      <a:endParaRPr lang="cs-CZ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550</a:t>
                      </a:r>
                      <a:endParaRPr lang="cs-CZ" b="1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540</a:t>
                      </a:r>
                      <a:endParaRPr lang="cs-CZ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530</a:t>
                      </a:r>
                      <a:endParaRPr lang="cs-CZ" b="1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520</a:t>
                      </a:r>
                      <a:endParaRPr lang="cs-CZ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440</a:t>
                      </a:r>
                      <a:endParaRPr lang="cs-CZ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430</a:t>
                      </a:r>
                      <a:endParaRPr lang="cs-CZ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420</a:t>
                      </a:r>
                      <a:endParaRPr lang="cs-CZ" b="1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410</a:t>
                      </a:r>
                      <a:endParaRPr lang="cs-CZ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400</a:t>
                      </a:r>
                      <a:endParaRPr lang="cs-CZ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390</a:t>
                      </a:r>
                      <a:endParaRPr lang="cs-CZ" b="1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380</a:t>
                      </a:r>
                      <a:endParaRPr lang="cs-CZ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370</a:t>
                      </a:r>
                      <a:endParaRPr lang="cs-CZ" b="1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360</a:t>
                      </a:r>
                      <a:endParaRPr lang="cs-CZ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350</a:t>
                      </a:r>
                      <a:endParaRPr lang="cs-CZ" b="1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340</a:t>
                      </a:r>
                      <a:endParaRPr lang="cs-CZ" b="1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1000</a:t>
                      </a:r>
                      <a:endParaRPr lang="cs-CZ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990</a:t>
                      </a:r>
                      <a:endParaRPr lang="cs-CZ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980</a:t>
                      </a:r>
                      <a:endParaRPr lang="cs-CZ" b="1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970</a:t>
                      </a:r>
                      <a:endParaRPr lang="cs-CZ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960</a:t>
                      </a:r>
                      <a:endParaRPr lang="cs-CZ" b="1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950</a:t>
                      </a:r>
                      <a:endParaRPr lang="cs-CZ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940</a:t>
                      </a:r>
                      <a:endParaRPr lang="cs-CZ" b="1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930</a:t>
                      </a:r>
                      <a:endParaRPr lang="cs-CZ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920</a:t>
                      </a:r>
                      <a:endParaRPr lang="cs-CZ" b="1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910</a:t>
                      </a:r>
                      <a:endParaRPr lang="cs-CZ" b="1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900</a:t>
                      </a:r>
                      <a:endParaRPr lang="cs-CZ" b="1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E:\Documents and Settings\Radek Máša\Local Settings\Temporary Internet Files\Content.IE5\SNE1R95J\MC90043800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6"/>
            <a:ext cx="1863725" cy="1266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7413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        Řešení - zapiš číslicemi: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729710703"/>
              </p:ext>
            </p:extLst>
          </p:nvPr>
        </p:nvGraphicFramePr>
        <p:xfrm>
          <a:off x="676275" y="2679700"/>
          <a:ext cx="3822700" cy="370840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951509"/>
                <a:gridCol w="1871191"/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tři sta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00B0F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300</a:t>
                      </a:r>
                      <a:endParaRPr lang="cs-CZ" b="1" dirty="0">
                        <a:solidFill>
                          <a:srgbClr val="00B0F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devět</a:t>
                      </a:r>
                      <a:r>
                        <a:rPr lang="cs-CZ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set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00B0F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900</a:t>
                      </a:r>
                      <a:endParaRPr lang="cs-CZ" b="1" dirty="0">
                        <a:solidFill>
                          <a:srgbClr val="00B0F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pět</a:t>
                      </a:r>
                      <a:r>
                        <a:rPr lang="cs-CZ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set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00B0F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500</a:t>
                      </a:r>
                      <a:endParaRPr lang="cs-CZ" b="1" dirty="0">
                        <a:solidFill>
                          <a:srgbClr val="00B0F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tisíc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00B0F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1000</a:t>
                      </a:r>
                      <a:endParaRPr lang="cs-CZ" b="1" dirty="0">
                        <a:solidFill>
                          <a:srgbClr val="00B0F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osm set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00B0F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800</a:t>
                      </a:r>
                      <a:endParaRPr lang="cs-CZ" b="1" dirty="0">
                        <a:solidFill>
                          <a:srgbClr val="00B0F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čtyři</a:t>
                      </a:r>
                      <a:r>
                        <a:rPr lang="cs-CZ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sta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00B0F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400</a:t>
                      </a:r>
                      <a:endParaRPr lang="cs-CZ" b="1" dirty="0">
                        <a:solidFill>
                          <a:srgbClr val="00B0F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sto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00B0F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cs-CZ" b="1" dirty="0">
                        <a:solidFill>
                          <a:srgbClr val="00B0F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sedm set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00B0F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700</a:t>
                      </a:r>
                      <a:endParaRPr lang="cs-CZ" b="1" dirty="0">
                        <a:solidFill>
                          <a:srgbClr val="00B0F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dvě stě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00B0F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200</a:t>
                      </a:r>
                      <a:endParaRPr lang="cs-CZ" b="1" dirty="0">
                        <a:solidFill>
                          <a:srgbClr val="00B0F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šest</a:t>
                      </a:r>
                      <a:r>
                        <a:rPr lang="cs-CZ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set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00B0F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600</a:t>
                      </a:r>
                      <a:endParaRPr lang="cs-CZ" b="1" dirty="0">
                        <a:solidFill>
                          <a:srgbClr val="00B0F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Zástupný symbol pro obsah 5"/>
          <p:cNvGraphicFramePr>
            <a:graphicFrameLocks noGrp="1"/>
          </p:cNvGraphicFramePr>
          <p:nvPr>
            <p:ph sz="quarter" idx="14"/>
            <p:extLst>
              <p:ext uri="{D42A27DB-BD31-4B8C-83A1-F6EECF244321}">
                <p14:modId xmlns:p14="http://schemas.microsoft.com/office/powerpoint/2010/main" val="2088539450"/>
              </p:ext>
            </p:extLst>
          </p:nvPr>
        </p:nvGraphicFramePr>
        <p:xfrm>
          <a:off x="4645025" y="2679700"/>
          <a:ext cx="3822700" cy="370840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807295"/>
                <a:gridCol w="1015405"/>
              </a:tblGrid>
              <a:tr h="370840">
                <a:tc>
                  <a:txBody>
                    <a:bodyPr/>
                    <a:lstStyle/>
                    <a:p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devět set jedna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00B0F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901</a:t>
                      </a:r>
                      <a:endParaRPr lang="cs-CZ" b="1" dirty="0">
                        <a:solidFill>
                          <a:srgbClr val="00B0F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osm set dvacet šest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00B0F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826</a:t>
                      </a:r>
                      <a:endParaRPr lang="cs-CZ" b="1" dirty="0">
                        <a:solidFill>
                          <a:srgbClr val="00B0F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šest set osmdesát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00B0F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680</a:t>
                      </a:r>
                      <a:endParaRPr lang="cs-CZ" b="1" dirty="0">
                        <a:solidFill>
                          <a:srgbClr val="00B0F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čtyři sta padesát tři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00B0F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453</a:t>
                      </a:r>
                      <a:endParaRPr lang="cs-CZ" b="1" dirty="0">
                        <a:solidFill>
                          <a:srgbClr val="00B0F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pět set dvacet 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00B0F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520</a:t>
                      </a:r>
                      <a:endParaRPr lang="cs-CZ" b="1" dirty="0">
                        <a:solidFill>
                          <a:srgbClr val="00B0F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devět set devadesát devět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00B0F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999</a:t>
                      </a:r>
                      <a:endParaRPr lang="cs-CZ" b="1" dirty="0">
                        <a:solidFill>
                          <a:srgbClr val="00B0F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sedm set sedmnáct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00B0F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717</a:t>
                      </a:r>
                      <a:endParaRPr lang="cs-CZ" b="1" dirty="0">
                        <a:solidFill>
                          <a:srgbClr val="00B0F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čtyři sta pět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00B0F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405</a:t>
                      </a:r>
                      <a:endParaRPr lang="cs-CZ" b="1" dirty="0">
                        <a:solidFill>
                          <a:srgbClr val="00B0F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tři sta</a:t>
                      </a:r>
                      <a:r>
                        <a:rPr lang="cs-CZ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šedesát osm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00B0F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368</a:t>
                      </a:r>
                      <a:endParaRPr lang="cs-CZ" b="1" dirty="0">
                        <a:solidFill>
                          <a:srgbClr val="00B0F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osm set padesát čtyři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00B0F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854</a:t>
                      </a:r>
                      <a:endParaRPr lang="cs-CZ" b="1" dirty="0">
                        <a:solidFill>
                          <a:srgbClr val="00B0F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9218" name="Picture 2" descr="E:\Documents and Settings\Radek Máša\Local Settings\Temporary Internet Files\Content.IE5\XPV30QF3\MC90043800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4664"/>
            <a:ext cx="1863725" cy="1266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5139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5"/>
            <a:ext cx="8229600" cy="1252728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             Řešení - Doplň do tabulky čísla:</a:t>
            </a:r>
            <a:endParaRPr lang="cs-CZ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8631716"/>
              </p:ext>
            </p:extLst>
          </p:nvPr>
        </p:nvGraphicFramePr>
        <p:xfrm>
          <a:off x="1403648" y="2780928"/>
          <a:ext cx="6096000" cy="274396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032000"/>
                <a:gridCol w="2032000"/>
                <a:gridCol w="2032000"/>
              </a:tblGrid>
              <a:tr h="381127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před číslem</a:t>
                      </a:r>
                      <a:endParaRPr lang="cs-CZ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číslo</a:t>
                      </a:r>
                      <a:endParaRPr lang="cs-CZ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za číslem</a:t>
                      </a:r>
                      <a:endParaRPr lang="cs-CZ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81127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327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328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329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81127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00B0F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998</a:t>
                      </a:r>
                      <a:endParaRPr lang="cs-CZ" b="1" dirty="0">
                        <a:solidFill>
                          <a:srgbClr val="00B0F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999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00B0F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1000</a:t>
                      </a:r>
                      <a:endParaRPr lang="cs-CZ" b="1" dirty="0">
                        <a:solidFill>
                          <a:srgbClr val="00B0F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81127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00B0F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399</a:t>
                      </a:r>
                      <a:endParaRPr lang="cs-CZ" b="1" dirty="0">
                        <a:solidFill>
                          <a:srgbClr val="00B0F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400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00B0F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401</a:t>
                      </a:r>
                      <a:endParaRPr lang="cs-CZ" b="1" dirty="0">
                        <a:solidFill>
                          <a:srgbClr val="00B0F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81127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00B0F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574</a:t>
                      </a:r>
                      <a:endParaRPr lang="cs-CZ" b="1" dirty="0">
                        <a:solidFill>
                          <a:srgbClr val="00B0F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575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00B0F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576</a:t>
                      </a:r>
                      <a:endParaRPr lang="cs-CZ" b="1" dirty="0">
                        <a:solidFill>
                          <a:srgbClr val="00B0F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81127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00B0F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601</a:t>
                      </a:r>
                      <a:endParaRPr lang="cs-CZ" b="1" dirty="0">
                        <a:solidFill>
                          <a:srgbClr val="00B0F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602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00B0F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603</a:t>
                      </a:r>
                      <a:endParaRPr lang="cs-CZ" b="1" dirty="0">
                        <a:solidFill>
                          <a:srgbClr val="00B0F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81127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00B0F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859</a:t>
                      </a:r>
                      <a:endParaRPr lang="cs-CZ" b="1" dirty="0">
                        <a:solidFill>
                          <a:srgbClr val="00B0F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Times New Roman" pitchFamily="18" charset="0"/>
                          <a:cs typeface="Times New Roman" pitchFamily="18" charset="0"/>
                        </a:rPr>
                        <a:t>860</a:t>
                      </a:r>
                      <a:endParaRPr lang="cs-CZ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00B0F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861</a:t>
                      </a:r>
                      <a:endParaRPr lang="cs-CZ" b="1" dirty="0">
                        <a:solidFill>
                          <a:srgbClr val="00B0F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1266" name="Picture 2" descr="E:\Documents and Settings\Radek Máša\Local Settings\Temporary Internet Files\Content.IE5\XPV30QF3\MC90043800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255" y="332655"/>
            <a:ext cx="1863725" cy="1266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2939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1916832"/>
            <a:ext cx="78488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CITACE:</a:t>
            </a:r>
          </a:p>
          <a:p>
            <a:endParaRPr lang="cs-CZ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cit.2011-11-10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.Dostupné na www:&lt;http://office.microsoft.com&gt;</a:t>
            </a:r>
          </a:p>
          <a:p>
            <a:endParaRPr lang="cs-CZ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9787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344</TotalTime>
  <Words>462</Words>
  <Application>Microsoft Office PowerPoint</Application>
  <PresentationFormat>Předvádění na obrazovce (4:3)</PresentationFormat>
  <Paragraphs>315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Vlnění</vt:lpstr>
      <vt:lpstr>       ZŠP a ZŠS Uherský Brod  projekt č. CZ.1.07/1.4.00/21.0961 </vt:lpstr>
      <vt:lpstr>Prezentace aplikace PowerPoint</vt:lpstr>
      <vt:lpstr>       Doplň chybějící stovky:</vt:lpstr>
      <vt:lpstr>          Doplň chybějící desítky:</vt:lpstr>
      <vt:lpstr>Zapiš číslicemi:</vt:lpstr>
      <vt:lpstr>       Doplň do tabulky čísla:</vt:lpstr>
      <vt:lpstr>            Řešení - doplň chybějící stovky:</vt:lpstr>
      <vt:lpstr>           Řešení - doplň chybějící desítky:</vt:lpstr>
      <vt:lpstr>        Řešení - zapiš číslicemi:</vt:lpstr>
      <vt:lpstr>             Řešení - Doplň do tabulky čísla: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ZŠP a ZŠS Uherský Brod  projekt č. CZ.1.07/1.4.00/21.0961 </dc:title>
  <dc:creator>Rodina Mášova</dc:creator>
  <cp:lastModifiedBy>uctarna</cp:lastModifiedBy>
  <cp:revision>45</cp:revision>
  <cp:lastPrinted>2011-11-06T09:43:01Z</cp:lastPrinted>
  <dcterms:created xsi:type="dcterms:W3CDTF">2011-11-05T18:02:19Z</dcterms:created>
  <dcterms:modified xsi:type="dcterms:W3CDTF">2012-06-21T13:57:22Z</dcterms:modified>
</cp:coreProperties>
</file>