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57" r:id="rId3"/>
    <p:sldId id="258" r:id="rId4"/>
    <p:sldId id="260" r:id="rId5"/>
    <p:sldId id="262" r:id="rId6"/>
    <p:sldId id="264" r:id="rId7"/>
    <p:sldId id="259" r:id="rId8"/>
    <p:sldId id="261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43D1B15-8D1E-400D-BEEE-20A9CCA7A75F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B955BE5-FA91-49AE-80AA-1429AC7F84EC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1B15-8D1E-400D-BEEE-20A9CCA7A75F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55BE5-FA91-49AE-80AA-1429AC7F8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343D1B15-8D1E-400D-BEEE-20A9CCA7A75F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AB955BE5-FA91-49AE-80AA-1429AC7F84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1B15-8D1E-400D-BEEE-20A9CCA7A75F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55BE5-FA91-49AE-80AA-1429AC7F8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1B15-8D1E-400D-BEEE-20A9CCA7A75F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B955BE5-FA91-49AE-80AA-1429AC7F8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1B15-8D1E-400D-BEEE-20A9CCA7A75F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55BE5-FA91-49AE-80AA-1429AC7F8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1B15-8D1E-400D-BEEE-20A9CCA7A75F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55BE5-FA91-49AE-80AA-1429AC7F8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1B15-8D1E-400D-BEEE-20A9CCA7A75F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AB955BE5-FA91-49AE-80AA-1429AC7F8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1B15-8D1E-400D-BEEE-20A9CCA7A75F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55BE5-FA91-49AE-80AA-1429AC7F8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1B15-8D1E-400D-BEEE-20A9CCA7A75F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55BE5-FA91-49AE-80AA-1429AC7F8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1B15-8D1E-400D-BEEE-20A9CCA7A75F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55BE5-FA91-49AE-80AA-1429AC7F84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343D1B15-8D1E-400D-BEEE-20A9CCA7A75F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B955BE5-FA91-49AE-80AA-1429AC7F84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501008"/>
            <a:ext cx="8496944" cy="1656184"/>
          </a:xfrm>
        </p:spPr>
        <p:txBody>
          <a:bodyPr/>
          <a:lstStyle/>
          <a:p>
            <a:r>
              <a:rPr lang="cs-CZ" sz="2400" dirty="0">
                <a:latin typeface="+mn-lt"/>
              </a:rPr>
              <a:t>Matematika pro 1. </a:t>
            </a:r>
            <a:r>
              <a:rPr lang="cs-CZ" sz="2400" dirty="0" smtClean="0">
                <a:latin typeface="+mn-lt"/>
              </a:rPr>
              <a:t>stupeň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/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Č. </a:t>
            </a:r>
            <a:r>
              <a:rPr lang="cs-CZ" sz="2400" dirty="0" err="1" smtClean="0">
                <a:latin typeface="+mn-lt"/>
              </a:rPr>
              <a:t>DUMu</a:t>
            </a:r>
            <a:r>
              <a:rPr lang="cs-CZ" sz="2400" dirty="0">
                <a:latin typeface="+mn-lt"/>
              </a:rPr>
              <a:t>: </a:t>
            </a:r>
            <a:r>
              <a:rPr lang="cs-CZ" sz="2400" dirty="0" smtClean="0">
                <a:latin typeface="+mn-lt"/>
              </a:rPr>
              <a:t>VY_32_INOVACE_02_Čtení a zápis    čísel </a:t>
            </a:r>
            <a:r>
              <a:rPr lang="cs-CZ" sz="2400" smtClean="0">
                <a:latin typeface="+mn-lt"/>
              </a:rPr>
              <a:t>do 1000</a:t>
            </a:r>
            <a:r>
              <a:rPr lang="cs-CZ" sz="2400" dirty="0">
                <a:latin typeface="+mn-lt"/>
              </a:rPr>
              <a:t/>
            </a:r>
            <a:br>
              <a:rPr lang="cs-CZ" sz="2400" dirty="0">
                <a:latin typeface="+mn-lt"/>
              </a:rPr>
            </a:br>
            <a:endParaRPr lang="cs-CZ" sz="2400" dirty="0"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9796" y="1844824"/>
            <a:ext cx="7772400" cy="1508760"/>
          </a:xfrm>
        </p:spPr>
        <p:txBody>
          <a:bodyPr>
            <a:normAutofit fontScale="92500" lnSpcReduction="20000"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ZŠP </a:t>
            </a:r>
            <a:r>
              <a:rPr lang="cs-CZ" sz="2400" dirty="0"/>
              <a:t>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4665"/>
            <a:ext cx="6840760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5449996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Jméno autora: Mgr. Alena Mášová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7450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700808"/>
            <a:ext cx="77768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Anotace:</a:t>
            </a:r>
          </a:p>
          <a:p>
            <a:endParaRPr lang="cs-CZ" b="1" dirty="0" smtClean="0"/>
          </a:p>
          <a:p>
            <a:r>
              <a:rPr lang="cs-CZ" dirty="0" smtClean="0"/>
              <a:t>Prezentace slouží ke čtení a zápisu čísel do 1000, k seřazování čísel od nejmenšího po největší – od největšího po nejmenší, </a:t>
            </a:r>
            <a:br>
              <a:rPr lang="cs-CZ" dirty="0" smtClean="0"/>
            </a:br>
            <a:r>
              <a:rPr lang="cs-CZ" dirty="0" smtClean="0"/>
              <a:t>k porovnávání čísel. Možnost cvičení tisknout jako pracovní listy. </a:t>
            </a:r>
          </a:p>
          <a:p>
            <a:endParaRPr lang="cs-CZ" dirty="0" smtClean="0"/>
          </a:p>
          <a:p>
            <a:r>
              <a:rPr lang="cs-CZ" dirty="0" smtClean="0"/>
              <a:t>Je určena pro žáky 5. </a:t>
            </a:r>
            <a:r>
              <a:rPr lang="cs-CZ" smtClean="0"/>
              <a:t>ročníku ZŠP.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Období vytvoření vzdělávacího materiálu – listopad 2011.</a:t>
            </a:r>
            <a:endParaRPr lang="cs-CZ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2288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71711" y="332656"/>
            <a:ext cx="6417388" cy="1194816"/>
          </a:xfrm>
        </p:spPr>
        <p:txBody>
          <a:bodyPr>
            <a:normAutofit fontScale="90000"/>
          </a:bodyPr>
          <a:lstStyle/>
          <a:p>
            <a:pPr algn="l"/>
            <a:r>
              <a:rPr lang="cs-CZ" sz="2200" dirty="0" smtClean="0">
                <a:latin typeface="+mn-lt"/>
              </a:rPr>
              <a:t/>
            </a:r>
            <a:br>
              <a:rPr lang="cs-CZ" sz="2200" dirty="0" smtClean="0">
                <a:latin typeface="+mn-lt"/>
              </a:rPr>
            </a:br>
            <a:r>
              <a:rPr lang="cs-CZ" sz="2200" dirty="0">
                <a:latin typeface="+mn-lt"/>
              </a:rPr>
              <a:t/>
            </a:r>
            <a:br>
              <a:rPr lang="cs-CZ" sz="2200" dirty="0">
                <a:latin typeface="+mn-lt"/>
              </a:rPr>
            </a:br>
            <a:r>
              <a:rPr lang="cs-CZ" sz="2200" dirty="0" smtClean="0">
                <a:latin typeface="+mn-lt"/>
              </a:rPr>
              <a:t/>
            </a:r>
            <a:br>
              <a:rPr lang="cs-CZ" sz="2200" dirty="0" smtClean="0">
                <a:latin typeface="+mn-lt"/>
              </a:rPr>
            </a:br>
            <a:r>
              <a:rPr lang="cs-CZ" sz="2200" dirty="0" smtClean="0">
                <a:latin typeface="+mn-lt"/>
              </a:rPr>
              <a:t/>
            </a:r>
            <a:br>
              <a:rPr lang="cs-CZ" sz="2200" dirty="0" smtClean="0">
                <a:latin typeface="+mn-lt"/>
              </a:rPr>
            </a:br>
            <a:r>
              <a:rPr lang="cs-CZ" sz="2200" dirty="0">
                <a:latin typeface="+mn-lt"/>
              </a:rPr>
              <a:t/>
            </a:r>
            <a:br>
              <a:rPr lang="cs-CZ" sz="2200" dirty="0">
                <a:latin typeface="+mn-lt"/>
              </a:rPr>
            </a:br>
            <a:r>
              <a:rPr lang="cs-CZ" sz="2200" dirty="0" smtClean="0">
                <a:latin typeface="+mn-lt"/>
              </a:rPr>
              <a:t/>
            </a:r>
            <a:br>
              <a:rPr lang="cs-CZ" sz="2200" dirty="0" smtClean="0">
                <a:latin typeface="+mn-lt"/>
              </a:rPr>
            </a:br>
            <a:r>
              <a:rPr lang="cs-CZ" sz="2200" dirty="0">
                <a:latin typeface="+mn-lt"/>
              </a:rPr>
              <a:t/>
            </a:r>
            <a:br>
              <a:rPr lang="cs-CZ" sz="2200" dirty="0">
                <a:latin typeface="+mn-lt"/>
              </a:rPr>
            </a:br>
            <a:r>
              <a:rPr lang="cs-CZ" sz="2200" dirty="0" smtClean="0">
                <a:latin typeface="+mn-lt"/>
              </a:rPr>
              <a:t/>
            </a:r>
            <a:br>
              <a:rPr lang="cs-CZ" sz="2200" dirty="0" smtClean="0">
                <a:latin typeface="+mn-lt"/>
              </a:rPr>
            </a:br>
            <a:r>
              <a:rPr lang="cs-CZ" sz="2200" dirty="0" smtClean="0">
                <a:latin typeface="+mn-lt"/>
              </a:rPr>
              <a:t/>
            </a:r>
            <a:br>
              <a:rPr lang="cs-CZ" sz="2200" dirty="0" smtClean="0">
                <a:latin typeface="+mn-lt"/>
              </a:rPr>
            </a:br>
            <a:r>
              <a:rPr lang="cs-CZ" sz="2200" dirty="0">
                <a:latin typeface="+mn-lt"/>
              </a:rPr>
              <a:t/>
            </a:r>
            <a:br>
              <a:rPr lang="cs-CZ" sz="2200" dirty="0">
                <a:latin typeface="+mn-lt"/>
              </a:rPr>
            </a:br>
            <a:r>
              <a:rPr lang="cs-CZ" sz="2200" dirty="0" smtClean="0">
                <a:latin typeface="+mn-lt"/>
              </a:rPr>
              <a:t/>
            </a:r>
            <a:br>
              <a:rPr lang="cs-CZ" sz="2200" dirty="0" smtClean="0">
                <a:latin typeface="+mn-lt"/>
              </a:rPr>
            </a:br>
            <a:endParaRPr lang="cs-CZ" sz="27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800" dirty="0" smtClean="0"/>
              <a:t>   600, 200, 500, 1000, 100, 400, 700, 300</a:t>
            </a:r>
          </a:p>
          <a:p>
            <a:pPr marL="525780" indent="-342900">
              <a:buAutoNum type="alphaLcParenR"/>
            </a:pPr>
            <a:endParaRPr lang="cs-CZ" sz="1800" dirty="0"/>
          </a:p>
          <a:p>
            <a:pPr marL="182880" indent="0">
              <a:buNone/>
            </a:pPr>
            <a:endParaRPr lang="cs-CZ" sz="1800" dirty="0" smtClean="0"/>
          </a:p>
          <a:p>
            <a:pPr marL="182880" indent="0">
              <a:buNone/>
            </a:pPr>
            <a:endParaRPr lang="cs-CZ" sz="1800" dirty="0"/>
          </a:p>
        </p:txBody>
      </p:sp>
      <p:pic>
        <p:nvPicPr>
          <p:cNvPr id="4098" name="Picture 2" descr="E:\Documents and Settings\Radek Máša\Local Settings\Temporary Internet Files\Content.IE5\VQ17FORX\MC90043800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357" y="260649"/>
            <a:ext cx="1540353" cy="1047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0843821"/>
              </p:ext>
            </p:extLst>
          </p:nvPr>
        </p:nvGraphicFramePr>
        <p:xfrm>
          <a:off x="683568" y="2132856"/>
          <a:ext cx="6840760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55095"/>
                <a:gridCol w="855095"/>
                <a:gridCol w="855095"/>
                <a:gridCol w="855095"/>
                <a:gridCol w="855095"/>
                <a:gridCol w="855095"/>
                <a:gridCol w="855095"/>
                <a:gridCol w="855095"/>
              </a:tblGrid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74169" y="2852936"/>
            <a:ext cx="78268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350, 690, 210, 740, 1000, 840, 550, 630</a:t>
            </a:r>
          </a:p>
          <a:p>
            <a:endParaRPr lang="cs-CZ" dirty="0"/>
          </a:p>
          <a:p>
            <a:r>
              <a:rPr lang="cs-CZ" dirty="0" smtClean="0"/>
              <a:t>  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280945"/>
              </p:ext>
            </p:extLst>
          </p:nvPr>
        </p:nvGraphicFramePr>
        <p:xfrm>
          <a:off x="1835695" y="3352602"/>
          <a:ext cx="6696748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975537"/>
                <a:gridCol w="810659"/>
                <a:gridCol w="810659"/>
                <a:gridCol w="810659"/>
                <a:gridCol w="810659"/>
                <a:gridCol w="810659"/>
                <a:gridCol w="810659"/>
                <a:gridCol w="857257"/>
              </a:tblGrid>
              <a:tr h="370840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74169" y="4077072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292, 674, 898, 317, 901, 523, 916, 607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7542658"/>
              </p:ext>
            </p:extLst>
          </p:nvPr>
        </p:nvGraphicFramePr>
        <p:xfrm>
          <a:off x="683568" y="4581128"/>
          <a:ext cx="6538107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00792"/>
                <a:gridCol w="873592"/>
                <a:gridCol w="800792"/>
                <a:gridCol w="873592"/>
                <a:gridCol w="800792"/>
                <a:gridCol w="800792"/>
                <a:gridCol w="873592"/>
                <a:gridCol w="71416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574169" y="5305731"/>
            <a:ext cx="81149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773, 605, 101, 512, 1000, 834, 110, 919</a:t>
            </a:r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7185724"/>
              </p:ext>
            </p:extLst>
          </p:nvPr>
        </p:nvGraphicFramePr>
        <p:xfrm>
          <a:off x="1835696" y="5790874"/>
          <a:ext cx="6696744" cy="3708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837093"/>
                <a:gridCol w="837093"/>
                <a:gridCol w="837093"/>
                <a:gridCol w="837093"/>
                <a:gridCol w="837093"/>
                <a:gridCol w="837093"/>
                <a:gridCol w="738082"/>
                <a:gridCol w="93610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2123728" y="476672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Přečti a zapiš čísla od nejmenšího</a:t>
            </a:r>
          </a:p>
          <a:p>
            <a:r>
              <a:rPr lang="cs-CZ" sz="2400" b="1" dirty="0">
                <a:solidFill>
                  <a:srgbClr val="002060"/>
                </a:solidFill>
              </a:rPr>
              <a:t>p</a:t>
            </a:r>
            <a:r>
              <a:rPr lang="cs-CZ" sz="2400" b="1" dirty="0" smtClean="0">
                <a:solidFill>
                  <a:srgbClr val="002060"/>
                </a:solidFill>
              </a:rPr>
              <a:t>o největší: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0502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304800"/>
            <a:ext cx="6995120" cy="11430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+mn-lt"/>
              </a:rPr>
              <a:t>Přečti a zapiš čísla od největšího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po nejmenší:</a:t>
            </a:r>
            <a:endParaRPr lang="cs-CZ" sz="2400" dirty="0">
              <a:latin typeface="+mn-lt"/>
            </a:endParaRPr>
          </a:p>
        </p:txBody>
      </p:sp>
      <p:pic>
        <p:nvPicPr>
          <p:cNvPr id="6146" name="Picture 2" descr="E:\Documents and Settings\Radek Máša\Local Settings\Temporary Internet Files\Content.IE5\VQ17FORX\MC90043800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18" y="373941"/>
            <a:ext cx="1511302" cy="1027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2475285" y="220486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3707904" y="219992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4957192" y="220587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6253336" y="220587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7524328" y="219992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1259632" y="219992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539552" y="3331029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1716832" y="3382955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3059832" y="3398033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4427984" y="343238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5780179" y="3398033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7067128" y="338045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249289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718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31232" y="2420888"/>
            <a:ext cx="644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310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851920" y="24928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931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2492896"/>
            <a:ext cx="632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200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372200" y="2492896"/>
            <a:ext cx="694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670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668344" y="24928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100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11560" y="3645024"/>
            <a:ext cx="842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1000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871593" y="3645024"/>
            <a:ext cx="716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991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35696" y="3645024"/>
            <a:ext cx="639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212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131841" y="3704914"/>
            <a:ext cx="720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400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22304" y="370491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550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167736" y="3637909"/>
            <a:ext cx="716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800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11560" y="5085184"/>
            <a:ext cx="78271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74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+mn-lt"/>
              </a:rPr>
              <a:t>Zapiš čísla, která mají:</a:t>
            </a:r>
            <a:endParaRPr lang="cs-CZ" sz="2400" dirty="0">
              <a:latin typeface="+mn-lt"/>
            </a:endParaRPr>
          </a:p>
        </p:txBody>
      </p:sp>
      <p:pic>
        <p:nvPicPr>
          <p:cNvPr id="7170" name="Picture 2" descr="E:\Documents and Settings\Radek Máša\Local Settings\Temporary Internet Files\Content.IE5\VQ17FORX\MC90043800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332655"/>
            <a:ext cx="1541766" cy="1047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35695" y="1800580"/>
            <a:ext cx="561662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stovek, 4 desítky, 0 jednotek      </a:t>
            </a:r>
          </a:p>
          <a:p>
            <a:endParaRPr lang="cs-CZ" dirty="0" smtClean="0"/>
          </a:p>
          <a:p>
            <a:r>
              <a:rPr lang="cs-CZ" dirty="0" smtClean="0"/>
              <a:t>2 stovky, 8 desítek, 3 jednotky      </a:t>
            </a:r>
          </a:p>
          <a:p>
            <a:endParaRPr lang="cs-CZ" dirty="0" smtClean="0"/>
          </a:p>
          <a:p>
            <a:r>
              <a:rPr lang="cs-CZ" dirty="0" smtClean="0"/>
              <a:t>7 stovek, 5 desítek, 7 jednotek         </a:t>
            </a:r>
          </a:p>
          <a:p>
            <a:endParaRPr lang="cs-CZ" dirty="0"/>
          </a:p>
          <a:p>
            <a:r>
              <a:rPr lang="cs-CZ" dirty="0" smtClean="0"/>
              <a:t>3 stovky, 0 desítek, 4 jednotky      </a:t>
            </a:r>
          </a:p>
          <a:p>
            <a:endParaRPr lang="cs-CZ" dirty="0"/>
          </a:p>
          <a:p>
            <a:r>
              <a:rPr lang="cs-CZ" dirty="0" smtClean="0"/>
              <a:t>9 stovek, 9 desítek, 9 jednotek       </a:t>
            </a:r>
          </a:p>
          <a:p>
            <a:endParaRPr lang="cs-CZ" dirty="0"/>
          </a:p>
          <a:p>
            <a:r>
              <a:rPr lang="cs-CZ" dirty="0" smtClean="0"/>
              <a:t>4 stovky, 0 desítek, 0 jednotek</a:t>
            </a:r>
          </a:p>
          <a:p>
            <a:endParaRPr lang="cs-CZ" dirty="0"/>
          </a:p>
          <a:p>
            <a:r>
              <a:rPr lang="cs-CZ" dirty="0" smtClean="0"/>
              <a:t>5 stovek, 1 desítku, 2 jednotky</a:t>
            </a:r>
          </a:p>
          <a:p>
            <a:endParaRPr lang="cs-CZ" dirty="0"/>
          </a:p>
          <a:p>
            <a:r>
              <a:rPr lang="cs-CZ" dirty="0" smtClean="0"/>
              <a:t>8 stovek, 3 desítky, 1 jednotku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5661755" y="3897662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5648774" y="3356992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648774" y="4483504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652222" y="2780928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652222" y="2204863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661755" y="1628800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5652222" y="5064968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5648774" y="5661247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0394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+mn-lt"/>
              </a:rPr>
              <a:t>Doplň znaky &gt;, &lt; , = :</a:t>
            </a:r>
            <a:endParaRPr lang="cs-CZ" sz="2400" dirty="0">
              <a:latin typeface="+mn-lt"/>
            </a:endParaRPr>
          </a:p>
        </p:txBody>
      </p:sp>
      <p:pic>
        <p:nvPicPr>
          <p:cNvPr id="9218" name="Picture 2" descr="E:\Documents and Settings\Radek Máša\Local Settings\Temporary Internet Files\Content.IE5\VQ17FORX\MC90043800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7"/>
            <a:ext cx="1647701" cy="1119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1844824"/>
            <a:ext cx="66967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200"/>
            </a:pPr>
            <a:r>
              <a:rPr lang="cs-CZ" sz="2000" dirty="0"/>
              <a:t> </a:t>
            </a:r>
            <a:r>
              <a:rPr lang="cs-CZ" sz="2000" dirty="0" smtClean="0"/>
              <a:t>               300                820                820</a:t>
            </a:r>
          </a:p>
          <a:p>
            <a:pPr marL="457200" indent="-457200">
              <a:buAutoNum type="arabicPlain" startAt="200"/>
            </a:pPr>
            <a:endParaRPr lang="cs-CZ" sz="2000" dirty="0"/>
          </a:p>
          <a:p>
            <a:pPr marL="457200" indent="-457200">
              <a:buAutoNum type="arabicPlain" startAt="900"/>
            </a:pPr>
            <a:r>
              <a:rPr lang="cs-CZ" sz="2000" dirty="0" smtClean="0"/>
              <a:t>                600                450                540</a:t>
            </a:r>
          </a:p>
          <a:p>
            <a:endParaRPr lang="cs-CZ" sz="2000" dirty="0"/>
          </a:p>
          <a:p>
            <a:pPr marL="457200" indent="-457200">
              <a:buAutoNum type="arabicPlain" startAt="100"/>
            </a:pPr>
            <a:r>
              <a:rPr lang="cs-CZ" sz="2000" dirty="0" smtClean="0"/>
              <a:t>               1000               670                607</a:t>
            </a:r>
          </a:p>
          <a:p>
            <a:endParaRPr lang="cs-CZ" sz="2000" dirty="0"/>
          </a:p>
          <a:p>
            <a:pPr marL="457200" indent="-457200">
              <a:buAutoNum type="arabicPlain" startAt="810"/>
            </a:pPr>
            <a:r>
              <a:rPr lang="cs-CZ" sz="2000" dirty="0" smtClean="0"/>
              <a:t>                 801               329                392</a:t>
            </a:r>
          </a:p>
          <a:p>
            <a:endParaRPr lang="cs-CZ" sz="2000" dirty="0" smtClean="0"/>
          </a:p>
          <a:p>
            <a:pPr marL="457200" indent="-457200">
              <a:buAutoNum type="arabicPlain" startAt="290"/>
            </a:pPr>
            <a:r>
              <a:rPr lang="cs-CZ" sz="2000" dirty="0" smtClean="0"/>
              <a:t>                 620               418                524</a:t>
            </a:r>
          </a:p>
          <a:p>
            <a:endParaRPr lang="cs-CZ" sz="2000" dirty="0" smtClean="0"/>
          </a:p>
          <a:p>
            <a:r>
              <a:rPr lang="cs-CZ" sz="2000" dirty="0" smtClean="0"/>
              <a:t>500                 400               293                203</a:t>
            </a:r>
          </a:p>
          <a:p>
            <a:endParaRPr lang="cs-CZ" sz="2000" dirty="0"/>
          </a:p>
          <a:p>
            <a:endParaRPr lang="cs-CZ" sz="2000" dirty="0"/>
          </a:p>
          <a:p>
            <a:r>
              <a:rPr lang="cs-CZ" b="1" dirty="0" smtClean="0"/>
              <a:t>Jak jsi zvládl úkoly?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                </a:t>
            </a:r>
          </a:p>
          <a:p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2273761" y="1844824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273761" y="2420888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4499992" y="5612162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/>
              </a:solidFill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6228184" y="5599910"/>
            <a:ext cx="914400" cy="914400"/>
          </a:xfrm>
          <a:prstGeom prst="smileyFace">
            <a:avLst>
              <a:gd name="adj" fmla="val -10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860367" y="5596692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6237312"/>
            <a:ext cx="11881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 úplně sám</a:t>
            </a:r>
            <a:endParaRPr lang="cs-CZ" sz="1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6257231"/>
            <a:ext cx="10549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s</a:t>
            </a:r>
            <a:r>
              <a:rPr lang="cs-CZ" sz="1200" b="1" dirty="0" smtClean="0"/>
              <a:t> pomocí</a:t>
            </a:r>
            <a:endParaRPr lang="cs-CZ" sz="1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6429822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n</a:t>
            </a:r>
            <a:r>
              <a:rPr lang="cs-CZ" sz="1200" b="1" dirty="0" smtClean="0"/>
              <a:t>edařilo se mi</a:t>
            </a:r>
            <a:endParaRPr lang="cs-CZ" sz="1200" b="1" dirty="0"/>
          </a:p>
        </p:txBody>
      </p:sp>
      <p:sp>
        <p:nvSpPr>
          <p:cNvPr id="14" name="Obdélník 13"/>
          <p:cNvSpPr/>
          <p:nvPr/>
        </p:nvSpPr>
        <p:spPr>
          <a:xfrm>
            <a:off x="2259261" y="3068960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259261" y="3645024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259261" y="4330349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259261" y="4941168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136908" y="1833228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136908" y="2420888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36908" y="3057263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123386" y="3670920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136908" y="4325073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123386" y="4934538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394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8" grpId="0" animBg="1"/>
      <p:bldP spid="9" grpId="0" animBg="1"/>
      <p:bldP spid="7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407859"/>
            <a:ext cx="6984776" cy="972401"/>
          </a:xfrm>
        </p:spPr>
        <p:txBody>
          <a:bodyPr>
            <a:normAutofit fontScale="90000"/>
          </a:bodyPr>
          <a:lstStyle/>
          <a:p>
            <a:pPr algn="l"/>
            <a:r>
              <a:rPr lang="cs-CZ" sz="2200" dirty="0" smtClean="0">
                <a:latin typeface="+mn-lt"/>
              </a:rPr>
              <a:t/>
            </a:r>
            <a:br>
              <a:rPr lang="cs-CZ" sz="2200" dirty="0" smtClean="0">
                <a:latin typeface="+mn-lt"/>
              </a:rPr>
            </a:br>
            <a:r>
              <a:rPr lang="cs-CZ" sz="2200" dirty="0">
                <a:latin typeface="+mn-lt"/>
              </a:rPr>
              <a:t/>
            </a:r>
            <a:br>
              <a:rPr lang="cs-CZ" sz="2200" dirty="0">
                <a:latin typeface="+mn-lt"/>
              </a:rPr>
            </a:br>
            <a:r>
              <a:rPr lang="cs-CZ" sz="2200" dirty="0" smtClean="0">
                <a:latin typeface="+mn-lt"/>
              </a:rPr>
              <a:t/>
            </a:r>
            <a:br>
              <a:rPr lang="cs-CZ" sz="22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Řešení – přečti a zapiš čísla od nejmenšího po největší</a:t>
            </a:r>
            <a:endParaRPr lang="cs-CZ" sz="2700" dirty="0" smtClean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800" dirty="0" smtClean="0"/>
              <a:t>   600, 200, 500, 1000, 100, 400, 700, 300</a:t>
            </a:r>
          </a:p>
          <a:p>
            <a:pPr marL="525780" indent="-342900">
              <a:buAutoNum type="alphaLcParenR"/>
            </a:pPr>
            <a:endParaRPr lang="cs-CZ" sz="1800" dirty="0"/>
          </a:p>
          <a:p>
            <a:pPr marL="182880" indent="0">
              <a:buNone/>
            </a:pPr>
            <a:endParaRPr lang="cs-CZ" sz="1800" dirty="0" smtClean="0"/>
          </a:p>
          <a:p>
            <a:pPr marL="182880" indent="0">
              <a:buNone/>
            </a:pPr>
            <a:endParaRPr lang="cs-CZ" sz="1800" dirty="0"/>
          </a:p>
        </p:txBody>
      </p:sp>
      <p:pic>
        <p:nvPicPr>
          <p:cNvPr id="4098" name="Picture 2" descr="E:\Documents and Settings\Radek Máša\Local Settings\Temporary Internet Files\Content.IE5\VQ17FORX\MC90043800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1277200" cy="898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8477961"/>
              </p:ext>
            </p:extLst>
          </p:nvPr>
        </p:nvGraphicFramePr>
        <p:xfrm>
          <a:off x="683568" y="2132856"/>
          <a:ext cx="6840760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55095"/>
                <a:gridCol w="855095"/>
                <a:gridCol w="855095"/>
                <a:gridCol w="855095"/>
                <a:gridCol w="855095"/>
                <a:gridCol w="855095"/>
                <a:gridCol w="855095"/>
                <a:gridCol w="85509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100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200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300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400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500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600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700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1000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74169" y="2852936"/>
            <a:ext cx="78268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350, 690, 210, 740, 1000, 840, 550, 630</a:t>
            </a:r>
          </a:p>
          <a:p>
            <a:endParaRPr lang="cs-CZ" dirty="0"/>
          </a:p>
          <a:p>
            <a:r>
              <a:rPr lang="cs-CZ" dirty="0" smtClean="0"/>
              <a:t>  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5858528"/>
              </p:ext>
            </p:extLst>
          </p:nvPr>
        </p:nvGraphicFramePr>
        <p:xfrm>
          <a:off x="1835695" y="3352602"/>
          <a:ext cx="6696748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975537"/>
                <a:gridCol w="810659"/>
                <a:gridCol w="810659"/>
                <a:gridCol w="810659"/>
                <a:gridCol w="810659"/>
                <a:gridCol w="810659"/>
                <a:gridCol w="810659"/>
                <a:gridCol w="8572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210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350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550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630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690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740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840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1000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74169" y="4077072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292, 674, 898, 317, 901, 523, 916, 607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6440538"/>
              </p:ext>
            </p:extLst>
          </p:nvPr>
        </p:nvGraphicFramePr>
        <p:xfrm>
          <a:off x="683568" y="4581128"/>
          <a:ext cx="6538107" cy="370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00792"/>
                <a:gridCol w="873592"/>
                <a:gridCol w="800792"/>
                <a:gridCol w="873592"/>
                <a:gridCol w="800792"/>
                <a:gridCol w="800792"/>
                <a:gridCol w="873592"/>
                <a:gridCol w="7141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292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317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523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607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674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898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901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916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561526" y="5373216"/>
            <a:ext cx="81149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773, 605, 101, 512, 1000, 834, 110, 919</a:t>
            </a:r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3276619"/>
              </p:ext>
            </p:extLst>
          </p:nvPr>
        </p:nvGraphicFramePr>
        <p:xfrm>
          <a:off x="1835696" y="5893187"/>
          <a:ext cx="6696744" cy="37084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837093"/>
                <a:gridCol w="837093"/>
                <a:gridCol w="837093"/>
                <a:gridCol w="837093"/>
                <a:gridCol w="837093"/>
                <a:gridCol w="837093"/>
                <a:gridCol w="738082"/>
                <a:gridCol w="93610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101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110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512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605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773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834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919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1000</a:t>
                      </a:r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523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2390" y="260648"/>
            <a:ext cx="7128792" cy="1143000"/>
          </a:xfrm>
        </p:spPr>
        <p:txBody>
          <a:bodyPr>
            <a:normAutofit fontScale="90000"/>
          </a:bodyPr>
          <a:lstStyle/>
          <a:p>
            <a:r>
              <a:rPr lang="cs-CZ" sz="2400" dirty="0" smtClean="0">
                <a:latin typeface="+mn-lt"/>
              </a:rPr>
              <a:t>Řešení - přečti a zapiš čísla od největšího</a:t>
            </a:r>
            <a:br>
              <a:rPr lang="cs-CZ" sz="2400" dirty="0" smtClean="0">
                <a:latin typeface="+mn-lt"/>
              </a:rPr>
            </a:br>
            <a:r>
              <a:rPr lang="cs-CZ" sz="2400" dirty="0" smtClean="0">
                <a:latin typeface="+mn-lt"/>
              </a:rPr>
              <a:t>po nejmenší:</a:t>
            </a:r>
            <a:endParaRPr lang="cs-CZ" sz="2400" dirty="0">
              <a:latin typeface="+mn-lt"/>
            </a:endParaRPr>
          </a:p>
        </p:txBody>
      </p:sp>
      <p:pic>
        <p:nvPicPr>
          <p:cNvPr id="6146" name="Picture 2" descr="E:\Documents and Settings\Radek Máša\Local Settings\Temporary Internet Files\Content.IE5\VQ17FORX\MC90043800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548680"/>
            <a:ext cx="1429342" cy="97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Mrak 2"/>
          <p:cNvSpPr/>
          <p:nvPr/>
        </p:nvSpPr>
        <p:spPr>
          <a:xfrm>
            <a:off x="2475285" y="220486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3707904" y="219992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4957192" y="220587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6253336" y="220587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7524328" y="219992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1259632" y="219992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539552" y="3331029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1716832" y="3382955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3059832" y="3398033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4427984" y="343238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5780179" y="3398033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7067128" y="338045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249289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718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31232" y="2420888"/>
            <a:ext cx="644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310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851920" y="24928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931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2492896"/>
            <a:ext cx="632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200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372200" y="2492896"/>
            <a:ext cx="694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670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668344" y="24928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100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11560" y="3645024"/>
            <a:ext cx="842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1000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871593" y="3645024"/>
            <a:ext cx="716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991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35696" y="3645024"/>
            <a:ext cx="639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212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131841" y="3704914"/>
            <a:ext cx="7200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400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22304" y="370491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550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167736" y="3637909"/>
            <a:ext cx="716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800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95536" y="5085184"/>
            <a:ext cx="835292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1000, 991, 931, 800, 718, 670, 550, 400, 310, 212, 200, 100</a:t>
            </a:r>
          </a:p>
        </p:txBody>
      </p:sp>
    </p:spTree>
    <p:extLst>
      <p:ext uri="{BB962C8B-B14F-4D97-AF65-F5344CB8AC3E}">
        <p14:creationId xmlns:p14="http://schemas.microsoft.com/office/powerpoint/2010/main" val="1180190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9195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+mn-lt"/>
              </a:rPr>
              <a:t>               Řešení -  Zapiš čísla, která mají:</a:t>
            </a:r>
            <a:endParaRPr lang="cs-CZ" sz="2400" dirty="0">
              <a:latin typeface="+mn-lt"/>
            </a:endParaRPr>
          </a:p>
        </p:txBody>
      </p:sp>
      <p:pic>
        <p:nvPicPr>
          <p:cNvPr id="7170" name="Picture 2" descr="E:\Documents and Settings\Radek Máša\Local Settings\Temporary Internet Files\Content.IE5\VQ17FORX\MC90043800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1545915" cy="1050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35695" y="1800580"/>
            <a:ext cx="561662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stovek, 4 desítky, 0 jednotek      </a:t>
            </a:r>
          </a:p>
          <a:p>
            <a:endParaRPr lang="cs-CZ" dirty="0" smtClean="0"/>
          </a:p>
          <a:p>
            <a:r>
              <a:rPr lang="cs-CZ" dirty="0" smtClean="0"/>
              <a:t>2 stovky, 8 desítek, 3 jednotky      </a:t>
            </a:r>
          </a:p>
          <a:p>
            <a:endParaRPr lang="cs-CZ" dirty="0" smtClean="0"/>
          </a:p>
          <a:p>
            <a:r>
              <a:rPr lang="cs-CZ" dirty="0" smtClean="0"/>
              <a:t>7 stovek, 5 desítek, 7 jednotek         </a:t>
            </a:r>
          </a:p>
          <a:p>
            <a:endParaRPr lang="cs-CZ" dirty="0"/>
          </a:p>
          <a:p>
            <a:r>
              <a:rPr lang="cs-CZ" dirty="0" smtClean="0"/>
              <a:t>3 stovky, 0 desítek, 4 jednotky      </a:t>
            </a:r>
          </a:p>
          <a:p>
            <a:endParaRPr lang="cs-CZ" dirty="0"/>
          </a:p>
          <a:p>
            <a:r>
              <a:rPr lang="cs-CZ" dirty="0" smtClean="0"/>
              <a:t>9 stovek, 9 desítek, 9 jednotek       </a:t>
            </a:r>
          </a:p>
          <a:p>
            <a:endParaRPr lang="cs-CZ" dirty="0"/>
          </a:p>
          <a:p>
            <a:r>
              <a:rPr lang="cs-CZ" dirty="0" smtClean="0"/>
              <a:t>4 stovky, 0 desítek, 0 jednotek</a:t>
            </a:r>
          </a:p>
          <a:p>
            <a:endParaRPr lang="cs-CZ" dirty="0"/>
          </a:p>
          <a:p>
            <a:r>
              <a:rPr lang="cs-CZ" dirty="0" smtClean="0"/>
              <a:t>5 stovek, 1 desítku, 2 jednotky</a:t>
            </a:r>
          </a:p>
          <a:p>
            <a:endParaRPr lang="cs-CZ" dirty="0"/>
          </a:p>
          <a:p>
            <a:r>
              <a:rPr lang="cs-CZ" dirty="0" smtClean="0"/>
              <a:t>8 stovek, 3 desítky, </a:t>
            </a:r>
            <a:r>
              <a:rPr lang="cs-CZ" smtClean="0"/>
              <a:t>1 jednotku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5661755" y="3897662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999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648774" y="3356992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304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648774" y="4483504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400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652222" y="2780928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757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652222" y="2204863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283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661755" y="1628800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640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652222" y="5064968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512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648774" y="5661247"/>
            <a:ext cx="914400" cy="4750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70C0"/>
                </a:solidFill>
              </a:rPr>
              <a:t>831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52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                                    </a:t>
            </a:r>
            <a:br>
              <a:rPr lang="cs-CZ" sz="2400" dirty="0" smtClean="0">
                <a:latin typeface="+mn-lt"/>
              </a:rPr>
            </a:br>
            <a:r>
              <a:rPr lang="cs-CZ" sz="2400" dirty="0">
                <a:latin typeface="+mn-lt"/>
              </a:rPr>
              <a:t> </a:t>
            </a:r>
            <a:r>
              <a:rPr lang="cs-CZ" sz="2400" dirty="0" smtClean="0">
                <a:latin typeface="+mn-lt"/>
              </a:rPr>
              <a:t>              Řešení - doplň znaky &gt;, &lt; , = :</a:t>
            </a:r>
            <a:endParaRPr lang="cs-CZ" sz="2400" dirty="0">
              <a:latin typeface="+mn-lt"/>
            </a:endParaRPr>
          </a:p>
        </p:txBody>
      </p:sp>
      <p:pic>
        <p:nvPicPr>
          <p:cNvPr id="9218" name="Picture 2" descr="E:\Documents and Settings\Radek Máša\Local Settings\Temporary Internet Files\Content.IE5\VQ17FORX\MC900438002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2656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31640" y="1844824"/>
            <a:ext cx="669674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200"/>
            </a:pPr>
            <a:r>
              <a:rPr lang="cs-CZ" sz="2000" dirty="0"/>
              <a:t> </a:t>
            </a:r>
            <a:r>
              <a:rPr lang="cs-CZ" sz="2000" dirty="0" smtClean="0"/>
              <a:t>               300                820                820</a:t>
            </a:r>
          </a:p>
          <a:p>
            <a:endParaRPr lang="cs-CZ" sz="2000" dirty="0"/>
          </a:p>
          <a:p>
            <a:pPr marL="457200" indent="-457200">
              <a:buAutoNum type="arabicPlain" startAt="900"/>
            </a:pPr>
            <a:r>
              <a:rPr lang="cs-CZ" sz="2000" dirty="0" smtClean="0"/>
              <a:t>                600                450                540</a:t>
            </a:r>
          </a:p>
          <a:p>
            <a:endParaRPr lang="cs-CZ" sz="2000" dirty="0"/>
          </a:p>
          <a:p>
            <a:pPr marL="457200" indent="-457200">
              <a:buAutoNum type="arabicPlain" startAt="100"/>
            </a:pPr>
            <a:r>
              <a:rPr lang="cs-CZ" sz="2000" dirty="0" smtClean="0"/>
              <a:t>               1000               670                607</a:t>
            </a:r>
          </a:p>
          <a:p>
            <a:endParaRPr lang="cs-CZ" sz="2000" dirty="0"/>
          </a:p>
          <a:p>
            <a:pPr marL="457200" indent="-457200">
              <a:buAutoNum type="arabicPlain" startAt="810"/>
            </a:pPr>
            <a:r>
              <a:rPr lang="cs-CZ" sz="2000" dirty="0" smtClean="0"/>
              <a:t>                 801               329                392</a:t>
            </a:r>
          </a:p>
          <a:p>
            <a:endParaRPr lang="cs-CZ" sz="2000" dirty="0" smtClean="0"/>
          </a:p>
          <a:p>
            <a:pPr marL="457200" indent="-457200">
              <a:buAutoNum type="arabicPlain" startAt="290"/>
            </a:pPr>
            <a:r>
              <a:rPr lang="cs-CZ" sz="2000" dirty="0" smtClean="0"/>
              <a:t>                 620               418                524</a:t>
            </a:r>
          </a:p>
          <a:p>
            <a:endParaRPr lang="cs-CZ" sz="2000" dirty="0" smtClean="0"/>
          </a:p>
          <a:p>
            <a:r>
              <a:rPr lang="cs-CZ" sz="2000" dirty="0" smtClean="0"/>
              <a:t>500                 400               293                203</a:t>
            </a:r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                                </a:t>
            </a:r>
          </a:p>
          <a:p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2273761" y="1844824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73761" y="2420888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6237312"/>
            <a:ext cx="11881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 </a:t>
            </a:r>
            <a:endParaRPr lang="cs-CZ" sz="1200" b="1" dirty="0"/>
          </a:p>
        </p:txBody>
      </p:sp>
      <p:sp>
        <p:nvSpPr>
          <p:cNvPr id="14" name="Obdélník 13"/>
          <p:cNvSpPr/>
          <p:nvPr/>
        </p:nvSpPr>
        <p:spPr>
          <a:xfrm>
            <a:off x="2259261" y="3068960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259261" y="3645024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288261" y="4301375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259261" y="4941168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136908" y="1833228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136908" y="2420888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36908" y="3057263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123386" y="3670920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136908" y="4325073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123386" y="4934538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73761" y="1844824"/>
            <a:ext cx="705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&lt;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73761" y="243099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&gt;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288261" y="3068960"/>
            <a:ext cx="705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&lt;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272507" y="3661628"/>
            <a:ext cx="691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&gt;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97358" y="4325073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&lt;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252604" y="4941168"/>
            <a:ext cx="710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&gt;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36908" y="184482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=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136908" y="2434087"/>
            <a:ext cx="706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&lt;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123386" y="307318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&gt;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136908" y="3670920"/>
            <a:ext cx="7336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&lt;</a:t>
            </a:r>
            <a:endParaRPr lang="cs-CZ" dirty="0"/>
          </a:p>
        </p:txBody>
      </p:sp>
      <p:sp>
        <p:nvSpPr>
          <p:cNvPr id="9216" name="TextovéPole 9215"/>
          <p:cNvSpPr txBox="1"/>
          <p:nvPr/>
        </p:nvSpPr>
        <p:spPr>
          <a:xfrm>
            <a:off x="6150430" y="433243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&lt;</a:t>
            </a:r>
            <a:endParaRPr lang="cs-CZ" dirty="0"/>
          </a:p>
        </p:txBody>
      </p:sp>
      <p:sp>
        <p:nvSpPr>
          <p:cNvPr id="9217" name="TextovéPole 9216"/>
          <p:cNvSpPr txBox="1"/>
          <p:nvPr/>
        </p:nvSpPr>
        <p:spPr>
          <a:xfrm>
            <a:off x="6123386" y="4941168"/>
            <a:ext cx="706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&gt;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5840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340768"/>
            <a:ext cx="82089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CITACE:</a:t>
            </a:r>
          </a:p>
          <a:p>
            <a:endParaRPr lang="cs-CZ" dirty="0"/>
          </a:p>
          <a:p>
            <a:r>
              <a:rPr lang="en-US" dirty="0"/>
              <a:t>[</a:t>
            </a:r>
            <a:r>
              <a:rPr lang="cs-CZ" dirty="0" smtClean="0"/>
              <a:t>cit.2011-11-16</a:t>
            </a:r>
            <a:r>
              <a:rPr lang="en-US" dirty="0" smtClean="0"/>
              <a:t>]</a:t>
            </a:r>
            <a:r>
              <a:rPr lang="cs-CZ" dirty="0"/>
              <a:t>.Dostupné </a:t>
            </a:r>
            <a:r>
              <a:rPr lang="cs-CZ" dirty="0" smtClean="0"/>
              <a:t>na www</a:t>
            </a:r>
            <a:r>
              <a:rPr lang="cs-CZ" dirty="0"/>
              <a:t>:&lt;http://office.microsoft.com&gt;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7338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TC010205351[[fn=Karnevalový motiv]]</Template>
  <TotalTime>345</TotalTime>
  <Words>539</Words>
  <Application>Microsoft Office PowerPoint</Application>
  <PresentationFormat>Předvádění na obrazovce (4:3)</PresentationFormat>
  <Paragraphs>191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Carnival</vt:lpstr>
      <vt:lpstr>Matematika pro 1. stupeň  Č. DUMu: VY_32_INOVACE_02_Čtení a zápis    čísel do 1000 </vt:lpstr>
      <vt:lpstr>Prezentace aplikace PowerPoint</vt:lpstr>
      <vt:lpstr>           </vt:lpstr>
      <vt:lpstr>Přečti a zapiš čísla od největšího po nejmenší:</vt:lpstr>
      <vt:lpstr>Zapiš čísla, která mají:</vt:lpstr>
      <vt:lpstr>Doplň znaky &gt;, &lt; , = :</vt:lpstr>
      <vt:lpstr>   Řešení – přečti a zapiš čísla od nejmenšího po největší</vt:lpstr>
      <vt:lpstr>Řešení - přečti a zapiš čísla od největšího po nejmenší:</vt:lpstr>
      <vt:lpstr>               Řešení -  Zapiš čísla, která mají:</vt:lpstr>
      <vt:lpstr>                                                     Řešení - doplň znaky &gt;, &lt; , = 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08G0</dc:creator>
  <cp:lastModifiedBy>uctarna</cp:lastModifiedBy>
  <cp:revision>40</cp:revision>
  <dcterms:created xsi:type="dcterms:W3CDTF">2011-11-12T16:54:17Z</dcterms:created>
  <dcterms:modified xsi:type="dcterms:W3CDTF">2012-06-21T13:57:47Z</dcterms:modified>
</cp:coreProperties>
</file>