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2" r:id="rId6"/>
    <p:sldId id="259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5FE2C6-B791-465E-9F87-B632C6B83CC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AF111-9748-46B8-99FB-2E598231DB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895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5AF111-9748-46B8-99FB-2E598231DBC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954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136D7F1-6ABF-47D4-A4F0-B3A81AB10AB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A9C220A-BE89-46A6-8DC9-1ED7D54D580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05064"/>
            <a:ext cx="8424936" cy="90822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Matematika pro 1. stupeň</a:t>
            </a:r>
            <a:br>
              <a:rPr lang="cs-CZ" sz="2800" dirty="0" smtClean="0"/>
            </a:br>
            <a:r>
              <a:rPr lang="cs-CZ" sz="2600" dirty="0" smtClean="0"/>
              <a:t>Č</a:t>
            </a:r>
            <a:r>
              <a:rPr lang="cs-CZ" sz="2600" dirty="0"/>
              <a:t>. </a:t>
            </a:r>
            <a:r>
              <a:rPr lang="cs-CZ" sz="2600" dirty="0" err="1"/>
              <a:t>DUMu</a:t>
            </a:r>
            <a:r>
              <a:rPr lang="cs-CZ" sz="2600" dirty="0"/>
              <a:t>: </a:t>
            </a:r>
            <a:r>
              <a:rPr lang="cs-CZ" sz="2600" dirty="0" smtClean="0"/>
              <a:t>VY_32_INOVACE_03_Porovnávání čísel do 1000,     </a:t>
            </a:r>
            <a:br>
              <a:rPr lang="cs-CZ" sz="2600" dirty="0" smtClean="0"/>
            </a:br>
            <a:r>
              <a:rPr lang="cs-CZ" sz="2600" dirty="0"/>
              <a:t> </a:t>
            </a:r>
            <a:r>
              <a:rPr lang="cs-CZ" sz="2600" dirty="0" smtClean="0"/>
              <a:t>                                    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sudá a lichá čísla</a:t>
            </a: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4744" y="5445224"/>
            <a:ext cx="7854696" cy="456456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latin typeface="+mj-lt"/>
              </a:rPr>
              <a:t> </a:t>
            </a:r>
            <a:r>
              <a:rPr lang="cs-CZ" sz="2000" dirty="0" smtClean="0">
                <a:latin typeface="+mj-lt"/>
              </a:rPr>
              <a:t>Jméno autora: Mgr. Alena </a:t>
            </a:r>
            <a:r>
              <a:rPr lang="cs-CZ" sz="2000" dirty="0">
                <a:latin typeface="+mj-lt"/>
              </a:rPr>
              <a:t>M</a:t>
            </a:r>
            <a:r>
              <a:rPr lang="cs-CZ" sz="2000" dirty="0" smtClean="0">
                <a:latin typeface="+mj-lt"/>
              </a:rPr>
              <a:t>ášová</a:t>
            </a:r>
            <a:endParaRPr lang="cs-CZ" sz="2000" dirty="0">
              <a:latin typeface="+mj-lt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684076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5569" y="24208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+mj-lt"/>
              </a:rPr>
              <a:t>ZŠP a ZŠS Uherský Brod</a:t>
            </a:r>
            <a:br>
              <a:rPr lang="cs-CZ" sz="2400" dirty="0">
                <a:latin typeface="+mj-lt"/>
              </a:rPr>
            </a:br>
            <a:r>
              <a:rPr lang="cs-CZ" sz="2400" dirty="0">
                <a:latin typeface="+mj-lt"/>
              </a:rPr>
              <a:t> projekt č. CZ.1.07/1.4.00/21.0961</a:t>
            </a:r>
            <a:br>
              <a:rPr lang="cs-CZ" sz="2400" dirty="0">
                <a:latin typeface="+mj-lt"/>
              </a:rPr>
            </a:b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4004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1328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Anotace:</a:t>
            </a:r>
          </a:p>
          <a:p>
            <a:pPr algn="just"/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Prezentace slouží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ke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čtení 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porovnávání čísel do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1000,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k určování sudých a lichých čísel, k řešení slovní úlohy.  Možnost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cvičení tisknout jako pracovní listy. </a:t>
            </a:r>
          </a:p>
          <a:p>
            <a:pPr algn="just"/>
            <a:endParaRPr lang="cs-CZ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algn="just"/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Je určena pro žáky 5. 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ročníku ZŠP.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algn="just"/>
            <a:endParaRPr lang="cs-CZ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algn="just"/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Období vytvoření vzdělávacího materiálu – listopad 2011.</a:t>
            </a:r>
          </a:p>
          <a:p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6268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564672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       Přečti čísla a doplň znaky &gt;, &lt;, =   </a:t>
            </a:r>
            <a:endParaRPr lang="cs-CZ" sz="2800" b="1" dirty="0"/>
          </a:p>
        </p:txBody>
      </p:sp>
      <p:pic>
        <p:nvPicPr>
          <p:cNvPr id="1026" name="Picture 2" descr="E:\Documents and Settings\Radek Máša\Local Settings\Temporary Internet Files\Content.IE5\XPV30QF3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15" y="476672"/>
            <a:ext cx="161297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1898996"/>
            <a:ext cx="21602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900        1000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500          500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300          200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100        1000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400          800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700          700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200          600</a:t>
            </a:r>
          </a:p>
          <a:p>
            <a:pPr marL="342900" indent="-342900">
              <a:lnSpc>
                <a:spcPct val="150000"/>
              </a:lnSpc>
              <a:buAutoNum type="arabicPlain" startAt="500"/>
            </a:pPr>
            <a:r>
              <a:rPr lang="cs-CZ" b="1" dirty="0" smtClean="0">
                <a:latin typeface="Verdana" pitchFamily="34" charset="0"/>
              </a:rPr>
              <a:t>          100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900          800</a:t>
            </a:r>
          </a:p>
          <a:p>
            <a:pPr marL="342900" indent="-342900">
              <a:lnSpc>
                <a:spcPct val="150000"/>
              </a:lnSpc>
              <a:buAutoNum type="arabicPlain" startAt="500"/>
            </a:pPr>
            <a:endParaRPr lang="cs-CZ" b="1" dirty="0" smtClean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endParaRPr lang="cs-CZ" b="1" dirty="0" smtClean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endParaRPr lang="cs-CZ" b="1" dirty="0" smtClean="0">
              <a:latin typeface="Verdana" pitchFamily="34" charset="0"/>
            </a:endParaRPr>
          </a:p>
          <a:p>
            <a:endParaRPr lang="cs-CZ" sz="2000" b="1" dirty="0" smtClean="0">
              <a:latin typeface="Verdana" pitchFamily="34" charset="0"/>
            </a:endParaRPr>
          </a:p>
          <a:p>
            <a:endParaRPr lang="cs-CZ" sz="2000" b="1" dirty="0">
              <a:latin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1892992"/>
            <a:ext cx="2304256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6</a:t>
            </a:r>
            <a:r>
              <a:rPr lang="cs-CZ" b="1" dirty="0">
                <a:latin typeface="Verdana" pitchFamily="34" charset="0"/>
              </a:rPr>
              <a:t>5</a:t>
            </a:r>
            <a:r>
              <a:rPr lang="cs-CZ" b="1" dirty="0" smtClean="0">
                <a:latin typeface="Verdana" pitchFamily="34" charset="0"/>
              </a:rPr>
              <a:t>0          560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latin typeface="Verdana" pitchFamily="34" charset="0"/>
              </a:rPr>
              <a:t>4</a:t>
            </a:r>
            <a:r>
              <a:rPr lang="cs-CZ" b="1" dirty="0" smtClean="0">
                <a:latin typeface="Verdana" pitchFamily="34" charset="0"/>
              </a:rPr>
              <a:t>20          400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200          220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570          570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100          110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990        1000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630          360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480          840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310          310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898996"/>
            <a:ext cx="2232248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390          399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521          215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698          698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723          721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201          210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110        </a:t>
            </a:r>
            <a:r>
              <a:rPr lang="cs-CZ" b="1" dirty="0">
                <a:latin typeface="Verdana" pitchFamily="34" charset="0"/>
              </a:rPr>
              <a:t>1000</a:t>
            </a:r>
          </a:p>
          <a:p>
            <a:pPr>
              <a:lnSpc>
                <a:spcPct val="150000"/>
              </a:lnSpc>
            </a:pPr>
            <a:r>
              <a:rPr lang="cs-CZ" b="1" dirty="0">
                <a:latin typeface="Verdana" pitchFamily="34" charset="0"/>
              </a:rPr>
              <a:t>4</a:t>
            </a:r>
            <a:r>
              <a:rPr lang="cs-CZ" b="1" dirty="0" smtClean="0">
                <a:latin typeface="Verdana" pitchFamily="34" charset="0"/>
              </a:rPr>
              <a:t>01          410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885          883</a:t>
            </a:r>
            <a:endParaRPr lang="cs-CZ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999          909</a:t>
            </a:r>
            <a:endParaRPr lang="cs-CZ" b="1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032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                </a:t>
            </a:r>
            <a:r>
              <a:rPr lang="cs-CZ" sz="2800" b="1" dirty="0" smtClean="0"/>
              <a:t>Zakroužkuj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sudá čísla zeleně </a:t>
            </a:r>
            <a:r>
              <a:rPr lang="cs-CZ" sz="2800" b="1" dirty="0" smtClean="0"/>
              <a:t>a </a:t>
            </a:r>
            <a:r>
              <a:rPr lang="cs-CZ" sz="2800" b="1" dirty="0" smtClean="0">
                <a:solidFill>
                  <a:srgbClr val="FF9900"/>
                </a:solidFill>
              </a:rPr>
              <a:t>lichá čísla oranžově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pic>
        <p:nvPicPr>
          <p:cNvPr id="1026" name="Picture 2" descr="E:\Documents and Settings\Radek Máša\Local Settings\Temporary Internet Files\Content.IE5\VQ17FORX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42321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916832"/>
            <a:ext cx="86200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</a:rPr>
              <a:t>Sudá čísla: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3       6      7       10       12       23       54       61       86       90       97     </a:t>
            </a:r>
          </a:p>
          <a:p>
            <a:endParaRPr lang="cs-CZ" dirty="0" smtClean="0">
              <a:latin typeface="Verdana" pitchFamily="34" charset="0"/>
            </a:endParaRPr>
          </a:p>
          <a:p>
            <a:endParaRPr lang="cs-CZ" dirty="0"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123      244      395      469       650       716       802       931       1000                        </a:t>
            </a:r>
          </a:p>
          <a:p>
            <a:endParaRPr lang="cs-CZ" dirty="0">
              <a:latin typeface="Verdana" pitchFamily="34" charset="0"/>
            </a:endParaRPr>
          </a:p>
          <a:p>
            <a:endParaRPr lang="cs-CZ" dirty="0">
              <a:solidFill>
                <a:schemeClr val="accent5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610" y="4253554"/>
            <a:ext cx="86200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  <a:latin typeface="Verdana" pitchFamily="34" charset="0"/>
              </a:rPr>
              <a:t>Lichá čísla:</a:t>
            </a:r>
          </a:p>
          <a:p>
            <a:endParaRPr lang="cs-CZ" dirty="0">
              <a:solidFill>
                <a:srgbClr val="FFC000"/>
              </a:solidFill>
              <a:latin typeface="Verdana" pitchFamily="34" charset="0"/>
            </a:endParaRPr>
          </a:p>
          <a:p>
            <a:pPr marL="342900" indent="-342900">
              <a:buAutoNum type="arabicPlain" startAt="2"/>
            </a:pPr>
            <a:r>
              <a:rPr lang="cs-CZ" dirty="0" smtClean="0">
                <a:latin typeface="Verdana" pitchFamily="34" charset="0"/>
              </a:rPr>
              <a:t>    5      8       19       24       35       57       62       71       88       93</a:t>
            </a:r>
          </a:p>
          <a:p>
            <a:pPr marL="342900" indent="-342900">
              <a:buAutoNum type="arabicPlain" startAt="2"/>
            </a:pPr>
            <a:endParaRPr lang="cs-CZ" dirty="0"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  </a:t>
            </a:r>
          </a:p>
          <a:p>
            <a:r>
              <a:rPr lang="cs-CZ" dirty="0" smtClean="0">
                <a:latin typeface="Verdana" pitchFamily="34" charset="0"/>
              </a:rPr>
              <a:t>111      273       300      415       509       676       792       817      1000                  </a:t>
            </a:r>
            <a:endParaRPr lang="cs-CZ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02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72008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Slovní úloha: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0255" y="1556792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V hodině matematiky žáci napsali čísla. Urči a podtrhni, kdo napsal nejmenší číslo a kdo napsal největší číslo.</a:t>
            </a:r>
          </a:p>
          <a:p>
            <a:endParaRPr lang="cs-CZ" dirty="0">
              <a:latin typeface="Verdana" pitchFamily="34" charset="0"/>
            </a:endParaRPr>
          </a:p>
        </p:txBody>
      </p:sp>
      <p:pic>
        <p:nvPicPr>
          <p:cNvPr id="2052" name="Picture 4" descr="E:\Documents and Settings\Radek Máša\Local Settings\Temporary Internet Files\Content.IE5\XPV30QF3\MC9003433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830" y="2474255"/>
            <a:ext cx="2083306" cy="216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851" y="3453939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err="1" smtClean="0">
                <a:latin typeface="Verdana" pitchFamily="34" charset="0"/>
              </a:rPr>
              <a:t>Leonka</a:t>
            </a:r>
            <a:r>
              <a:rPr lang="cs-CZ" sz="1400" b="1" dirty="0" smtClean="0">
                <a:latin typeface="Verdana" pitchFamily="34" charset="0"/>
              </a:rPr>
              <a:t>  392</a:t>
            </a:r>
            <a:r>
              <a:rPr lang="cs-CZ" sz="1400" b="1" dirty="0" smtClean="0"/>
              <a:t> </a:t>
            </a:r>
            <a:endParaRPr lang="cs-CZ" sz="1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646052"/>
            <a:ext cx="16102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Verdana" pitchFamily="34" charset="0"/>
              </a:rPr>
              <a:t>Nikolka</a:t>
            </a:r>
            <a:r>
              <a:rPr lang="cs-CZ" sz="1400" dirty="0" smtClean="0">
                <a:latin typeface="Verdana" pitchFamily="34" charset="0"/>
              </a:rPr>
              <a:t>  </a:t>
            </a:r>
            <a:r>
              <a:rPr lang="cs-CZ" sz="1400" b="1" dirty="0" smtClean="0">
                <a:latin typeface="Verdana" pitchFamily="34" charset="0"/>
              </a:rPr>
              <a:t>111   </a:t>
            </a:r>
            <a:endParaRPr lang="cs-CZ" sz="1400" b="1" dirty="0"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79" y="3957272"/>
            <a:ext cx="15315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Verdana" pitchFamily="34" charset="0"/>
              </a:rPr>
              <a:t>Adámek  963</a:t>
            </a:r>
            <a:endParaRPr lang="cs-CZ" sz="1400" b="1" dirty="0"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62059" y="3161446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Verdana" pitchFamily="34" charset="0"/>
              </a:rPr>
              <a:t>Kuba  639   </a:t>
            </a:r>
            <a:endParaRPr lang="cs-CZ" sz="1400" b="1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0255" y="5085184"/>
            <a:ext cx="8268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Verdana" pitchFamily="34" charset="0"/>
              </a:rPr>
              <a:t>Ohodnoť si svoji práci a vybarvi „</a:t>
            </a:r>
            <a:r>
              <a:rPr lang="cs-CZ" b="1" dirty="0" err="1" smtClean="0">
                <a:solidFill>
                  <a:srgbClr val="0070C0"/>
                </a:solidFill>
                <a:latin typeface="Verdana" pitchFamily="34" charset="0"/>
              </a:rPr>
              <a:t>smajlíka</a:t>
            </a:r>
            <a:r>
              <a:rPr lang="cs-CZ" b="1" dirty="0" smtClean="0">
                <a:solidFill>
                  <a:srgbClr val="0070C0"/>
                </a:solidFill>
                <a:latin typeface="Verdana" pitchFamily="34" charset="0"/>
              </a:rPr>
              <a:t>“ podle zásluh</a:t>
            </a:r>
            <a:r>
              <a:rPr lang="cs-CZ" dirty="0" smtClean="0">
                <a:solidFill>
                  <a:srgbClr val="0070C0"/>
                </a:solidFill>
                <a:latin typeface="Verdana" pitchFamily="34" charset="0"/>
              </a:rPr>
              <a:t>:</a:t>
            </a:r>
          </a:p>
          <a:p>
            <a:endParaRPr lang="cs-CZ" dirty="0">
              <a:solidFill>
                <a:srgbClr val="0070C0"/>
              </a:solidFill>
              <a:latin typeface="Verdana" pitchFamily="34" charset="0"/>
            </a:endParaRPr>
          </a:p>
          <a:p>
            <a:endParaRPr lang="cs-CZ" dirty="0" smtClean="0">
              <a:solidFill>
                <a:srgbClr val="0070C0"/>
              </a:solidFill>
              <a:latin typeface="Verdana" pitchFamily="34" charset="0"/>
            </a:endParaRPr>
          </a:p>
          <a:p>
            <a:endParaRPr lang="cs-CZ" dirty="0">
              <a:solidFill>
                <a:srgbClr val="0070C0"/>
              </a:solidFill>
              <a:latin typeface="Verdana" pitchFamily="34" charset="0"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4067944" y="5545999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5800260" y="5545999"/>
            <a:ext cx="914400" cy="914400"/>
          </a:xfrm>
          <a:prstGeom prst="smileyFace">
            <a:avLst>
              <a:gd name="adj" fmla="val -10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403504" y="5558238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pic>
        <p:nvPicPr>
          <p:cNvPr id="2053" name="Picture 5" descr="E:\Documents and Settings\Radek Máša\Local Settings\Temporary Internet Files\Content.IE5\VQ17FORX\MC900434409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702" y="476672"/>
            <a:ext cx="1248523" cy="93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93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564672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                    Řešení - přečti čísla a doplň znaky &gt;, &lt;, =    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1275" y="1898995"/>
            <a:ext cx="2376264" cy="610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900   &lt;   1000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500   =     500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300   &gt;     200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100   &lt;   1000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400   &lt;     800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700   =     700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200   &lt;     600</a:t>
            </a:r>
          </a:p>
          <a:p>
            <a:pPr marL="342900" indent="-342900">
              <a:lnSpc>
                <a:spcPct val="150000"/>
              </a:lnSpc>
              <a:buAutoNum type="arabicPlain" startAt="500"/>
            </a:pPr>
            <a:r>
              <a:rPr lang="cs-CZ" sz="2000" b="1" dirty="0" smtClean="0">
                <a:latin typeface="Verdana" pitchFamily="34" charset="0"/>
              </a:rPr>
              <a:t>   &gt;     100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900   &gt;     800</a:t>
            </a:r>
          </a:p>
          <a:p>
            <a:pPr marL="342900" indent="-342900">
              <a:lnSpc>
                <a:spcPct val="150000"/>
              </a:lnSpc>
              <a:buAutoNum type="arabicPlain" startAt="500"/>
            </a:pPr>
            <a:endParaRPr lang="cs-CZ" b="1" dirty="0" smtClean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endParaRPr lang="cs-CZ" b="1" dirty="0" smtClean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endParaRPr lang="cs-CZ" b="1" dirty="0" smtClean="0">
              <a:latin typeface="Verdana" pitchFamily="34" charset="0"/>
            </a:endParaRPr>
          </a:p>
          <a:p>
            <a:endParaRPr lang="cs-CZ" sz="2000" b="1" dirty="0" smtClean="0">
              <a:latin typeface="Verdana" pitchFamily="34" charset="0"/>
            </a:endParaRPr>
          </a:p>
          <a:p>
            <a:endParaRPr lang="cs-CZ" sz="2000" b="1" dirty="0">
              <a:latin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924903"/>
            <a:ext cx="23762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650   &gt;     560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Verdana" pitchFamily="34" charset="0"/>
              </a:rPr>
              <a:t>4</a:t>
            </a:r>
            <a:r>
              <a:rPr lang="cs-CZ" sz="2000" b="1" dirty="0" smtClean="0">
                <a:latin typeface="Verdana" pitchFamily="34" charset="0"/>
              </a:rPr>
              <a:t>20   &gt;     400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200   &lt;     220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570   =     570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100   &lt;     110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990   &lt;   1000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630   &gt;     360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480   &lt;     840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310   =     310</a:t>
            </a:r>
            <a:endParaRPr lang="cs-CZ" sz="2000" b="1" dirty="0"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898995"/>
            <a:ext cx="23042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390   &lt;     399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521   &gt;     215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698   =     698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723   &gt;     721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201   &lt;     210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110   &lt;   1000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Verdana" pitchFamily="34" charset="0"/>
              </a:rPr>
              <a:t>4</a:t>
            </a:r>
            <a:r>
              <a:rPr lang="cs-CZ" sz="2000" b="1" dirty="0" smtClean="0">
                <a:latin typeface="Verdana" pitchFamily="34" charset="0"/>
              </a:rPr>
              <a:t>01   &lt;     410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885   &gt;     883</a:t>
            </a:r>
            <a:endParaRPr lang="cs-CZ" sz="2000" b="1" dirty="0">
              <a:latin typeface="Verdan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Verdana" pitchFamily="34" charset="0"/>
              </a:rPr>
              <a:t>999   &gt;     909</a:t>
            </a:r>
            <a:endParaRPr lang="cs-CZ" sz="2000" b="1" dirty="0">
              <a:latin typeface="Verdana" pitchFamily="34" charset="0"/>
            </a:endParaRPr>
          </a:p>
        </p:txBody>
      </p:sp>
      <p:pic>
        <p:nvPicPr>
          <p:cNvPr id="4" name="Picture 2" descr="E:\Documents and Settings\Radek Máša\Local Settings\Temporary Internet Files\Content.IE5\SNE1R95J\MC9004380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04664"/>
            <a:ext cx="1507836" cy="102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579296" cy="92471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 </a:t>
            </a:r>
            <a:r>
              <a:rPr lang="cs-CZ" sz="2800" b="1" dirty="0" smtClean="0"/>
              <a:t>Řešení – zakroužkuj </a:t>
            </a:r>
            <a:r>
              <a:rPr lang="cs-CZ" sz="2800" b="1" dirty="0" smtClean="0">
                <a:solidFill>
                  <a:srgbClr val="00B050"/>
                </a:solidFill>
              </a:rPr>
              <a:t>sudá čísla zeleně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b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      </a:t>
            </a:r>
            <a:r>
              <a:rPr lang="cs-CZ" sz="2800" b="1" dirty="0" smtClean="0"/>
              <a:t>a </a:t>
            </a:r>
            <a:r>
              <a:rPr lang="cs-CZ" sz="2800" b="1" dirty="0" smtClean="0">
                <a:solidFill>
                  <a:srgbClr val="FF9900"/>
                </a:solidFill>
              </a:rPr>
              <a:t>lichá čísla oranžově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916832"/>
            <a:ext cx="86200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Verdana" pitchFamily="34" charset="0"/>
              </a:rPr>
              <a:t>Sudá čísla: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3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6</a:t>
            </a:r>
            <a:r>
              <a:rPr lang="cs-CZ" dirty="0" smtClean="0">
                <a:latin typeface="Verdana" pitchFamily="34" charset="0"/>
              </a:rPr>
              <a:t>      7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10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12</a:t>
            </a:r>
            <a:r>
              <a:rPr lang="cs-CZ" dirty="0" smtClean="0">
                <a:latin typeface="Verdana" pitchFamily="34" charset="0"/>
              </a:rPr>
              <a:t>       23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54</a:t>
            </a:r>
            <a:r>
              <a:rPr lang="cs-CZ" dirty="0" smtClean="0">
                <a:latin typeface="Verdana" pitchFamily="34" charset="0"/>
              </a:rPr>
              <a:t>       61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86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90</a:t>
            </a:r>
            <a:r>
              <a:rPr lang="cs-CZ" dirty="0" smtClean="0">
                <a:latin typeface="Verdana" pitchFamily="34" charset="0"/>
              </a:rPr>
              <a:t>       97     </a:t>
            </a:r>
          </a:p>
          <a:p>
            <a:endParaRPr lang="cs-CZ" dirty="0" smtClean="0">
              <a:latin typeface="Verdana" pitchFamily="34" charset="0"/>
            </a:endParaRPr>
          </a:p>
          <a:p>
            <a:endParaRPr lang="cs-CZ" dirty="0"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123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244</a:t>
            </a:r>
            <a:r>
              <a:rPr lang="cs-CZ" dirty="0" smtClean="0">
                <a:latin typeface="Verdana" pitchFamily="34" charset="0"/>
              </a:rPr>
              <a:t>      395      469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650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716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802</a:t>
            </a:r>
            <a:r>
              <a:rPr lang="cs-CZ" dirty="0" smtClean="0">
                <a:latin typeface="Verdana" pitchFamily="34" charset="0"/>
              </a:rPr>
              <a:t>       931       </a:t>
            </a:r>
            <a:r>
              <a:rPr lang="cs-CZ" dirty="0" smtClean="0">
                <a:solidFill>
                  <a:srgbClr val="00B050"/>
                </a:solidFill>
                <a:latin typeface="Verdana" pitchFamily="34" charset="0"/>
              </a:rPr>
              <a:t>1000</a:t>
            </a:r>
            <a:r>
              <a:rPr lang="cs-CZ" dirty="0" smtClean="0">
                <a:latin typeface="Verdana" pitchFamily="34" charset="0"/>
              </a:rPr>
              <a:t>                        </a:t>
            </a:r>
          </a:p>
          <a:p>
            <a:endParaRPr lang="cs-CZ" dirty="0">
              <a:latin typeface="Verdana" pitchFamily="34" charset="0"/>
            </a:endParaRPr>
          </a:p>
          <a:p>
            <a:endParaRPr lang="cs-CZ" dirty="0">
              <a:solidFill>
                <a:schemeClr val="accent5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610" y="4253554"/>
            <a:ext cx="86200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  <a:latin typeface="Verdana" pitchFamily="34" charset="0"/>
              </a:rPr>
              <a:t>Lichá čísla:</a:t>
            </a:r>
          </a:p>
          <a:p>
            <a:endParaRPr lang="cs-CZ" dirty="0">
              <a:solidFill>
                <a:srgbClr val="FFC000"/>
              </a:solidFill>
              <a:latin typeface="Verdana" pitchFamily="34" charset="0"/>
            </a:endParaRPr>
          </a:p>
          <a:p>
            <a:pPr marL="342900" indent="-342900">
              <a:buAutoNum type="arabicPlain" startAt="2"/>
            </a:pPr>
            <a:r>
              <a:rPr lang="cs-CZ" dirty="0" smtClean="0">
                <a:latin typeface="Verdana" pitchFamily="34" charset="0"/>
              </a:rPr>
              <a:t>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5</a:t>
            </a:r>
            <a:r>
              <a:rPr lang="cs-CZ" dirty="0" smtClean="0">
                <a:latin typeface="Verdana" pitchFamily="34" charset="0"/>
              </a:rPr>
              <a:t>      8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19</a:t>
            </a:r>
            <a:r>
              <a:rPr lang="cs-CZ" dirty="0" smtClean="0">
                <a:latin typeface="Verdana" pitchFamily="34" charset="0"/>
              </a:rPr>
              <a:t>       24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35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57</a:t>
            </a:r>
            <a:r>
              <a:rPr lang="cs-CZ" dirty="0" smtClean="0">
                <a:latin typeface="Verdana" pitchFamily="34" charset="0"/>
              </a:rPr>
              <a:t>       62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71</a:t>
            </a:r>
            <a:r>
              <a:rPr lang="cs-CZ" dirty="0" smtClean="0">
                <a:latin typeface="Verdana" pitchFamily="34" charset="0"/>
              </a:rPr>
              <a:t>       88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93</a:t>
            </a:r>
          </a:p>
          <a:p>
            <a:pPr marL="342900" indent="-342900">
              <a:buAutoNum type="arabicPlain" startAt="2"/>
            </a:pPr>
            <a:endParaRPr lang="cs-CZ" dirty="0">
              <a:latin typeface="Verdana" pitchFamily="34" charset="0"/>
            </a:endParaRPr>
          </a:p>
          <a:p>
            <a:r>
              <a:rPr lang="cs-CZ" dirty="0" smtClean="0">
                <a:latin typeface="Verdana" pitchFamily="34" charset="0"/>
              </a:rPr>
              <a:t>  </a:t>
            </a:r>
          </a:p>
          <a:p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111</a:t>
            </a:r>
            <a:r>
              <a:rPr lang="cs-CZ" dirty="0" smtClean="0">
                <a:latin typeface="Verdana" pitchFamily="34" charset="0"/>
              </a:rPr>
              <a:t>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273</a:t>
            </a:r>
            <a:r>
              <a:rPr lang="cs-CZ" dirty="0" smtClean="0">
                <a:latin typeface="Verdana" pitchFamily="34" charset="0"/>
              </a:rPr>
              <a:t>       300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415</a:t>
            </a:r>
            <a:r>
              <a:rPr lang="cs-CZ" dirty="0" smtClean="0">
                <a:latin typeface="Verdana" pitchFamily="34" charset="0"/>
              </a:rPr>
              <a:t>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509</a:t>
            </a:r>
            <a:r>
              <a:rPr lang="cs-CZ" dirty="0" smtClean="0">
                <a:latin typeface="Verdana" pitchFamily="34" charset="0"/>
              </a:rPr>
              <a:t>       676       792       </a:t>
            </a:r>
            <a:r>
              <a:rPr lang="cs-CZ" dirty="0" smtClean="0">
                <a:solidFill>
                  <a:srgbClr val="FF9900"/>
                </a:solidFill>
                <a:latin typeface="Verdana" pitchFamily="34" charset="0"/>
              </a:rPr>
              <a:t>817</a:t>
            </a:r>
            <a:r>
              <a:rPr lang="cs-CZ" dirty="0" smtClean="0">
                <a:latin typeface="Verdana" pitchFamily="34" charset="0"/>
              </a:rPr>
              <a:t>      1000                  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3" name="Picture 2" descr="E:\Documents and Settings\Radek Máša\Local Settings\Temporary Internet Files\Content.IE5\HYP72WF1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04663"/>
            <a:ext cx="1439979" cy="97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14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72008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Řešení - slovní úloha: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0255" y="1556792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V hodině matematiky žáci napsali čísla. Urči a podtrhni, kdo napsal nejmenší číslo a kdo napsal největší číslo.</a:t>
            </a:r>
          </a:p>
          <a:p>
            <a:endParaRPr lang="cs-CZ" dirty="0">
              <a:latin typeface="Verdana" pitchFamily="34" charset="0"/>
            </a:endParaRPr>
          </a:p>
        </p:txBody>
      </p:sp>
      <p:pic>
        <p:nvPicPr>
          <p:cNvPr id="2052" name="Picture 4" descr="E:\Documents and Settings\Radek Máša\Local Settings\Temporary Internet Files\Content.IE5\XPV30QF3\MC900343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814" y="2787899"/>
            <a:ext cx="2083306" cy="216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3794373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err="1" smtClean="0">
                <a:latin typeface="Verdana" pitchFamily="34" charset="0"/>
              </a:rPr>
              <a:t>Leonka</a:t>
            </a:r>
            <a:r>
              <a:rPr lang="cs-CZ" sz="1400" b="1" dirty="0" smtClean="0">
                <a:latin typeface="Verdana" pitchFamily="34" charset="0"/>
              </a:rPr>
              <a:t>  392</a:t>
            </a:r>
            <a:r>
              <a:rPr lang="cs-CZ" sz="1400" b="1" dirty="0" smtClean="0"/>
              <a:t> </a:t>
            </a:r>
            <a:endParaRPr lang="cs-CZ" sz="1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925143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>
                <a:solidFill>
                  <a:srgbClr val="FF0000"/>
                </a:solidFill>
                <a:latin typeface="Verdana" pitchFamily="34" charset="0"/>
              </a:rPr>
              <a:t>Nikolka</a:t>
            </a:r>
            <a:r>
              <a:rPr lang="cs-CZ" sz="1400" u="sng" dirty="0" smtClean="0">
                <a:solidFill>
                  <a:srgbClr val="FF0000"/>
                </a:solidFill>
                <a:latin typeface="Verdana" pitchFamily="34" charset="0"/>
              </a:rPr>
              <a:t>  </a:t>
            </a:r>
            <a:r>
              <a:rPr lang="cs-CZ" sz="1400" b="1" u="sng" dirty="0" smtClean="0">
                <a:solidFill>
                  <a:srgbClr val="FF0000"/>
                </a:solidFill>
                <a:latin typeface="Verdana" pitchFamily="34" charset="0"/>
              </a:rPr>
              <a:t>111   </a:t>
            </a:r>
            <a:endParaRPr lang="cs-CZ" sz="1400" b="1" u="sng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3487" y="4246365"/>
            <a:ext cx="15315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>
                <a:solidFill>
                  <a:srgbClr val="FF0000"/>
                </a:solidFill>
                <a:latin typeface="Verdana" pitchFamily="34" charset="0"/>
              </a:rPr>
              <a:t>Adámek  963</a:t>
            </a:r>
            <a:endParaRPr lang="cs-CZ" sz="1400" b="1" u="sng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3465859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Verdana" pitchFamily="34" charset="0"/>
              </a:rPr>
              <a:t>Kuba  639   </a:t>
            </a:r>
            <a:endParaRPr lang="cs-CZ" sz="1400" b="1" dirty="0">
              <a:latin typeface="Verdana" pitchFamily="34" charset="0"/>
            </a:endParaRPr>
          </a:p>
        </p:txBody>
      </p:sp>
      <p:pic>
        <p:nvPicPr>
          <p:cNvPr id="3074" name="Picture 2" descr="E:\Documents and Settings\Radek Máša\Local Settings\Temporary Internet Files\Content.IE5\SNE1R95J\MC90043800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476672"/>
            <a:ext cx="1334042" cy="9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16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cit.2011-11-25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3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376</TotalTime>
  <Words>425</Words>
  <Application>Microsoft Office PowerPoint</Application>
  <PresentationFormat>Předvádění na obrazovce (4:3)</PresentationFormat>
  <Paragraphs>115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Matematika pro 1. stupeň Č. DUMu: VY_32_INOVACE_03_Porovnávání čísel do 1000,                                             sudá a lichá čísla</vt:lpstr>
      <vt:lpstr>Prezentace aplikace PowerPoint</vt:lpstr>
      <vt:lpstr>       Přečti čísla a doplň znaky &gt;, &lt;, =   </vt:lpstr>
      <vt:lpstr>                Zakroužkuj sudá čísla zeleně a lichá čísla oranžově:</vt:lpstr>
      <vt:lpstr>Slovní úloha:</vt:lpstr>
      <vt:lpstr>                    Řešení - přečti čísla a doplň znaky &gt;, &lt;, =     </vt:lpstr>
      <vt:lpstr> Řešení – zakroužkuj sudá čísla zeleně        a lichá čísla oranžově:</vt:lpstr>
      <vt:lpstr>Řešení - slovní úloha: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36</cp:revision>
  <dcterms:created xsi:type="dcterms:W3CDTF">2011-11-14T13:53:37Z</dcterms:created>
  <dcterms:modified xsi:type="dcterms:W3CDTF">2012-06-21T13:58:12Z</dcterms:modified>
</cp:coreProperties>
</file>