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6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7" r:id="rId1"/>
    <p:sldLayoutId id="2147483928" r:id="rId2"/>
    <p:sldLayoutId id="2147483929" r:id="rId3"/>
    <p:sldLayoutId id="2147483930" r:id="rId4"/>
    <p:sldLayoutId id="2147483931" r:id="rId5"/>
    <p:sldLayoutId id="2147483932" r:id="rId6"/>
    <p:sldLayoutId id="2147483933" r:id="rId7"/>
    <p:sldLayoutId id="2147483934" r:id="rId8"/>
    <p:sldLayoutId id="2147483935" r:id="rId9"/>
    <p:sldLayoutId id="2147483936" r:id="rId10"/>
    <p:sldLayoutId id="214748393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5661249"/>
            <a:ext cx="5637010" cy="57606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Jméno autora: Mgr. Alena Mášová</a:t>
            </a:r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140968"/>
            <a:ext cx="8640960" cy="1944216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Matematika pro 1. stupeň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800" dirty="0" smtClean="0"/>
              <a:t>č. </a:t>
            </a:r>
            <a:r>
              <a:rPr lang="cs-CZ" sz="2800" dirty="0" err="1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VY_32_INOVACE_05_Násobení a dělení       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číslem 5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48680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47664" y="2060848"/>
            <a:ext cx="578700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ZŠP a ZŠS Uherský Brod</a:t>
            </a:r>
          </a:p>
          <a:p>
            <a:pPr algn="ctr"/>
            <a:r>
              <a:rPr lang="cs-CZ" sz="2000" dirty="0"/>
              <a:t> projekt č. CZ.1.07/1.4.00/21.0961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99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772816"/>
            <a:ext cx="756084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002060"/>
                </a:solidFill>
              </a:rPr>
              <a:t>Anotace:</a:t>
            </a:r>
          </a:p>
          <a:p>
            <a:pPr algn="just"/>
            <a:endParaRPr lang="cs-CZ" dirty="0">
              <a:solidFill>
                <a:srgbClr val="002060"/>
              </a:solidFill>
            </a:endParaRPr>
          </a:p>
          <a:p>
            <a:pPr algn="just"/>
            <a:r>
              <a:rPr lang="cs-CZ" sz="2000" dirty="0">
                <a:solidFill>
                  <a:srgbClr val="002060"/>
                </a:solidFill>
                <a:latin typeface="+mj-lt"/>
              </a:rPr>
              <a:t>Prezentace slouží </a:t>
            </a:r>
            <a:r>
              <a:rPr lang="cs-CZ" sz="2000" dirty="0" smtClean="0">
                <a:solidFill>
                  <a:srgbClr val="002060"/>
                </a:solidFill>
                <a:latin typeface="+mj-lt"/>
              </a:rPr>
              <a:t>k procvičování násobení a dělení číslem 5, </a:t>
            </a:r>
            <a:br>
              <a:rPr lang="cs-CZ" sz="2000" dirty="0" smtClean="0">
                <a:solidFill>
                  <a:srgbClr val="002060"/>
                </a:solidFill>
                <a:latin typeface="+mj-lt"/>
              </a:rPr>
            </a:br>
            <a:r>
              <a:rPr lang="cs-CZ" sz="2000" dirty="0" smtClean="0">
                <a:solidFill>
                  <a:srgbClr val="002060"/>
                </a:solidFill>
                <a:latin typeface="+mj-lt"/>
              </a:rPr>
              <a:t>k porovnávání čísel a k řešení slovní úlohy. </a:t>
            </a:r>
            <a:r>
              <a:rPr lang="cs-CZ" sz="2000" dirty="0">
                <a:solidFill>
                  <a:srgbClr val="002060"/>
                </a:solidFill>
                <a:latin typeface="+mj-lt"/>
              </a:rPr>
              <a:t>Sebehodnocení žák provede vybarvením „</a:t>
            </a:r>
            <a:r>
              <a:rPr lang="cs-CZ" sz="2000" dirty="0" err="1">
                <a:solidFill>
                  <a:srgbClr val="002060"/>
                </a:solidFill>
                <a:latin typeface="+mj-lt"/>
              </a:rPr>
              <a:t>smajlíka</a:t>
            </a:r>
            <a:r>
              <a:rPr lang="cs-CZ" sz="2000" dirty="0" smtClean="0">
                <a:solidFill>
                  <a:srgbClr val="002060"/>
                </a:solidFill>
                <a:latin typeface="+mj-lt"/>
              </a:rPr>
              <a:t>“. Možnost </a:t>
            </a:r>
            <a:r>
              <a:rPr lang="cs-CZ" sz="2000" dirty="0">
                <a:solidFill>
                  <a:srgbClr val="002060"/>
                </a:solidFill>
                <a:latin typeface="+mj-lt"/>
              </a:rPr>
              <a:t>cvičení tisknout jako pracovní listy. </a:t>
            </a:r>
          </a:p>
          <a:p>
            <a:pPr algn="just"/>
            <a:endParaRPr lang="cs-CZ" sz="2000" dirty="0">
              <a:solidFill>
                <a:srgbClr val="002060"/>
              </a:solidFill>
              <a:latin typeface="+mj-lt"/>
            </a:endParaRPr>
          </a:p>
          <a:p>
            <a:pPr algn="just"/>
            <a:r>
              <a:rPr lang="cs-CZ" sz="2000" dirty="0">
                <a:solidFill>
                  <a:srgbClr val="002060"/>
                </a:solidFill>
                <a:latin typeface="+mj-lt"/>
              </a:rPr>
              <a:t>Je určena pro žáky 5. </a:t>
            </a:r>
            <a:r>
              <a:rPr lang="cs-CZ" sz="2000" smtClean="0">
                <a:solidFill>
                  <a:srgbClr val="002060"/>
                </a:solidFill>
                <a:latin typeface="+mj-lt"/>
              </a:rPr>
              <a:t>ročníku ZŠP.</a:t>
            </a:r>
            <a:endParaRPr lang="cs-CZ" sz="2000" dirty="0">
              <a:solidFill>
                <a:srgbClr val="002060"/>
              </a:solidFill>
              <a:latin typeface="+mj-lt"/>
            </a:endParaRPr>
          </a:p>
          <a:p>
            <a:pPr algn="just"/>
            <a:endParaRPr lang="cs-CZ" sz="2000" dirty="0">
              <a:solidFill>
                <a:srgbClr val="002060"/>
              </a:solidFill>
              <a:latin typeface="+mj-lt"/>
            </a:endParaRPr>
          </a:p>
          <a:p>
            <a:pPr algn="just"/>
            <a:r>
              <a:rPr lang="cs-CZ" sz="2000" dirty="0">
                <a:solidFill>
                  <a:srgbClr val="002060"/>
                </a:solidFill>
                <a:latin typeface="+mj-lt"/>
              </a:rPr>
              <a:t>Období vytvoření vzdělávacího materiálu – </a:t>
            </a:r>
            <a:r>
              <a:rPr lang="cs-CZ" sz="2000" dirty="0" smtClean="0">
                <a:solidFill>
                  <a:srgbClr val="002060"/>
                </a:solidFill>
                <a:latin typeface="+mj-lt"/>
              </a:rPr>
              <a:t>prosinec </a:t>
            </a:r>
            <a:r>
              <a:rPr lang="cs-CZ" sz="2000" dirty="0">
                <a:solidFill>
                  <a:srgbClr val="002060"/>
                </a:solidFill>
                <a:latin typeface="+mj-lt"/>
              </a:rPr>
              <a:t>2011.</a:t>
            </a:r>
          </a:p>
          <a:p>
            <a:pPr algn="just"/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597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332656"/>
            <a:ext cx="6512511" cy="122413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Zakroužkuj  modrou pastelkou násobky čísla 5: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3395416"/>
              </p:ext>
            </p:extLst>
          </p:nvPr>
        </p:nvGraphicFramePr>
        <p:xfrm>
          <a:off x="525193" y="2132856"/>
          <a:ext cx="7992886" cy="230425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</a:tblGrid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</a:t>
                      </a:r>
                      <a:endParaRPr lang="cs-CZ" b="1" dirty="0"/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21</a:t>
                      </a:r>
                      <a:endParaRPr lang="cs-CZ" b="1" dirty="0"/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32</a:t>
                      </a:r>
                      <a:endParaRPr lang="cs-CZ" b="1" dirty="0"/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43</a:t>
                      </a:r>
                      <a:endParaRPr lang="cs-CZ" b="1" dirty="0"/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54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486916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Násobky čísla 5 přepiš:</a:t>
            </a:r>
          </a:p>
          <a:p>
            <a:endParaRPr lang="cs-CZ" sz="2400" dirty="0"/>
          </a:p>
          <a:p>
            <a:r>
              <a:rPr lang="cs-CZ" sz="2400" dirty="0" smtClean="0"/>
              <a:t>_________________________________________________</a:t>
            </a:r>
            <a:endParaRPr lang="cs-CZ" sz="2400" dirty="0"/>
          </a:p>
        </p:txBody>
      </p:sp>
      <p:pic>
        <p:nvPicPr>
          <p:cNvPr id="1027" name="Picture 3" descr="C:\Documents and Settings\uctarna\Local Settings\Temporary Internet Files\Content.IE5\17MBFBRY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5369"/>
            <a:ext cx="1728192" cy="151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721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332656"/>
            <a:ext cx="6512511" cy="122413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Řešení - zakroužkuj  modrou pastelkou násobky čísla 5: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706913"/>
              </p:ext>
            </p:extLst>
          </p:nvPr>
        </p:nvGraphicFramePr>
        <p:xfrm>
          <a:off x="518509" y="2132856"/>
          <a:ext cx="7992886" cy="230425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</a:tblGrid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10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15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20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21</a:t>
                      </a:r>
                      <a:endParaRPr lang="cs-CZ" b="1" dirty="0"/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25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30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32</a:t>
                      </a:r>
                      <a:endParaRPr lang="cs-CZ" b="1" dirty="0"/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35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40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43</a:t>
                      </a:r>
                      <a:endParaRPr lang="cs-CZ" b="1" dirty="0"/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45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50</a:t>
                      </a:r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54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486916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Násobky čísla 5 přepiš:</a:t>
            </a:r>
          </a:p>
          <a:p>
            <a:endParaRPr lang="cs-CZ" sz="2400" dirty="0"/>
          </a:p>
          <a:p>
            <a:r>
              <a:rPr lang="cs-CZ" sz="240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400" smtClean="0">
                <a:solidFill>
                  <a:schemeClr val="bg2">
                    <a:lumMod val="75000"/>
                  </a:schemeClr>
                </a:solidFill>
              </a:rPr>
              <a:t>                    </a:t>
            </a: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5   10   15   20   25   30   35   40   45   50</a:t>
            </a:r>
          </a:p>
        </p:txBody>
      </p:sp>
      <p:pic>
        <p:nvPicPr>
          <p:cNvPr id="1026" name="Picture 2" descr="E:\Documents and Settings\Radek Máša\Local Settings\Temporary Internet Files\Content.IE5\EA4K6VOK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8180">
            <a:off x="784966" y="291534"/>
            <a:ext cx="1163353" cy="1111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814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982" y="692696"/>
            <a:ext cx="5720423" cy="648072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Doplň číslo 5krát větší:</a:t>
            </a:r>
            <a:endParaRPr lang="cs-CZ" sz="3600" dirty="0"/>
          </a:p>
        </p:txBody>
      </p:sp>
      <p:pic>
        <p:nvPicPr>
          <p:cNvPr id="2050" name="Picture 2" descr="C:\Documents and Settings\uctarna\Local Settings\Temporary Internet Files\Content.IE5\17MBFBRY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19838">
            <a:off x="1378362" y="383641"/>
            <a:ext cx="126437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2123142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. 5   </a:t>
            </a:r>
            <a:endParaRPr lang="cs-CZ" sz="2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5348910"/>
              </p:ext>
            </p:extLst>
          </p:nvPr>
        </p:nvGraphicFramePr>
        <p:xfrm>
          <a:off x="1115615" y="1920500"/>
          <a:ext cx="7072802" cy="97960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</a:tblGrid>
              <a:tr h="48980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9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8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</a:t>
                      </a:r>
                      <a:endParaRPr lang="cs-CZ" sz="2000" dirty="0"/>
                    </a:p>
                  </a:txBody>
                  <a:tcPr/>
                </a:tc>
              </a:tr>
              <a:tr h="489804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059832" y="3624002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Doplň číslo 5krát </a:t>
            </a:r>
            <a:r>
              <a:rPr lang="cs-CZ" sz="3600" b="1" dirty="0" smtClean="0"/>
              <a:t>menší:</a:t>
            </a:r>
            <a:endParaRPr lang="cs-CZ" sz="3600" b="1" dirty="0"/>
          </a:p>
        </p:txBody>
      </p:sp>
      <p:pic>
        <p:nvPicPr>
          <p:cNvPr id="8" name="Picture 2" descr="C:\Documents and Settings\uctarna\Local Settings\Temporary Internet Files\Content.IE5\17MBFBRY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27514">
            <a:off x="1378362" y="3165533"/>
            <a:ext cx="126437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4436" y="5285239"/>
            <a:ext cx="7389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: 5</a:t>
            </a:r>
            <a:endParaRPr lang="cs-CZ" sz="2000" b="1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384855"/>
              </p:ext>
            </p:extLst>
          </p:nvPr>
        </p:nvGraphicFramePr>
        <p:xfrm>
          <a:off x="1886596" y="4941168"/>
          <a:ext cx="6429820" cy="10081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2982"/>
                <a:gridCol w="642982"/>
                <a:gridCol w="642982"/>
                <a:gridCol w="642982"/>
                <a:gridCol w="629907"/>
                <a:gridCol w="656057"/>
                <a:gridCol w="642982"/>
                <a:gridCol w="642982"/>
                <a:gridCol w="642982"/>
                <a:gridCol w="64298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i="0" dirty="0" smtClean="0"/>
                        <a:t>35</a:t>
                      </a:r>
                      <a:endParaRPr lang="cs-CZ" sz="2000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50</a:t>
                      </a:r>
                      <a:endParaRPr lang="cs-CZ" sz="20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526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33630" y="692696"/>
            <a:ext cx="7056784" cy="648072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Řešení - doplň číslo 5krát větší: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123142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. 5   </a:t>
            </a:r>
            <a:endParaRPr lang="cs-CZ" sz="2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176014"/>
              </p:ext>
            </p:extLst>
          </p:nvPr>
        </p:nvGraphicFramePr>
        <p:xfrm>
          <a:off x="1115615" y="1920500"/>
          <a:ext cx="7072802" cy="97960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  <a:gridCol w="642982"/>
              </a:tblGrid>
              <a:tr h="48980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9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8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</a:t>
                      </a:r>
                      <a:endParaRPr lang="cs-CZ" sz="2000" dirty="0"/>
                    </a:p>
                  </a:txBody>
                  <a:tcPr/>
                </a:tc>
              </a:tr>
              <a:tr h="4898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45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15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35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0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25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40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50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20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75656" y="3655377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Řešení - doplň </a:t>
            </a:r>
            <a:r>
              <a:rPr lang="cs-CZ" sz="3600" b="1" dirty="0"/>
              <a:t>číslo </a:t>
            </a:r>
            <a:r>
              <a:rPr lang="cs-CZ" sz="3600" b="1" dirty="0" smtClean="0"/>
              <a:t>5krát menší</a:t>
            </a:r>
            <a:r>
              <a:rPr lang="cs-CZ" sz="2800" b="1" dirty="0" smtClean="0"/>
              <a:t>: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01222" y="5229200"/>
            <a:ext cx="7389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: 5</a:t>
            </a:r>
            <a:endParaRPr lang="cs-CZ" sz="2000" b="1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3172389"/>
              </p:ext>
            </p:extLst>
          </p:nvPr>
        </p:nvGraphicFramePr>
        <p:xfrm>
          <a:off x="1903364" y="4869160"/>
          <a:ext cx="6429820" cy="10081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2982"/>
                <a:gridCol w="642982"/>
                <a:gridCol w="642982"/>
                <a:gridCol w="642982"/>
                <a:gridCol w="629907"/>
                <a:gridCol w="656057"/>
                <a:gridCol w="642982"/>
                <a:gridCol w="642982"/>
                <a:gridCol w="642982"/>
                <a:gridCol w="64298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50</a:t>
                      </a:r>
                      <a:endParaRPr lang="cs-CZ" sz="20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E:\Documents and Settings\Radek Máša\Local Settings\Temporary Internet Files\Content.IE5\EA4K6VOK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4309">
            <a:off x="468428" y="415765"/>
            <a:ext cx="1060268" cy="95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Documents and Settings\Radek Máša\Local Settings\Temporary Internet Files\Content.IE5\EA4K6VOK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7798">
            <a:off x="346153" y="3443183"/>
            <a:ext cx="1074168" cy="1000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867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3837" y="1196752"/>
            <a:ext cx="4228363" cy="648072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dirty="0" smtClean="0"/>
              <a:t>   </a:t>
            </a:r>
            <a:r>
              <a:rPr lang="cs-CZ" sz="3600" dirty="0" smtClean="0"/>
              <a:t>Slovní úloha:</a:t>
            </a:r>
            <a:endParaRPr lang="cs-CZ" sz="3600" dirty="0"/>
          </a:p>
        </p:txBody>
      </p:sp>
      <p:pic>
        <p:nvPicPr>
          <p:cNvPr id="4098" name="Picture 2" descr="C:\Documents and Settings\uctarna\Local Settings\Temporary Internet Files\Content.IE5\17MBFBRY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06191">
            <a:off x="978671" y="267027"/>
            <a:ext cx="160477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uctarna\Local Settings\Temporary Internet Files\Content.IE5\17MBFBRY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205" y="419017"/>
            <a:ext cx="160477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2506681"/>
            <a:ext cx="81369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Kristýnka má 6 vánočních baněk. Janička má vánočních baněk 5krát více než Kristýnka. Kolik vánočních baněk má Janička?</a:t>
            </a:r>
          </a:p>
          <a:p>
            <a:endParaRPr lang="cs-CZ" sz="2000" b="1" dirty="0"/>
          </a:p>
          <a:p>
            <a:r>
              <a:rPr lang="cs-CZ" sz="2000" b="1" dirty="0" smtClean="0"/>
              <a:t>Kristýnka      ________    vánočních baněk</a:t>
            </a:r>
          </a:p>
          <a:p>
            <a:endParaRPr lang="cs-CZ" sz="2000" b="1" dirty="0"/>
          </a:p>
          <a:p>
            <a:r>
              <a:rPr lang="cs-CZ" sz="2000" b="1" dirty="0" smtClean="0"/>
              <a:t>Janička        ________    krát více</a:t>
            </a:r>
          </a:p>
          <a:p>
            <a:endParaRPr lang="cs-CZ" sz="2000" b="1" dirty="0"/>
          </a:p>
          <a:p>
            <a:r>
              <a:rPr lang="cs-CZ" sz="2000" b="1" dirty="0" smtClean="0"/>
              <a:t>Výpočet       __________________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Zkus vytvořit odpověď:</a:t>
            </a:r>
          </a:p>
          <a:p>
            <a:endParaRPr lang="cs-CZ" b="1" dirty="0"/>
          </a:p>
          <a:p>
            <a:r>
              <a:rPr lang="cs-CZ" b="1" dirty="0" smtClean="0"/>
              <a:t>__________________________________________________________</a:t>
            </a:r>
            <a:endParaRPr lang="cs-CZ" b="1" dirty="0"/>
          </a:p>
        </p:txBody>
      </p:sp>
      <p:pic>
        <p:nvPicPr>
          <p:cNvPr id="4116" name="Picture 20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043" y="5013176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84984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091" y="3866009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708140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39555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418" y="4150700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54449" y="1124744"/>
            <a:ext cx="5228344" cy="648072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Řešení</a:t>
            </a:r>
            <a:r>
              <a:rPr lang="cs-CZ" sz="3200" dirty="0" smtClean="0"/>
              <a:t> – </a:t>
            </a:r>
            <a:r>
              <a:rPr lang="cs-CZ" sz="3600" dirty="0" smtClean="0"/>
              <a:t>slovní úloha: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492896"/>
            <a:ext cx="81369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Kristýnka má 6 vánočních baněk. Janička má vánočních baněk 5krát více než Kristýnka. Kolik vánočních baněk má Janička?</a:t>
            </a:r>
          </a:p>
          <a:p>
            <a:endParaRPr lang="cs-CZ" sz="2000" b="1" dirty="0"/>
          </a:p>
          <a:p>
            <a:r>
              <a:rPr lang="cs-CZ" sz="2000" b="1" dirty="0" smtClean="0"/>
              <a:t>Kristýnka    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6</a:t>
            </a:r>
            <a:r>
              <a:rPr lang="cs-CZ" sz="2000" b="1" dirty="0" smtClean="0"/>
              <a:t>    vánočních baněk</a:t>
            </a:r>
          </a:p>
          <a:p>
            <a:endParaRPr lang="cs-CZ" sz="2000" b="1" dirty="0"/>
          </a:p>
          <a:p>
            <a:r>
              <a:rPr lang="cs-CZ" sz="2000" b="1" dirty="0" smtClean="0"/>
              <a:t>Janička       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5</a:t>
            </a:r>
            <a:r>
              <a:rPr lang="cs-CZ" sz="2000" b="1" dirty="0" smtClean="0"/>
              <a:t>   krát více</a:t>
            </a:r>
          </a:p>
          <a:p>
            <a:endParaRPr lang="cs-CZ" sz="2000" b="1" dirty="0"/>
          </a:p>
          <a:p>
            <a:r>
              <a:rPr lang="cs-CZ" sz="2000" b="1" dirty="0" smtClean="0"/>
              <a:t>Výpočet      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6  .  5  =  30</a:t>
            </a:r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Odpověď:</a:t>
            </a:r>
          </a:p>
          <a:p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Janička má 30 vánočních baněk.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116" name="Picture 20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113" y="4920580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84984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716" y="3935394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708140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466" y="4307369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C:\Documents and Settings\uctarna\Local Settings\Temporary Internet Files\Content.IE5\Z41BV0U1\MM9002837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418" y="4150700"/>
            <a:ext cx="666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E:\Documents and Settings\Radek Máša\Local Settings\Temporary Internet Files\Content.IE5\EA4K6VOK\MC9004377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17660">
            <a:off x="1181316" y="373430"/>
            <a:ext cx="1326457" cy="119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388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908720"/>
            <a:ext cx="6336703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Vypočítej a doplň &lt; = &gt;  :</a:t>
            </a:r>
            <a:endParaRPr lang="cs-CZ" sz="3600" dirty="0"/>
          </a:p>
        </p:txBody>
      </p:sp>
      <p:pic>
        <p:nvPicPr>
          <p:cNvPr id="6146" name="Picture 2" descr="C:\Documents and Settings\uctarna\Local Settings\Temporary Internet Files\Content.IE5\K3OF0OMT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3823">
            <a:off x="611560" y="188640"/>
            <a:ext cx="160477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281938"/>
            <a:ext cx="835292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35  :  5  =  ___         15            5  .  5  =  ___           52         </a:t>
            </a:r>
          </a:p>
          <a:p>
            <a:r>
              <a:rPr lang="cs-CZ" sz="2400" b="1" dirty="0" smtClean="0"/>
              <a:t> 50  :  5  =  ___         30            9  .  5  =  ___           45</a:t>
            </a:r>
          </a:p>
          <a:p>
            <a:r>
              <a:rPr lang="cs-CZ" sz="2400" b="1" dirty="0" smtClean="0"/>
              <a:t> 20  :  5  =  ___           4            2  .  5  =  ___         100</a:t>
            </a:r>
          </a:p>
          <a:p>
            <a:r>
              <a:rPr lang="cs-CZ" sz="2400" b="1" dirty="0" smtClean="0"/>
              <a:t>   5  :  5  =  ___         10            6  .  5  =  ___           25</a:t>
            </a:r>
          </a:p>
          <a:p>
            <a:r>
              <a:rPr lang="cs-CZ" sz="2400" b="1" dirty="0" smtClean="0"/>
              <a:t> 15  :  5  =  ___           3            4  .  5  =  ___           19</a:t>
            </a:r>
          </a:p>
          <a:p>
            <a:r>
              <a:rPr lang="cs-CZ" sz="2400" b="1" dirty="0" smtClean="0"/>
              <a:t> 40  :  5  =  ___         80            8  .  5  =  ___           54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229200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jsi zvládl úkol? Vybarvi „</a:t>
            </a:r>
            <a:r>
              <a:rPr lang="cs-CZ" sz="2400" b="1" dirty="0" err="1" smtClean="0"/>
              <a:t>smajlíka</a:t>
            </a:r>
            <a:r>
              <a:rPr lang="cs-CZ" sz="2400" b="1" dirty="0" smtClean="0"/>
              <a:t>“.</a:t>
            </a:r>
            <a:endParaRPr lang="cs-CZ" sz="2400" b="1" dirty="0"/>
          </a:p>
        </p:txBody>
      </p:sp>
      <p:sp>
        <p:nvSpPr>
          <p:cNvPr id="5" name="Veselý obličej 4"/>
          <p:cNvSpPr/>
          <p:nvPr/>
        </p:nvSpPr>
        <p:spPr>
          <a:xfrm>
            <a:off x="3995935" y="5460032"/>
            <a:ext cx="914400" cy="914400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558407" y="5229200"/>
            <a:ext cx="914400" cy="938218"/>
          </a:xfrm>
          <a:prstGeom prst="smileyFace">
            <a:avLst>
              <a:gd name="adj" fmla="val 104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164288" y="5423585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03847" y="633565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ú</a:t>
            </a:r>
            <a:r>
              <a:rPr lang="cs-CZ" b="1" dirty="0" smtClean="0"/>
              <a:t>plně sám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9543" y="621434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 pomocí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6337985"/>
            <a:ext cx="2339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dnes se mi nedařilo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8342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 animBg="1"/>
      <p:bldP spid="11" grpId="0" animBg="1"/>
      <p:bldP spid="7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24777"/>
            <a:ext cx="5904656" cy="1244049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Řešení – vypočítej </a:t>
            </a:r>
            <a:br>
              <a:rPr lang="cs-CZ" sz="3600" dirty="0" smtClean="0"/>
            </a:br>
            <a:r>
              <a:rPr lang="cs-CZ" sz="3600" dirty="0" smtClean="0"/>
              <a:t>a doplň &lt; = &gt;  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281938"/>
            <a:ext cx="835292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35  :  5  = 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7    &lt;</a:t>
            </a:r>
            <a:r>
              <a:rPr lang="cs-CZ" sz="2400" b="1" dirty="0" smtClean="0"/>
              <a:t>     15            5  .  5  =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25     &lt;</a:t>
            </a:r>
            <a:r>
              <a:rPr lang="cs-CZ" sz="2400" b="1" dirty="0" smtClean="0"/>
              <a:t>     52         </a:t>
            </a:r>
          </a:p>
          <a:p>
            <a:r>
              <a:rPr lang="cs-CZ" sz="2400" b="1" dirty="0" smtClean="0"/>
              <a:t> 50  :  5  =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10</a:t>
            </a: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&lt;</a:t>
            </a:r>
            <a:r>
              <a:rPr lang="cs-CZ" sz="2400" b="1" dirty="0" smtClean="0"/>
              <a:t>     30            9  .  5  =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45     =</a:t>
            </a:r>
            <a:r>
              <a:rPr lang="cs-CZ" sz="2400" b="1" dirty="0" smtClean="0"/>
              <a:t>     45</a:t>
            </a:r>
          </a:p>
          <a:p>
            <a:r>
              <a:rPr lang="cs-CZ" sz="2400" b="1" dirty="0" smtClean="0"/>
              <a:t> 20  :  5  = 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4    =</a:t>
            </a:r>
            <a:r>
              <a:rPr lang="cs-CZ" sz="2400" b="1" dirty="0" smtClean="0"/>
              <a:t>       4            2  .  5  =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10     &lt;</a:t>
            </a:r>
            <a:r>
              <a:rPr lang="cs-CZ" sz="2400" b="1" dirty="0" smtClean="0"/>
              <a:t>   100</a:t>
            </a:r>
          </a:p>
          <a:p>
            <a:r>
              <a:rPr lang="cs-CZ" sz="2400" b="1" dirty="0" smtClean="0"/>
              <a:t>   5  :  5  = 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1    &lt;</a:t>
            </a:r>
            <a:r>
              <a:rPr lang="cs-CZ" sz="2400" b="1" dirty="0" smtClean="0"/>
              <a:t>     10            6  .  5  =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30     &gt;     </a:t>
            </a:r>
            <a:r>
              <a:rPr lang="cs-CZ" sz="2400" b="1" dirty="0" smtClean="0"/>
              <a:t>25</a:t>
            </a:r>
          </a:p>
          <a:p>
            <a:r>
              <a:rPr lang="cs-CZ" sz="2400" b="1" dirty="0" smtClean="0"/>
              <a:t> 15  :  5  = 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3    =</a:t>
            </a:r>
            <a:r>
              <a:rPr lang="cs-CZ" sz="2400" b="1" dirty="0" smtClean="0"/>
              <a:t>       3            4  .  5  =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20     &gt;     </a:t>
            </a:r>
            <a:r>
              <a:rPr lang="cs-CZ" sz="2400" b="1" dirty="0" smtClean="0"/>
              <a:t>19</a:t>
            </a:r>
          </a:p>
          <a:p>
            <a:r>
              <a:rPr lang="cs-CZ" sz="2400" b="1" dirty="0" smtClean="0"/>
              <a:t> 40  :  5  = 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8 </a:t>
            </a:r>
            <a:r>
              <a:rPr lang="cs-CZ" sz="2400" b="1" dirty="0" smtClean="0"/>
              <a:t>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&lt;</a:t>
            </a:r>
            <a:r>
              <a:rPr lang="cs-CZ" sz="2400" b="1" dirty="0" smtClean="0"/>
              <a:t>     80            8  .  5  = 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40     &lt;     </a:t>
            </a:r>
            <a:r>
              <a:rPr lang="cs-CZ" sz="2400" b="1" dirty="0" smtClean="0"/>
              <a:t>54</a:t>
            </a:r>
            <a:endParaRPr lang="cs-CZ" sz="2400" b="1" dirty="0"/>
          </a:p>
        </p:txBody>
      </p:sp>
      <p:pic>
        <p:nvPicPr>
          <p:cNvPr id="4098" name="Picture 2" descr="E:\Documents and Settings\Radek Máša\Local Settings\Temporary Internet Files\Content.IE5\EA4K6VOK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0282">
            <a:off x="1194911" y="429227"/>
            <a:ext cx="1302527" cy="113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53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268760"/>
            <a:ext cx="813690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dirty="0" smtClean="0"/>
              <a:t>cit.2011-12-09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43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360</TotalTime>
  <Words>574</Words>
  <Application>Microsoft Office PowerPoint</Application>
  <PresentationFormat>Předvádění na obrazovce (4:3)</PresentationFormat>
  <Paragraphs>246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Matematika pro 1. stupeň  č. DUMu: VY_32_INOVACE_05_Násobení a dělení                                           číslem 5</vt:lpstr>
      <vt:lpstr>Prezentace aplikace PowerPoint</vt:lpstr>
      <vt:lpstr>Zakroužkuj  modrou pastelkou násobky čísla 5:</vt:lpstr>
      <vt:lpstr>Řešení - zakroužkuj  modrou pastelkou násobky čísla 5:</vt:lpstr>
      <vt:lpstr>Doplň číslo 5krát větší:</vt:lpstr>
      <vt:lpstr>Řešení - doplň číslo 5krát větší:</vt:lpstr>
      <vt:lpstr>   Slovní úloha:</vt:lpstr>
      <vt:lpstr>Řešení – slovní úloha:</vt:lpstr>
      <vt:lpstr>Vypočítej a doplň &lt; = &gt;  :</vt:lpstr>
      <vt:lpstr>Řešení – vypočítej  a doplň &lt; = &gt; 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uctarna</cp:lastModifiedBy>
  <cp:revision>31</cp:revision>
  <cp:lastPrinted>2011-12-08T18:41:06Z</cp:lastPrinted>
  <dcterms:modified xsi:type="dcterms:W3CDTF">2012-06-21T14:00:00Z</dcterms:modified>
</cp:coreProperties>
</file>