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3" r:id="rId7"/>
    <p:sldId id="262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0C00B2-F5E2-4C4B-8AD2-8AD299BF0C0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7B84AB-8D73-428C-9C0B-10AD6AF1767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9054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7B84AB-8D73-428C-9C0B-10AD6AF1767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4618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7B84AB-8D73-428C-9C0B-10AD6AF1767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461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CF590-DA0D-40BC-8AD3-01F340A267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E0D6B-19F1-40DD-962D-EE4760B6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CF590-DA0D-40BC-8AD3-01F340A267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E0D6B-19F1-40DD-962D-EE4760B6BB4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CF590-DA0D-40BC-8AD3-01F340A267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E0D6B-19F1-40DD-962D-EE4760B6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CF590-DA0D-40BC-8AD3-01F340A267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E0D6B-19F1-40DD-962D-EE4760B6BB4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CF590-DA0D-40BC-8AD3-01F340A267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E0D6B-19F1-40DD-962D-EE4760B6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CF590-DA0D-40BC-8AD3-01F340A267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E0D6B-19F1-40DD-962D-EE4760B6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CF590-DA0D-40BC-8AD3-01F340A267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E0D6B-19F1-40DD-962D-EE4760B6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CF590-DA0D-40BC-8AD3-01F340A267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E0D6B-19F1-40DD-962D-EE4760B6BB41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CF590-DA0D-40BC-8AD3-01F340A267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E0D6B-19F1-40DD-962D-EE4760B6BB4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CF590-DA0D-40BC-8AD3-01F340A267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E0D6B-19F1-40DD-962D-EE4760B6BB4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CF590-DA0D-40BC-8AD3-01F340A267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E0D6B-19F1-40DD-962D-EE4760B6BB41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F5ECF590-DA0D-40BC-8AD3-01F340A26718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5D0E0D6B-19F1-40DD-962D-EE4760B6BB4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3480" y="3429000"/>
            <a:ext cx="8568952" cy="1800200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/>
              <a:t>Matematika pro 1. stupeň</a:t>
            </a:r>
            <a:br>
              <a:rPr lang="cs-CZ" sz="3300" b="1" dirty="0" smtClean="0"/>
            </a:br>
            <a:r>
              <a:rPr lang="cs-CZ" sz="3300" b="1" dirty="0" smtClean="0"/>
              <a:t>č. </a:t>
            </a:r>
            <a:r>
              <a:rPr lang="cs-CZ" sz="3300" b="1" dirty="0" err="1" smtClean="0"/>
              <a:t>DUMu</a:t>
            </a:r>
            <a:r>
              <a:rPr lang="cs-CZ" sz="3300" b="1" dirty="0" smtClean="0"/>
              <a:t>: VY_32_INOVACE_07_Číselná řada do 1000</a:t>
            </a:r>
            <a:r>
              <a:rPr lang="cs-CZ" sz="3100" b="1" dirty="0" smtClean="0"/>
              <a:t>          </a:t>
            </a:r>
            <a:r>
              <a:rPr lang="cs-CZ" sz="3000" b="1" dirty="0" smtClean="0"/>
              <a:t/>
            </a:r>
            <a:br>
              <a:rPr lang="cs-CZ" sz="3000" b="1" dirty="0" smtClean="0"/>
            </a:br>
            <a:r>
              <a:rPr lang="cs-CZ" sz="3000" b="1" dirty="0"/>
              <a:t> </a:t>
            </a:r>
            <a:r>
              <a:rPr lang="cs-CZ" sz="3000" b="1" dirty="0" smtClean="0"/>
              <a:t>                                                            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5596" y="2204864"/>
            <a:ext cx="6400800" cy="1008112"/>
          </a:xfrm>
        </p:spPr>
        <p:txBody>
          <a:bodyPr>
            <a:noAutofit/>
          </a:bodyPr>
          <a:lstStyle/>
          <a:p>
            <a:r>
              <a:rPr lang="cs-CZ" sz="2400" b="1" dirty="0"/>
              <a:t>ZŠP a ZŠS Uherský Brod</a:t>
            </a:r>
            <a:br>
              <a:rPr lang="cs-CZ" sz="2400" b="1" dirty="0"/>
            </a:br>
            <a:r>
              <a:rPr lang="cs-CZ" sz="2400" b="1" dirty="0"/>
              <a:t> projekt č. CZ.1.07/1.4.00/21.0961</a:t>
            </a:r>
            <a:br>
              <a:rPr lang="cs-CZ" sz="2400" b="1" dirty="0"/>
            </a:br>
            <a:endParaRPr lang="cs-CZ" sz="24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48680"/>
            <a:ext cx="6552728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3480" y="576461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Jméno autora: Mgr. Alena Mášová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9923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916832"/>
            <a:ext cx="82809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endParaRPr lang="cs-CZ" sz="20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Prezentace slouží k procvičování učiva počítání do 1000 - opakování – </a:t>
            </a:r>
            <a:b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 doplňování číselné řady, k seřazování čísel od největšího po nejmenší, </a:t>
            </a:r>
            <a:b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 určování sudých a lichých čísel, k porovnávání čísel, k zaokrouhlování čísel na desítky a stovky, počítání s vyluštěním tajenky. 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Sebehodnocení žák provede vybarvením „</a:t>
            </a:r>
            <a:r>
              <a:rPr lang="cs-CZ" sz="2000" dirty="0" err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smajlíka</a:t>
            </a:r>
            <a: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“. Možnost cvičení tisknout jako pracovní listy.</a:t>
            </a:r>
          </a:p>
          <a:p>
            <a:pPr algn="just"/>
            <a:endParaRPr lang="cs-CZ" sz="20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Je určena pro žáky 5. </a:t>
            </a:r>
            <a: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ročníku ZŠP.</a:t>
            </a:r>
            <a:endParaRPr lang="cs-CZ" sz="20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0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Období vytvoření vzdělávacího materiálu – prosinec 2011</a:t>
            </a:r>
            <a:r>
              <a:rPr lang="cs-CZ" sz="20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leden </a:t>
            </a:r>
            <a:r>
              <a:rPr lang="cs-CZ" sz="200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2012.</a:t>
            </a:r>
            <a:endParaRPr lang="cs-CZ" sz="2000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27533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650512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    Doplň číselnou řadu: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8571" y="2204864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 Black" pitchFamily="34" charset="0"/>
              </a:rPr>
              <a:t>a)</a:t>
            </a: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7924926"/>
              </p:ext>
            </p:extLst>
          </p:nvPr>
        </p:nvGraphicFramePr>
        <p:xfrm>
          <a:off x="288571" y="2667438"/>
          <a:ext cx="8568948" cy="792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14079"/>
                <a:gridCol w="714079"/>
                <a:gridCol w="714079"/>
                <a:gridCol w="714079"/>
                <a:gridCol w="714079"/>
                <a:gridCol w="714079"/>
                <a:gridCol w="714079"/>
                <a:gridCol w="714079"/>
                <a:gridCol w="714079"/>
                <a:gridCol w="714079"/>
                <a:gridCol w="714079"/>
                <a:gridCol w="714079"/>
              </a:tblGrid>
              <a:tr h="22682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271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272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273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276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279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282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283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287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293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90262" y="3537369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  <a:latin typeface="Arial Black" pitchFamily="34" charset="0"/>
              </a:rPr>
              <a:t>b)</a:t>
            </a:r>
          </a:p>
          <a:p>
            <a:endParaRPr lang="cs-CZ" sz="2000" dirty="0">
              <a:solidFill>
                <a:srgbClr val="0070C0"/>
              </a:solidFill>
              <a:latin typeface="Arial Black" pitchFamily="34" charset="0"/>
            </a:endParaRPr>
          </a:p>
          <a:p>
            <a:endParaRPr lang="cs-CZ" sz="2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6745855"/>
              </p:ext>
            </p:extLst>
          </p:nvPr>
        </p:nvGraphicFramePr>
        <p:xfrm>
          <a:off x="323528" y="4045200"/>
          <a:ext cx="8535684" cy="792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11307"/>
                <a:gridCol w="711307"/>
                <a:gridCol w="711307"/>
                <a:gridCol w="711307"/>
                <a:gridCol w="711307"/>
                <a:gridCol w="711307"/>
                <a:gridCol w="711307"/>
                <a:gridCol w="711307"/>
                <a:gridCol w="711307"/>
                <a:gridCol w="711307"/>
                <a:gridCol w="711307"/>
                <a:gridCol w="71130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510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520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530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570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620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630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650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680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720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90262" y="5013176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  <a:latin typeface="Arial Black" pitchFamily="34" charset="0"/>
              </a:rPr>
              <a:t>c)</a:t>
            </a:r>
          </a:p>
          <a:p>
            <a:endParaRPr lang="cs-CZ" sz="20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endParaRPr lang="cs-CZ" sz="2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4074467"/>
              </p:ext>
            </p:extLst>
          </p:nvPr>
        </p:nvGraphicFramePr>
        <p:xfrm>
          <a:off x="235932" y="5446757"/>
          <a:ext cx="8674230" cy="82966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67423"/>
                <a:gridCol w="867423"/>
                <a:gridCol w="867423"/>
                <a:gridCol w="867423"/>
                <a:gridCol w="867423"/>
                <a:gridCol w="867423"/>
                <a:gridCol w="867423"/>
                <a:gridCol w="867423"/>
                <a:gridCol w="867423"/>
                <a:gridCol w="867423"/>
              </a:tblGrid>
              <a:tr h="433429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100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600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1000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1000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900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800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400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100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8017"/>
            <a:ext cx="158417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380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8200" y="764704"/>
            <a:ext cx="8229600" cy="858424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              Řešení - doplň číselnou řadu:   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8571" y="2204864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 Black" pitchFamily="34" charset="0"/>
              </a:rPr>
              <a:t>a)</a:t>
            </a:r>
          </a:p>
          <a:p>
            <a:endParaRPr lang="cs-CZ" b="1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7810253"/>
              </p:ext>
            </p:extLst>
          </p:nvPr>
        </p:nvGraphicFramePr>
        <p:xfrm>
          <a:off x="288571" y="2667438"/>
          <a:ext cx="8568948" cy="792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14079"/>
                <a:gridCol w="714079"/>
                <a:gridCol w="714079"/>
                <a:gridCol w="714079"/>
                <a:gridCol w="714079"/>
                <a:gridCol w="714079"/>
                <a:gridCol w="714079"/>
                <a:gridCol w="714079"/>
                <a:gridCol w="714079"/>
                <a:gridCol w="714079"/>
                <a:gridCol w="714079"/>
                <a:gridCol w="714079"/>
              </a:tblGrid>
              <a:tr h="22682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271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272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273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274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275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276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277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278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279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280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281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282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283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284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285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286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287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288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289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290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291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292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293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294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90262" y="3537369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  <a:latin typeface="Arial Black" pitchFamily="34" charset="0"/>
              </a:rPr>
              <a:t>b)</a:t>
            </a:r>
          </a:p>
          <a:p>
            <a:endParaRPr lang="cs-CZ" sz="2000" dirty="0">
              <a:solidFill>
                <a:srgbClr val="0070C0"/>
              </a:solidFill>
              <a:latin typeface="Arial Black" pitchFamily="34" charset="0"/>
            </a:endParaRPr>
          </a:p>
          <a:p>
            <a:endParaRPr lang="cs-CZ" sz="2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6247116"/>
              </p:ext>
            </p:extLst>
          </p:nvPr>
        </p:nvGraphicFramePr>
        <p:xfrm>
          <a:off x="323528" y="4045200"/>
          <a:ext cx="8535684" cy="7924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11307"/>
                <a:gridCol w="711307"/>
                <a:gridCol w="711307"/>
                <a:gridCol w="711307"/>
                <a:gridCol w="711307"/>
                <a:gridCol w="711307"/>
                <a:gridCol w="711307"/>
                <a:gridCol w="711307"/>
                <a:gridCol w="711307"/>
                <a:gridCol w="711307"/>
                <a:gridCol w="711307"/>
                <a:gridCol w="71130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510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520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530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540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550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560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570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580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590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600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610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620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630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640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650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660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670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680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690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700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710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720</a:t>
                      </a:r>
                      <a:endParaRPr lang="cs-CZ" sz="20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730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740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90262" y="5013176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  <a:latin typeface="Arial Black" pitchFamily="34" charset="0"/>
              </a:rPr>
              <a:t>c)</a:t>
            </a:r>
          </a:p>
          <a:p>
            <a:endParaRPr lang="cs-CZ" sz="20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endParaRPr lang="cs-CZ" sz="2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8831943"/>
              </p:ext>
            </p:extLst>
          </p:nvPr>
        </p:nvGraphicFramePr>
        <p:xfrm>
          <a:off x="235932" y="5446757"/>
          <a:ext cx="8674230" cy="829669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67423"/>
                <a:gridCol w="867423"/>
                <a:gridCol w="867423"/>
                <a:gridCol w="867423"/>
                <a:gridCol w="867423"/>
                <a:gridCol w="867423"/>
                <a:gridCol w="867423"/>
                <a:gridCol w="867423"/>
                <a:gridCol w="867423"/>
                <a:gridCol w="867423"/>
              </a:tblGrid>
              <a:tr h="433429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100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300</a:t>
                      </a:r>
                      <a:endParaRPr lang="cs-CZ" sz="2000" b="1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400</a:t>
                      </a:r>
                      <a:endParaRPr lang="cs-CZ" sz="2000" b="1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500</a:t>
                      </a:r>
                      <a:endParaRPr lang="cs-CZ" sz="2000" b="1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600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700</a:t>
                      </a:r>
                      <a:endParaRPr lang="cs-CZ" sz="2000" b="1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800</a:t>
                      </a:r>
                      <a:endParaRPr lang="cs-CZ" sz="2000" b="1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900</a:t>
                      </a:r>
                      <a:endParaRPr lang="cs-CZ" sz="2000" b="1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1000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1000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900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800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700</a:t>
                      </a:r>
                      <a:endParaRPr lang="cs-CZ" sz="2000" b="1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600</a:t>
                      </a:r>
                      <a:endParaRPr lang="cs-CZ" sz="2000" b="1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500</a:t>
                      </a:r>
                      <a:endParaRPr lang="cs-CZ" sz="2000" b="1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400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300</a:t>
                      </a:r>
                      <a:endParaRPr lang="cs-CZ" sz="2000" b="1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200</a:t>
                      </a:r>
                      <a:endParaRPr lang="cs-CZ" sz="2000" b="1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100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E:\Documents and Settings\Radek Máša\Local Settings\Temporary Internet Files\Content.IE5\3QL3O1H5\MC9004375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58387">
            <a:off x="467544" y="404664"/>
            <a:ext cx="1787525" cy="11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9262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568952" cy="864096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               </a:t>
            </a:r>
            <a:br>
              <a:rPr lang="cs-CZ" sz="2800" b="1" dirty="0" smtClean="0"/>
            </a:br>
            <a:r>
              <a:rPr lang="cs-CZ" sz="2800" b="1" dirty="0"/>
              <a:t> </a:t>
            </a:r>
            <a:r>
              <a:rPr lang="cs-CZ" sz="2800" b="1" dirty="0" smtClean="0"/>
              <a:t>          </a:t>
            </a:r>
            <a:r>
              <a:rPr lang="cs-CZ" sz="2600" b="1" dirty="0" smtClean="0"/>
              <a:t>Přečti, seřaď a zapiš čísla od nejmenšího po největší:</a:t>
            </a:r>
            <a:endParaRPr lang="cs-CZ" sz="2600" b="1" dirty="0"/>
          </a:p>
        </p:txBody>
      </p:sp>
      <p:pic>
        <p:nvPicPr>
          <p:cNvPr id="3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478" y="260648"/>
            <a:ext cx="1187793" cy="95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Mrak 4"/>
          <p:cNvSpPr/>
          <p:nvPr/>
        </p:nvSpPr>
        <p:spPr>
          <a:xfrm>
            <a:off x="411998" y="1808059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1655676" y="1812217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963416" y="1815389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4184306" y="1853743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5621897" y="1841813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7073147" y="1878846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7884368" y="2397964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6300192" y="2397964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86408" y="193590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901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0867" y="193590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638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971600" y="2457324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2213992" y="2476827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3459967" y="2461426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4860032" y="2397964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094856" y="1926976"/>
            <a:ext cx="651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265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79336" y="2002537"/>
            <a:ext cx="72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514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40220" y="2002537"/>
            <a:ext cx="896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1000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25275" y="2006035"/>
            <a:ext cx="669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  <a:latin typeface="Arial Black" pitchFamily="34" charset="0"/>
              </a:rPr>
              <a:t>7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03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55171" y="2581015"/>
            <a:ext cx="735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400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93640" y="2581015"/>
            <a:ext cx="755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109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17438" y="2581015"/>
            <a:ext cx="661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307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67264" y="2521655"/>
            <a:ext cx="672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816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24601" y="2576793"/>
            <a:ext cx="770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911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987547" y="2521655"/>
            <a:ext cx="688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100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21430" y="3316922"/>
            <a:ext cx="87129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Zapiš:  ____________________________________________________________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21430" y="3933056"/>
            <a:ext cx="8595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Z mráčků vypiš čísla sudá: ______________________________________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11998" y="4333166"/>
            <a:ext cx="8547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               Z mráčků vypiš čísla lichá: ___________________________________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72479" y="5111904"/>
            <a:ext cx="86108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</a:rPr>
              <a:t>Rozlož čísla:    </a:t>
            </a:r>
            <a:endParaRPr lang="cs-CZ" sz="20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5991143"/>
              </p:ext>
            </p:extLst>
          </p:nvPr>
        </p:nvGraphicFramePr>
        <p:xfrm>
          <a:off x="2397898" y="5111904"/>
          <a:ext cx="6096000" cy="155956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stovky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desítky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jednotky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901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514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400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2878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568952" cy="864096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    </a:t>
            </a:r>
            <a:r>
              <a:rPr lang="cs-CZ" sz="2800" b="1" dirty="0"/>
              <a:t> </a:t>
            </a:r>
            <a:r>
              <a:rPr lang="cs-CZ" sz="2800" b="1" dirty="0" smtClean="0"/>
              <a:t>                 Řešení – přečti, seřaď a zapiš čísla </a:t>
            </a:r>
            <a:br>
              <a:rPr lang="cs-CZ" sz="2800" b="1" dirty="0" smtClean="0"/>
            </a:br>
            <a:r>
              <a:rPr lang="cs-CZ" sz="2800" b="1" dirty="0"/>
              <a:t> </a:t>
            </a:r>
            <a:r>
              <a:rPr lang="cs-CZ" sz="2800" b="1" dirty="0" smtClean="0"/>
              <a:t>        od nejmenšího po největší:</a:t>
            </a:r>
            <a:endParaRPr lang="cs-CZ" sz="2800" b="1" dirty="0"/>
          </a:p>
        </p:txBody>
      </p:sp>
      <p:sp>
        <p:nvSpPr>
          <p:cNvPr id="5" name="Mrak 4"/>
          <p:cNvSpPr/>
          <p:nvPr/>
        </p:nvSpPr>
        <p:spPr>
          <a:xfrm>
            <a:off x="411998" y="1808059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1655676" y="1812217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963416" y="1815389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4184306" y="1853743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5621897" y="1841813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7073147" y="1878846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7884368" y="2397964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6300192" y="2397964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86408" y="193590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901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0867" y="193590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 Black" pitchFamily="34" charset="0"/>
              </a:rPr>
              <a:t>638</a:t>
            </a:r>
            <a:endParaRPr lang="cs-CZ" b="1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971600" y="2457324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2213992" y="2476827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3459967" y="2461426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4860032" y="2397964"/>
            <a:ext cx="914400" cy="616714"/>
          </a:xfrm>
          <a:prstGeom prst="cloud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094856" y="1926976"/>
            <a:ext cx="651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265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79336" y="2002537"/>
            <a:ext cx="724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514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40220" y="2002537"/>
            <a:ext cx="896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1000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25275" y="2006035"/>
            <a:ext cx="669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  <a:latin typeface="Arial Black" pitchFamily="34" charset="0"/>
              </a:rPr>
              <a:t>7</a:t>
            </a:r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03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55171" y="2581015"/>
            <a:ext cx="735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400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93640" y="2581015"/>
            <a:ext cx="755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109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17438" y="2581015"/>
            <a:ext cx="661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307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67264" y="2521655"/>
            <a:ext cx="672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816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24601" y="2576793"/>
            <a:ext cx="770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911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987547" y="2521655"/>
            <a:ext cx="688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 Black" pitchFamily="34" charset="0"/>
              </a:rPr>
              <a:t>100</a:t>
            </a:r>
            <a:endParaRPr lang="cs-CZ" dirty="0">
              <a:solidFill>
                <a:schemeClr val="bg1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0" y="3316922"/>
            <a:ext cx="9036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Zapiš: </a:t>
            </a:r>
            <a:r>
              <a:rPr lang="cs-CZ" sz="2000" b="1" dirty="0">
                <a:solidFill>
                  <a:srgbClr val="FFC000"/>
                </a:solidFill>
                <a:latin typeface="Arial Black" pitchFamily="34" charset="0"/>
              </a:rPr>
              <a:t>100, 109, 265, 307, 400, 514, 638, 703, 816, 901, 911, 1000 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21430" y="3933056"/>
            <a:ext cx="8595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Z mráčků vypiš čísla sudá: </a:t>
            </a:r>
            <a:r>
              <a:rPr lang="cs-CZ" sz="2000" b="1" dirty="0">
                <a:solidFill>
                  <a:srgbClr val="FFC000"/>
                </a:solidFill>
                <a:latin typeface="Arial Black" pitchFamily="34" charset="0"/>
              </a:rPr>
              <a:t>638, 514, 1000, 400, 816, 100</a:t>
            </a:r>
            <a:r>
              <a:rPr lang="cs-CZ" sz="2000" b="1" dirty="0">
                <a:solidFill>
                  <a:schemeClr val="tx2"/>
                </a:solidFill>
              </a:rPr>
              <a:t> </a:t>
            </a:r>
          </a:p>
          <a:p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11998" y="4333166"/>
            <a:ext cx="8547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</a:rPr>
              <a:t>               Z mráčků vypiš čísla lichá: </a:t>
            </a:r>
            <a:r>
              <a:rPr lang="cs-CZ" sz="2000" b="1" dirty="0">
                <a:solidFill>
                  <a:srgbClr val="FFC000"/>
                </a:solidFill>
                <a:latin typeface="Arial Black" pitchFamily="34" charset="0"/>
              </a:rPr>
              <a:t>901, 265, 703, 109, 307, 911 </a:t>
            </a:r>
            <a:endParaRPr lang="cs-CZ" sz="2000" b="1" dirty="0">
              <a:solidFill>
                <a:schemeClr val="tx2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72479" y="5111904"/>
            <a:ext cx="86108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chemeClr val="accent2">
                    <a:lumMod val="50000"/>
                  </a:schemeClr>
                </a:solidFill>
              </a:rPr>
              <a:t>Rozlož čísla:    </a:t>
            </a:r>
            <a:endParaRPr lang="cs-CZ" sz="20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6183291"/>
              </p:ext>
            </p:extLst>
          </p:nvPr>
        </p:nvGraphicFramePr>
        <p:xfrm>
          <a:off x="2397898" y="5111904"/>
          <a:ext cx="6096000" cy="155956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stovky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desítky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jednotky</a:t>
                      </a:r>
                      <a:endParaRPr lang="cs-CZ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901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514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400</a:t>
                      </a:r>
                      <a:endParaRPr lang="cs-CZ" sz="2000" dirty="0">
                        <a:solidFill>
                          <a:schemeClr val="accent2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20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E:\Documents and Settings\Radek Máša\Local Settings\Temporary Internet Files\Content.IE5\EA4K6VOK\MC90043756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71310">
            <a:off x="942895" y="277871"/>
            <a:ext cx="1787525" cy="110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5470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0526" y="260648"/>
            <a:ext cx="8229600" cy="792088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Doplň znaménka &lt;, =, &gt; 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20162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100"/>
            </a:pPr>
            <a:r>
              <a:rPr lang="cs-CZ" sz="2000" dirty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  1000</a:t>
            </a:r>
          </a:p>
          <a:p>
            <a:pPr marL="457200" indent="-457200">
              <a:buAutoNum type="arabicPlain" startAt="600"/>
            </a:pPr>
            <a:r>
              <a:rPr lang="cs-CZ" sz="2000" dirty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    900</a:t>
            </a:r>
          </a:p>
          <a:p>
            <a:pPr marL="457200" indent="-457200">
              <a:buAutoNum type="arabicPlain" startAt="800"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     400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300        300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500        700</a:t>
            </a: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1268760"/>
            <a:ext cx="237626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250         250       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720         270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680         860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510         105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390         939 </a:t>
            </a: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1271397"/>
            <a:ext cx="21602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381        183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995        599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627        726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313        103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201        210</a:t>
            </a: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6921" y="3469553"/>
            <a:ext cx="33843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Zaokrouhli na desítky:</a:t>
            </a:r>
          </a:p>
          <a:p>
            <a:pPr algn="ctr"/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marL="457200" indent="-457200" algn="ctr">
              <a:buAutoNum type="arabicPlain" startAt="135"/>
            </a:pPr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  ≐   _____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672  ≐   _____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918  ≐   _____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103  ≐   _____</a:t>
            </a:r>
          </a:p>
          <a:p>
            <a:pPr marL="457200" indent="-457200" algn="ctr">
              <a:buAutoNum type="arabicPlain" startAt="759"/>
            </a:pPr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  ≐   _____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584  ≐   _____  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350  ≐   _____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93734" y="3469553"/>
            <a:ext cx="34563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Zaokrouhli na stovky:</a:t>
            </a:r>
          </a:p>
          <a:p>
            <a:pPr algn="ctr"/>
            <a:endParaRPr lang="cs-CZ" sz="2000" b="1" dirty="0">
              <a:solidFill>
                <a:srgbClr val="00B0F0"/>
              </a:solidFill>
              <a:latin typeface="Arial Black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270  ≐   _____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520  ≐   _____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890  ≐   _____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310  ≐   _____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652  ≐   _____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481  ≐   _____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199  ≐   _____</a:t>
            </a:r>
          </a:p>
        </p:txBody>
      </p:sp>
      <p:pic>
        <p:nvPicPr>
          <p:cNvPr id="9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184" y="116632"/>
            <a:ext cx="1304615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220" y="2996952"/>
            <a:ext cx="964180" cy="745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644" y="2996952"/>
            <a:ext cx="964180" cy="745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911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0526" y="260648"/>
            <a:ext cx="8229600" cy="792088"/>
          </a:xfrm>
        </p:spPr>
        <p:txBody>
          <a:bodyPr>
            <a:normAutofit/>
          </a:bodyPr>
          <a:lstStyle/>
          <a:p>
            <a:r>
              <a:rPr lang="cs-CZ" sz="3200" b="1" dirty="0"/>
              <a:t> </a:t>
            </a:r>
            <a:r>
              <a:rPr lang="cs-CZ" sz="3200" b="1" dirty="0" smtClean="0"/>
              <a:t>              Řešení - doplň znaménka &lt;, =, &gt; : 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21602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100"/>
            </a:pPr>
            <a:r>
              <a:rPr lang="cs-CZ" sz="2000" dirty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&lt;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1000</a:t>
            </a:r>
          </a:p>
          <a:p>
            <a:pPr marL="457200" indent="-457200">
              <a:buAutoNum type="arabicPlain" startAt="600"/>
            </a:pPr>
            <a:r>
              <a:rPr lang="cs-CZ" sz="2000" dirty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&lt;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 900</a:t>
            </a:r>
          </a:p>
          <a:p>
            <a:pPr marL="457200" indent="-457200">
              <a:buAutoNum type="arabicPlain" startAt="800"/>
            </a:pP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&gt;  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400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300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=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 300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500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&lt;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 700</a:t>
            </a: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1268760"/>
            <a:ext cx="237626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250 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=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 250       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720 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&gt;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 270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680 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&lt; 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860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510 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&gt; 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105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390 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&lt;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 939 </a:t>
            </a: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1271397"/>
            <a:ext cx="21602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381 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&gt;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183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995 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&gt;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599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627 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&lt;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726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313 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&gt;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103</a:t>
            </a:r>
          </a:p>
          <a:p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201 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&lt;</a:t>
            </a:r>
            <a:r>
              <a:rPr lang="cs-CZ" sz="2000" dirty="0" smtClean="0">
                <a:solidFill>
                  <a:srgbClr val="002060"/>
                </a:solidFill>
                <a:latin typeface="Arial Black" pitchFamily="34" charset="0"/>
              </a:rPr>
              <a:t>   210</a:t>
            </a:r>
            <a:endParaRPr lang="cs-CZ" sz="20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6921" y="3469553"/>
            <a:ext cx="33843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Řešení - zaokrouhli 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na desítky:</a:t>
            </a:r>
          </a:p>
          <a:p>
            <a:pPr marL="457200" indent="-457200" algn="ctr">
              <a:buAutoNum type="arabicPlain" startAt="135"/>
            </a:pPr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140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672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670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918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920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103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100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marL="457200" indent="-457200" algn="ctr">
              <a:buAutoNum type="arabicPlain" startAt="759"/>
            </a:pPr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760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584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580</a:t>
            </a:r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  </a:t>
            </a: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350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350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93734" y="3469553"/>
            <a:ext cx="34563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Řešení - zaokrouhli </a:t>
            </a:r>
          </a:p>
          <a:p>
            <a:pPr algn="ctr"/>
            <a:r>
              <a:rPr lang="cs-CZ" sz="2000" b="1" dirty="0">
                <a:solidFill>
                  <a:srgbClr val="00B0F0"/>
                </a:solidFill>
                <a:latin typeface="Arial Black" pitchFamily="34" charset="0"/>
              </a:rPr>
              <a:t> </a:t>
            </a:r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na stovky:</a:t>
            </a:r>
            <a:endParaRPr lang="cs-CZ" sz="2000" b="1" dirty="0">
              <a:solidFill>
                <a:srgbClr val="00B0F0"/>
              </a:solidFill>
              <a:latin typeface="Arial Black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270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300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520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500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890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900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310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300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652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700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481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500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ctr"/>
            <a:r>
              <a:rPr lang="cs-CZ" sz="2000" b="1" dirty="0" smtClean="0">
                <a:solidFill>
                  <a:srgbClr val="00B0F0"/>
                </a:solidFill>
                <a:latin typeface="Arial Black" pitchFamily="34" charset="0"/>
              </a:rPr>
              <a:t>199  ≐  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200</a:t>
            </a:r>
            <a:endParaRPr lang="cs-CZ" sz="2000" b="1" dirty="0" smtClean="0">
              <a:solidFill>
                <a:srgbClr val="00B0F0"/>
              </a:solidFill>
              <a:latin typeface="Arial Black" pitchFamily="34" charset="0"/>
            </a:endParaRPr>
          </a:p>
        </p:txBody>
      </p:sp>
      <p:pic>
        <p:nvPicPr>
          <p:cNvPr id="2050" name="Picture 2" descr="E:\Documents and Settings\Radek Máša\Local Settings\Temporary Internet Files\Content.IE5\EA4K6VOK\MC90043756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6163">
            <a:off x="688853" y="136668"/>
            <a:ext cx="1380005" cy="850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Documents and Settings\Radek Máša\Local Settings\Temporary Internet Files\Content.IE5\EA4K6VOK\MC90043756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70200">
            <a:off x="84127" y="2996952"/>
            <a:ext cx="1125588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E:\Documents and Settings\Radek Máša\Local Settings\Temporary Internet Files\Content.IE5\EA4K6VOK\MC90043756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8494">
            <a:off x="4608004" y="2996952"/>
            <a:ext cx="1125588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5431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  Vypočítej. Výsledky seřaď podle velikosti,   </a:t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>   přiřaď písmena a urči tajenku.</a:t>
            </a:r>
            <a:endParaRPr lang="cs-CZ" sz="3200" dirty="0"/>
          </a:p>
        </p:txBody>
      </p:sp>
      <p:pic>
        <p:nvPicPr>
          <p:cNvPr id="3" name="Picture 4" descr="C:\Documents and Settings\uctarna\Local Settings\Temporary Internet Files\Content.IE5\Z41BV0U1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37" y="927448"/>
            <a:ext cx="1280379" cy="989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91545" y="1988840"/>
            <a:ext cx="345638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100"/>
            </a:pP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+  200  =  ______   A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400  +  500  =  ______    Í 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250  +    20  =  ______   R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700  +      6  =  ______   S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640  +    40  =  ______   O</a:t>
            </a:r>
          </a:p>
          <a:p>
            <a:r>
              <a:rPr lang="cs-CZ" dirty="0">
                <a:solidFill>
                  <a:srgbClr val="0070C0"/>
                </a:solidFill>
                <a:latin typeface="Arial Black" pitchFamily="34" charset="0"/>
              </a:rPr>
              <a:t>8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00  +  200  =  ______    ! 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109   -      9  =  ______   S  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450   -    20  =  ______   D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900   -  100  =  ______   T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451039" y="2420888"/>
            <a:ext cx="28083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9  .  5  =  _____  M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1  .  2  =  _____  P 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7  .  2  =  _____  Í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8  .  3  =  _____  T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9  .  4  =  _____  Á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3  .  3  =  _____  O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5  .  2  =  _____  Č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10  .  5  =  _____  E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8491464"/>
              </p:ext>
            </p:extLst>
          </p:nvPr>
        </p:nvGraphicFramePr>
        <p:xfrm>
          <a:off x="251520" y="4869160"/>
          <a:ext cx="8712976" cy="7366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12528"/>
                <a:gridCol w="512528"/>
                <a:gridCol w="512528"/>
                <a:gridCol w="512528"/>
                <a:gridCol w="512528"/>
                <a:gridCol w="512528"/>
                <a:gridCol w="512528"/>
                <a:gridCol w="512528"/>
                <a:gridCol w="512528"/>
                <a:gridCol w="512528"/>
                <a:gridCol w="512528"/>
                <a:gridCol w="512528"/>
                <a:gridCol w="512528"/>
                <a:gridCol w="512528"/>
                <a:gridCol w="512528"/>
                <a:gridCol w="512528"/>
                <a:gridCol w="512528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P</a:t>
                      </a:r>
                      <a:endParaRPr lang="cs-CZ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53954" y="6030255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Jak jsi splnil úkoly?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Vybarvi „</a:t>
            </a:r>
            <a:r>
              <a:rPr lang="cs-CZ" b="1" dirty="0" err="1" smtClean="0">
                <a:solidFill>
                  <a:srgbClr val="0070C0"/>
                </a:solidFill>
              </a:rPr>
              <a:t>smajlíka</a:t>
            </a:r>
            <a:r>
              <a:rPr lang="cs-CZ" b="1" dirty="0" smtClean="0">
                <a:solidFill>
                  <a:srgbClr val="0070C0"/>
                </a:solidFill>
              </a:rPr>
              <a:t>“.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3034003" y="5762186"/>
            <a:ext cx="914400" cy="914400"/>
          </a:xfrm>
          <a:prstGeom prst="smileyFac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4571323" y="5762186"/>
            <a:ext cx="914400" cy="914400"/>
          </a:xfrm>
          <a:prstGeom prst="smileyFace">
            <a:avLst>
              <a:gd name="adj" fmla="val 1082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084168" y="5762186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335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  <p:bldP spid="11" grpId="0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   Řešení - Vypočítej. Výsledky seřaď podle velikosti,   </a:t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/>
              <a:t>   přiřaď písmena a urči tajenku.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91545" y="2132856"/>
            <a:ext cx="345638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 startAt="100"/>
            </a:pP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+  200  = 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300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A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400  +  500  = 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900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 Í 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250  +    20  = 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270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R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700  +      6  = 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706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S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640  +    40  = 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680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O</a:t>
            </a:r>
          </a:p>
          <a:p>
            <a:r>
              <a:rPr lang="cs-CZ" dirty="0">
                <a:solidFill>
                  <a:srgbClr val="0070C0"/>
                </a:solidFill>
                <a:latin typeface="Arial Black" pitchFamily="34" charset="0"/>
              </a:rPr>
              <a:t>8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00  +  200  =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1000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 ! 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109   -      9  = 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100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S  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450   -    20  = 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430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D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900   -  100  = 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800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T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451039" y="2564904"/>
            <a:ext cx="28083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9  .  5  =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45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M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1  .  2  =     </a:t>
            </a:r>
            <a:r>
              <a:rPr lang="cs-CZ" dirty="0">
                <a:solidFill>
                  <a:srgbClr val="FFC000"/>
                </a:solidFill>
                <a:latin typeface="Arial Black" pitchFamily="34" charset="0"/>
              </a:rPr>
              <a:t>2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   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P 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7  .  2  =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14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Í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8  .  3  =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24   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T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9  .  4  =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36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Á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3  .  3  =  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9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O</a:t>
            </a: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5  .  2  =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10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  Č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10  .  5  =  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50   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E</a:t>
            </a:r>
            <a:endParaRPr lang="cs-CZ" dirty="0">
              <a:solidFill>
                <a:srgbClr val="0070C0"/>
              </a:solidFill>
              <a:latin typeface="Arial Black" pitchFamily="34" charset="0"/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3557541"/>
              </p:ext>
            </p:extLst>
          </p:nvPr>
        </p:nvGraphicFramePr>
        <p:xfrm>
          <a:off x="107504" y="5157192"/>
          <a:ext cx="8928996" cy="6756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25782"/>
                <a:gridCol w="426908"/>
                <a:gridCol w="426908"/>
                <a:gridCol w="426908"/>
                <a:gridCol w="426908"/>
                <a:gridCol w="426908"/>
                <a:gridCol w="426908"/>
                <a:gridCol w="426908"/>
                <a:gridCol w="640362"/>
                <a:gridCol w="640362"/>
                <a:gridCol w="640362"/>
                <a:gridCol w="569210"/>
                <a:gridCol w="569210"/>
                <a:gridCol w="569210"/>
                <a:gridCol w="640362"/>
                <a:gridCol w="569210"/>
                <a:gridCol w="676570"/>
              </a:tblGrid>
              <a:tr h="1390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14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14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24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36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45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50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100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270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300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430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680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706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800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900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1000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0070C0"/>
                          </a:solidFill>
                          <a:latin typeface="Arial Black" pitchFamily="34" charset="0"/>
                        </a:rPr>
                        <a:t>P</a:t>
                      </a:r>
                      <a:endParaRPr lang="cs-CZ" sz="1400" dirty="0">
                        <a:solidFill>
                          <a:srgbClr val="0070C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0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Č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Í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T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Á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M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E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S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R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A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D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O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S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T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Í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rgbClr val="FFC000"/>
                          </a:solidFill>
                          <a:latin typeface="Arial Black" pitchFamily="34" charset="0"/>
                        </a:rPr>
                        <a:t>!</a:t>
                      </a:r>
                      <a:endParaRPr lang="cs-CZ" sz="1400" dirty="0">
                        <a:solidFill>
                          <a:srgbClr val="FFC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E:\Documents and Settings\Radek Máša\Local Settings\Temporary Internet Files\Content.IE5\EA4K6VOK\MC90043756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8154">
            <a:off x="174513" y="956155"/>
            <a:ext cx="1592638" cy="981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5046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0218" y="1772816"/>
            <a:ext cx="8064896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CITACE:</a:t>
            </a:r>
          </a:p>
          <a:p>
            <a:endParaRPr lang="cs-CZ" sz="2000" dirty="0"/>
          </a:p>
          <a:p>
            <a:r>
              <a:rPr lang="en-US" sz="2000" dirty="0"/>
              <a:t>[</a:t>
            </a:r>
            <a:r>
              <a:rPr lang="cs-CZ" sz="2000" dirty="0" smtClean="0"/>
              <a:t>cit.2012-01-03</a:t>
            </a:r>
            <a:r>
              <a:rPr lang="en-US" sz="2000" dirty="0" smtClean="0"/>
              <a:t>]</a:t>
            </a:r>
            <a:r>
              <a:rPr lang="cs-CZ" sz="2000" dirty="0"/>
              <a:t>.Dostupné na www:&lt;http://office.microsoft.com&gt;</a:t>
            </a:r>
          </a:p>
          <a:p>
            <a:endParaRPr lang="cs-CZ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2136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667</TotalTime>
  <Words>782</Words>
  <Application>Microsoft Office PowerPoint</Application>
  <PresentationFormat>Předvádění na obrazovce (4:3)</PresentationFormat>
  <Paragraphs>317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Matematika pro 1. stupeň č. DUMu: VY_32_INOVACE_07_Číselná řada do 1000                                                                         </vt:lpstr>
      <vt:lpstr>Prezentace aplikace PowerPoint</vt:lpstr>
      <vt:lpstr>     Doplň číselnou řadu:</vt:lpstr>
      <vt:lpstr>              Řešení - doplň číselnou řadu:   </vt:lpstr>
      <vt:lpstr>                           Přečti, seřaď a zapiš čísla od nejmenšího po největší:</vt:lpstr>
      <vt:lpstr>                      Řešení – přečti, seřaď a zapiš čísla           od nejmenšího po největší:</vt:lpstr>
      <vt:lpstr>Doplň znaménka &lt;, =, &gt; :</vt:lpstr>
      <vt:lpstr>               Řešení - doplň znaménka &lt;, =, &gt; : </vt:lpstr>
      <vt:lpstr>   Vypočítej. Výsledky seřaď podle velikosti,        přiřaď písmena a urči tajenku.</vt:lpstr>
      <vt:lpstr>   Řešení - Vypočítej. Výsledky seřaď podle velikosti,        přiřaď písmena a urči tajenku.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pro 1. stupeň č. DUMu: VY_32_INOVACE_01_Číselná řada    do 1000 </dc:title>
  <dc:creator>Rodina Mášova</dc:creator>
  <cp:lastModifiedBy>uctarna</cp:lastModifiedBy>
  <cp:revision>45</cp:revision>
  <dcterms:created xsi:type="dcterms:W3CDTF">2011-12-28T15:18:37Z</dcterms:created>
  <dcterms:modified xsi:type="dcterms:W3CDTF">2012-06-21T14:01:26Z</dcterms:modified>
</cp:coreProperties>
</file>