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7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000066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BF1F0170-220B-43A5-B260-5DB3887598C7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5B5AC5AE-A588-40C2-875D-46EB70226161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F0170-220B-43A5-B260-5DB3887598C7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AC5AE-A588-40C2-875D-46EB702261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BF1F0170-220B-43A5-B260-5DB3887598C7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5B5AC5AE-A588-40C2-875D-46EB7022616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F0170-220B-43A5-B260-5DB3887598C7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AC5AE-A588-40C2-875D-46EB702261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F0170-220B-43A5-B260-5DB3887598C7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5B5AC5AE-A588-40C2-875D-46EB702261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F0170-220B-43A5-B260-5DB3887598C7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AC5AE-A588-40C2-875D-46EB702261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F0170-220B-43A5-B260-5DB3887598C7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AC5AE-A588-40C2-875D-46EB702261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F0170-220B-43A5-B260-5DB3887598C7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5B5AC5AE-A588-40C2-875D-46EB702261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F0170-220B-43A5-B260-5DB3887598C7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AC5AE-A588-40C2-875D-46EB702261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F0170-220B-43A5-B260-5DB3887598C7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AC5AE-A588-40C2-875D-46EB702261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F0170-220B-43A5-B260-5DB3887598C7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AC5AE-A588-40C2-875D-46EB702261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BF1F0170-220B-43A5-B260-5DB3887598C7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5B5AC5AE-A588-40C2-875D-46EB7022616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3429000"/>
            <a:ext cx="8640960" cy="1584176"/>
          </a:xfrm>
        </p:spPr>
        <p:txBody>
          <a:bodyPr/>
          <a:lstStyle/>
          <a:p>
            <a:r>
              <a:rPr lang="cs-CZ" sz="2400" dirty="0">
                <a:latin typeface="+mn-lt"/>
              </a:rPr>
              <a:t>Matematika pro 1. </a:t>
            </a:r>
            <a:r>
              <a:rPr lang="cs-CZ" sz="2400" dirty="0" smtClean="0">
                <a:latin typeface="+mn-lt"/>
              </a:rPr>
              <a:t>stupeň</a:t>
            </a:r>
            <a:br>
              <a:rPr lang="cs-CZ" sz="2400" dirty="0" smtClean="0">
                <a:latin typeface="+mn-lt"/>
              </a:rPr>
            </a:br>
            <a:r>
              <a:rPr lang="cs-CZ" sz="2400" dirty="0">
                <a:latin typeface="+mn-lt"/>
              </a:rPr>
              <a:t/>
            </a:r>
            <a:br>
              <a:rPr lang="cs-CZ" sz="2400" dirty="0">
                <a:latin typeface="+mn-lt"/>
              </a:rPr>
            </a:br>
            <a:r>
              <a:rPr lang="cs-CZ" sz="2000" dirty="0" smtClean="0">
                <a:latin typeface="+mn-lt"/>
              </a:rPr>
              <a:t>Č</a:t>
            </a:r>
            <a:r>
              <a:rPr lang="cs-CZ" sz="2000" dirty="0">
                <a:latin typeface="+mn-lt"/>
              </a:rPr>
              <a:t>. </a:t>
            </a:r>
            <a:r>
              <a:rPr lang="cs-CZ" sz="2000" dirty="0" err="1" smtClean="0">
                <a:latin typeface="+mn-lt"/>
              </a:rPr>
              <a:t>DUMu</a:t>
            </a:r>
            <a:r>
              <a:rPr lang="cs-CZ" sz="2000" dirty="0" smtClean="0">
                <a:latin typeface="+mn-lt"/>
              </a:rPr>
              <a:t>: VY_32_INOVACE_08_Násobení a dělení číslem 6</a:t>
            </a:r>
            <a:br>
              <a:rPr lang="cs-CZ" sz="2000" dirty="0" smtClean="0">
                <a:latin typeface="+mn-lt"/>
              </a:rPr>
            </a:br>
            <a:endParaRPr lang="cs-CZ" sz="2000" dirty="0"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2132856"/>
            <a:ext cx="6624736" cy="864096"/>
          </a:xfrm>
        </p:spPr>
        <p:txBody>
          <a:bodyPr>
            <a:normAutofit fontScale="85000" lnSpcReduction="20000"/>
          </a:bodyPr>
          <a:lstStyle/>
          <a:p>
            <a:endParaRPr lang="cs-CZ" sz="2400" dirty="0" smtClean="0"/>
          </a:p>
          <a:p>
            <a:r>
              <a:rPr lang="cs-CZ" sz="2400" dirty="0" smtClean="0"/>
              <a:t>ZŠP </a:t>
            </a:r>
            <a:r>
              <a:rPr lang="cs-CZ" sz="2400" dirty="0"/>
              <a:t>a ZŠS Uherský Brod</a:t>
            </a:r>
            <a:br>
              <a:rPr lang="cs-CZ" sz="2400" dirty="0"/>
            </a:br>
            <a:r>
              <a:rPr lang="cs-CZ" sz="2400" dirty="0"/>
              <a:t> projekt č. CZ.1.07/1.4.00/21.0961</a:t>
            </a:r>
            <a:endParaRPr lang="cs-CZ" sz="24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7544" y="5684684"/>
            <a:ext cx="417646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rgbClr val="002060"/>
                </a:solidFill>
              </a:rPr>
              <a:t>Jméno</a:t>
            </a:r>
            <a:r>
              <a:rPr lang="cs-CZ" sz="1600" b="1" dirty="0" smtClean="0">
                <a:solidFill>
                  <a:srgbClr val="002060"/>
                </a:solidFill>
              </a:rPr>
              <a:t> </a:t>
            </a:r>
            <a:r>
              <a:rPr lang="cs-CZ" sz="1600" dirty="0" smtClean="0">
                <a:solidFill>
                  <a:srgbClr val="002060"/>
                </a:solidFill>
              </a:rPr>
              <a:t>autora: Mgr. Alena Mášová</a:t>
            </a:r>
            <a:endParaRPr lang="cs-CZ" sz="16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5772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772816"/>
            <a:ext cx="813690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0066"/>
                </a:solidFill>
              </a:rPr>
              <a:t>Anotace:</a:t>
            </a:r>
          </a:p>
          <a:p>
            <a:endParaRPr lang="cs-CZ" dirty="0">
              <a:solidFill>
                <a:srgbClr val="000066"/>
              </a:solidFill>
            </a:endParaRPr>
          </a:p>
          <a:p>
            <a:pPr algn="just"/>
            <a:r>
              <a:rPr lang="cs-CZ" dirty="0">
                <a:solidFill>
                  <a:srgbClr val="000066"/>
                </a:solidFill>
              </a:rPr>
              <a:t>Prezentace slouží k procvičování násobení a dělení číslem </a:t>
            </a:r>
            <a:r>
              <a:rPr lang="cs-CZ" dirty="0" smtClean="0">
                <a:solidFill>
                  <a:srgbClr val="000066"/>
                </a:solidFill>
              </a:rPr>
              <a:t>6, </a:t>
            </a:r>
            <a:r>
              <a:rPr lang="cs-CZ" dirty="0">
                <a:solidFill>
                  <a:srgbClr val="000066"/>
                </a:solidFill>
              </a:rPr>
              <a:t/>
            </a:r>
            <a:br>
              <a:rPr lang="cs-CZ" dirty="0">
                <a:solidFill>
                  <a:srgbClr val="000066"/>
                </a:solidFill>
              </a:rPr>
            </a:br>
            <a:r>
              <a:rPr lang="cs-CZ" dirty="0">
                <a:solidFill>
                  <a:srgbClr val="000066"/>
                </a:solidFill>
              </a:rPr>
              <a:t>k </a:t>
            </a:r>
            <a:r>
              <a:rPr lang="cs-CZ" dirty="0" smtClean="0">
                <a:solidFill>
                  <a:srgbClr val="000066"/>
                </a:solidFill>
              </a:rPr>
              <a:t>doplňování </a:t>
            </a:r>
            <a:r>
              <a:rPr lang="cs-CZ" dirty="0">
                <a:solidFill>
                  <a:srgbClr val="000066"/>
                </a:solidFill>
              </a:rPr>
              <a:t>čísel a k řešení slovní úlohy. </a:t>
            </a:r>
            <a:r>
              <a:rPr lang="cs-CZ" dirty="0" smtClean="0">
                <a:solidFill>
                  <a:srgbClr val="000066"/>
                </a:solidFill>
              </a:rPr>
              <a:t> </a:t>
            </a:r>
            <a:r>
              <a:rPr lang="cs-CZ" dirty="0">
                <a:solidFill>
                  <a:srgbClr val="000066"/>
                </a:solidFill>
              </a:rPr>
              <a:t>Možnost cvičení tisknout jako pracovní listy. </a:t>
            </a:r>
          </a:p>
          <a:p>
            <a:pPr algn="just"/>
            <a:endParaRPr lang="cs-CZ" dirty="0">
              <a:solidFill>
                <a:srgbClr val="000066"/>
              </a:solidFill>
            </a:endParaRPr>
          </a:p>
          <a:p>
            <a:pPr algn="just"/>
            <a:r>
              <a:rPr lang="cs-CZ" dirty="0">
                <a:solidFill>
                  <a:srgbClr val="000066"/>
                </a:solidFill>
              </a:rPr>
              <a:t>Je určena pro žáky 5. </a:t>
            </a:r>
            <a:r>
              <a:rPr lang="cs-CZ" smtClean="0">
                <a:solidFill>
                  <a:srgbClr val="000066"/>
                </a:solidFill>
              </a:rPr>
              <a:t>ročníku ZŠP.</a:t>
            </a:r>
            <a:endParaRPr lang="cs-CZ" dirty="0">
              <a:solidFill>
                <a:srgbClr val="000066"/>
              </a:solidFill>
            </a:endParaRPr>
          </a:p>
          <a:p>
            <a:pPr algn="just"/>
            <a:endParaRPr lang="cs-CZ" dirty="0">
              <a:solidFill>
                <a:srgbClr val="000066"/>
              </a:solidFill>
            </a:endParaRPr>
          </a:p>
          <a:p>
            <a:pPr algn="just"/>
            <a:r>
              <a:rPr lang="cs-CZ" dirty="0">
                <a:solidFill>
                  <a:srgbClr val="000066"/>
                </a:solidFill>
              </a:rPr>
              <a:t>Období vytvoření vzdělávacího materiálu – prosinec </a:t>
            </a:r>
            <a:r>
              <a:rPr lang="cs-CZ" dirty="0" smtClean="0">
                <a:solidFill>
                  <a:srgbClr val="000066"/>
                </a:solidFill>
              </a:rPr>
              <a:t>2011 - leden 2012.</a:t>
            </a:r>
            <a:endParaRPr lang="cs-CZ" dirty="0">
              <a:solidFill>
                <a:srgbClr val="000066"/>
              </a:solidFill>
            </a:endParaRPr>
          </a:p>
          <a:p>
            <a:pPr algn="just"/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0210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891952"/>
          </a:xfrm>
        </p:spPr>
        <p:txBody>
          <a:bodyPr>
            <a:normAutofit fontScale="90000"/>
          </a:bodyPr>
          <a:lstStyle/>
          <a:p>
            <a:r>
              <a:rPr lang="cs-CZ" sz="2800" dirty="0" smtClean="0">
                <a:latin typeface="+mn-lt"/>
              </a:rPr>
              <a:t>             </a:t>
            </a:r>
            <a:r>
              <a:rPr lang="cs-CZ" sz="2900" dirty="0" smtClean="0">
                <a:latin typeface="+mn-lt"/>
              </a:rPr>
              <a:t>Zakroužkuj násobky čísla 6 a napiš:</a:t>
            </a:r>
            <a:endParaRPr lang="cs-CZ" sz="2900" dirty="0">
              <a:latin typeface="+mn-lt"/>
            </a:endParaRPr>
          </a:p>
        </p:txBody>
      </p:sp>
      <p:pic>
        <p:nvPicPr>
          <p:cNvPr id="3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04081">
            <a:off x="358446" y="473278"/>
            <a:ext cx="1445822" cy="1365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3211849"/>
              </p:ext>
            </p:extLst>
          </p:nvPr>
        </p:nvGraphicFramePr>
        <p:xfrm>
          <a:off x="493575" y="2276872"/>
          <a:ext cx="8064890" cy="237744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806489"/>
                <a:gridCol w="806489"/>
                <a:gridCol w="806489"/>
                <a:gridCol w="806489"/>
                <a:gridCol w="806489"/>
                <a:gridCol w="806489"/>
                <a:gridCol w="806489"/>
                <a:gridCol w="806489"/>
                <a:gridCol w="806489"/>
                <a:gridCol w="806489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1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2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3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4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5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6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7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8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9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10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11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12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13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14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15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16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17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18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19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20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21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22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23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24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25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26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27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28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29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30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31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32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33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34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35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36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37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38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39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40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41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42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43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44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45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46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47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48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49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50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51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52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53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54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55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56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57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58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59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60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67544" y="5157192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dirty="0" smtClean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_________________________________________________</a:t>
            </a:r>
          </a:p>
        </p:txBody>
      </p:sp>
    </p:spTree>
    <p:extLst>
      <p:ext uri="{BB962C8B-B14F-4D97-AF65-F5344CB8AC3E}">
        <p14:creationId xmlns:p14="http://schemas.microsoft.com/office/powerpoint/2010/main" val="2000850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891952"/>
          </a:xfrm>
        </p:spPr>
        <p:txBody>
          <a:bodyPr>
            <a:normAutofit fontScale="90000"/>
          </a:bodyPr>
          <a:lstStyle/>
          <a:p>
            <a:r>
              <a:rPr lang="cs-CZ" sz="2800" dirty="0" smtClean="0">
                <a:latin typeface="+mn-lt"/>
              </a:rPr>
              <a:t>              Řešení - zakroužkuj násobky čísla 6 a napiš:</a:t>
            </a:r>
            <a:endParaRPr lang="cs-CZ" sz="2800" dirty="0">
              <a:latin typeface="+mn-lt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6094055"/>
              </p:ext>
            </p:extLst>
          </p:nvPr>
        </p:nvGraphicFramePr>
        <p:xfrm>
          <a:off x="493575" y="2276872"/>
          <a:ext cx="8064890" cy="237744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806489"/>
                <a:gridCol w="806489"/>
                <a:gridCol w="806489"/>
                <a:gridCol w="806489"/>
                <a:gridCol w="806489"/>
                <a:gridCol w="806489"/>
                <a:gridCol w="806489"/>
                <a:gridCol w="806489"/>
                <a:gridCol w="806489"/>
                <a:gridCol w="806489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1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2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3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4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5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6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7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8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9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10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11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12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13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14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15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16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17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18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19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20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21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22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23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24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25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26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27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28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29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30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31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32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33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34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35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36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37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38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39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40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41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42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43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44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45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46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47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48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49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50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51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52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53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54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55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56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57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58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59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60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67544" y="5157192"/>
            <a:ext cx="8136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</a:rPr>
              <a:t> </a:t>
            </a:r>
            <a:r>
              <a:rPr lang="cs-CZ" sz="2400" b="1" dirty="0" smtClean="0">
                <a:solidFill>
                  <a:srgbClr val="FF9900"/>
                </a:solidFill>
              </a:rPr>
              <a:t>6, 12, 18, 24, 30, 36, 42, 48, 54, 60</a:t>
            </a:r>
          </a:p>
        </p:txBody>
      </p:sp>
      <p:pic>
        <p:nvPicPr>
          <p:cNvPr id="1026" name="Picture 2" descr="E:\Documents and Settings\Radek Máša\Local Settings\Temporary Internet Files\Content.IE5\X9FOS87H\MC9004377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54743">
            <a:off x="724400" y="461494"/>
            <a:ext cx="1327875" cy="1193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4872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936104"/>
          </a:xfrm>
        </p:spPr>
        <p:txBody>
          <a:bodyPr>
            <a:normAutofit/>
          </a:bodyPr>
          <a:lstStyle/>
          <a:p>
            <a:r>
              <a:rPr lang="cs-CZ" sz="2700" dirty="0" smtClean="0">
                <a:latin typeface="+mn-lt"/>
              </a:rPr>
              <a:t>       Seřaď násobky čísla 6 od nejmenšího k největšímu, napiš a přečti:</a:t>
            </a:r>
            <a:endParaRPr lang="cs-CZ" sz="2700" dirty="0">
              <a:latin typeface="+mn-lt"/>
            </a:endParaRPr>
          </a:p>
        </p:txBody>
      </p:sp>
      <p:pic>
        <p:nvPicPr>
          <p:cNvPr id="2050" name="Picture 2" descr="E:\Documents and Settings\Radek Máša\Local Settings\Temporary Internet Files\Content.IE5\X9FOS87H\MC9004324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68064">
            <a:off x="223029" y="151340"/>
            <a:ext cx="1146467" cy="1266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7314051"/>
              </p:ext>
            </p:extLst>
          </p:nvPr>
        </p:nvGraphicFramePr>
        <p:xfrm>
          <a:off x="611560" y="1484784"/>
          <a:ext cx="7920880" cy="79248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54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12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30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6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48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60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18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42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36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24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É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O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J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H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T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!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K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S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I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E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3" name="Picture 5" descr="E:\Documents and Settings\Radek Máša\Local Settings\Temporary Internet Files\Content.IE5\3QL3O1H5\MC90043217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3435553"/>
            <a:ext cx="1034595" cy="1181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E:\Documents and Settings\Radek Máša\Local Settings\Temporary Internet Files\Content.IE5\EA4K6VOK\MC90043210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356990"/>
            <a:ext cx="1159575" cy="1266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7327158"/>
              </p:ext>
            </p:extLst>
          </p:nvPr>
        </p:nvGraphicFramePr>
        <p:xfrm>
          <a:off x="611560" y="2564904"/>
          <a:ext cx="7920880" cy="79248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403648" y="4188671"/>
            <a:ext cx="20162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0066"/>
                </a:solidFill>
              </a:rPr>
              <a:t>Doplň čísla:</a:t>
            </a:r>
            <a:endParaRPr lang="cs-CZ" sz="2000" b="1" dirty="0">
              <a:solidFill>
                <a:srgbClr val="000066"/>
              </a:solidFill>
            </a:endParaRPr>
          </a:p>
        </p:txBody>
      </p:sp>
      <p:pic>
        <p:nvPicPr>
          <p:cNvPr id="14" name="Picture 2" descr="E:\Documents and Settings\Radek Máša\Local Settings\Temporary Internet Files\Content.IE5\X9FOS87H\MC9004324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68064">
            <a:off x="281445" y="3770991"/>
            <a:ext cx="1146467" cy="1266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70349" y="5085184"/>
            <a:ext cx="223224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0066"/>
                </a:solidFill>
              </a:rPr>
              <a:t>___  .  6  =  30</a:t>
            </a:r>
          </a:p>
          <a:p>
            <a:r>
              <a:rPr lang="cs-CZ" b="1" dirty="0" smtClean="0">
                <a:solidFill>
                  <a:srgbClr val="000066"/>
                </a:solidFill>
              </a:rPr>
              <a:t>___  .  6  =  54</a:t>
            </a:r>
          </a:p>
          <a:p>
            <a:r>
              <a:rPr lang="cs-CZ" b="1" dirty="0" smtClean="0">
                <a:solidFill>
                  <a:srgbClr val="000066"/>
                </a:solidFill>
              </a:rPr>
              <a:t>___  .  6  =  12</a:t>
            </a:r>
          </a:p>
          <a:p>
            <a:r>
              <a:rPr lang="cs-CZ" b="1" dirty="0" smtClean="0">
                <a:solidFill>
                  <a:srgbClr val="000066"/>
                </a:solidFill>
              </a:rPr>
              <a:t>___  .  6  =  48</a:t>
            </a:r>
          </a:p>
          <a:p>
            <a:r>
              <a:rPr lang="cs-CZ" b="1" dirty="0" smtClean="0">
                <a:solidFill>
                  <a:srgbClr val="000066"/>
                </a:solidFill>
              </a:rPr>
              <a:t>___  .  6  =  24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491880" y="5085184"/>
            <a:ext cx="237626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0066"/>
                </a:solidFill>
              </a:rPr>
              <a:t>  0  .  ___  =    0</a:t>
            </a:r>
          </a:p>
          <a:p>
            <a:r>
              <a:rPr lang="cs-CZ" b="1" dirty="0" smtClean="0">
                <a:solidFill>
                  <a:srgbClr val="000066"/>
                </a:solidFill>
              </a:rPr>
              <a:t>  6  .  ___  =  36 </a:t>
            </a:r>
          </a:p>
          <a:p>
            <a:r>
              <a:rPr lang="cs-CZ" b="1" dirty="0" smtClean="0">
                <a:solidFill>
                  <a:srgbClr val="000066"/>
                </a:solidFill>
              </a:rPr>
              <a:t>  3  .  ___  =  18</a:t>
            </a:r>
          </a:p>
          <a:p>
            <a:r>
              <a:rPr lang="cs-CZ" b="1" dirty="0" smtClean="0">
                <a:solidFill>
                  <a:srgbClr val="000066"/>
                </a:solidFill>
              </a:rPr>
              <a:t>10  .  ___  =  60</a:t>
            </a:r>
          </a:p>
          <a:p>
            <a:r>
              <a:rPr lang="cs-CZ" b="1" dirty="0">
                <a:solidFill>
                  <a:srgbClr val="000066"/>
                </a:solidFill>
              </a:rPr>
              <a:t> </a:t>
            </a:r>
            <a:r>
              <a:rPr lang="cs-CZ" b="1" dirty="0" smtClean="0">
                <a:solidFill>
                  <a:srgbClr val="000066"/>
                </a:solidFill>
              </a:rPr>
              <a:t> 7  .  ___  =  42</a:t>
            </a:r>
            <a:endParaRPr lang="cs-CZ" b="1" dirty="0">
              <a:solidFill>
                <a:srgbClr val="000066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560254" y="5085184"/>
            <a:ext cx="194835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0066"/>
                </a:solidFill>
              </a:rPr>
              <a:t>___  :  6  =  1</a:t>
            </a:r>
          </a:p>
          <a:p>
            <a:r>
              <a:rPr lang="cs-CZ" b="1" dirty="0" smtClean="0">
                <a:solidFill>
                  <a:srgbClr val="000066"/>
                </a:solidFill>
              </a:rPr>
              <a:t>___  :  6  =  9</a:t>
            </a:r>
          </a:p>
          <a:p>
            <a:r>
              <a:rPr lang="cs-CZ" b="1" dirty="0" smtClean="0">
                <a:solidFill>
                  <a:srgbClr val="000066"/>
                </a:solidFill>
              </a:rPr>
              <a:t>___  :  6  =  4</a:t>
            </a:r>
          </a:p>
          <a:p>
            <a:r>
              <a:rPr lang="cs-CZ" b="1" dirty="0" smtClean="0">
                <a:solidFill>
                  <a:srgbClr val="000066"/>
                </a:solidFill>
              </a:rPr>
              <a:t>___  :  6  =  8</a:t>
            </a:r>
          </a:p>
          <a:p>
            <a:r>
              <a:rPr lang="cs-CZ" b="1" dirty="0" smtClean="0">
                <a:solidFill>
                  <a:srgbClr val="000066"/>
                </a:solidFill>
              </a:rPr>
              <a:t>___  :  6  =  7</a:t>
            </a:r>
            <a:endParaRPr lang="cs-CZ" b="1" dirty="0">
              <a:solidFill>
                <a:srgbClr val="00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4845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363272" cy="936104"/>
          </a:xfrm>
        </p:spPr>
        <p:txBody>
          <a:bodyPr>
            <a:normAutofit/>
          </a:bodyPr>
          <a:lstStyle/>
          <a:p>
            <a:r>
              <a:rPr lang="cs-CZ" sz="2700" dirty="0" smtClean="0">
                <a:latin typeface="+mn-lt"/>
              </a:rPr>
              <a:t>     </a:t>
            </a:r>
            <a:r>
              <a:rPr lang="cs-CZ" sz="2400" dirty="0" smtClean="0">
                <a:latin typeface="+mn-lt"/>
              </a:rPr>
              <a:t>Řešení - seřaď násobky čísla 6 </a:t>
            </a:r>
            <a:br>
              <a:rPr lang="cs-CZ" sz="2400" dirty="0" smtClean="0">
                <a:latin typeface="+mn-lt"/>
              </a:rPr>
            </a:br>
            <a:r>
              <a:rPr lang="cs-CZ" sz="2400" dirty="0">
                <a:latin typeface="+mn-lt"/>
              </a:rPr>
              <a:t> </a:t>
            </a:r>
            <a:r>
              <a:rPr lang="cs-CZ" sz="2400" dirty="0" smtClean="0">
                <a:latin typeface="+mn-lt"/>
              </a:rPr>
              <a:t>     od nejmenšího k největšímu, napiš a přečti:</a:t>
            </a:r>
            <a:endParaRPr lang="cs-CZ" sz="2400" dirty="0">
              <a:latin typeface="+mn-lt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1017221"/>
              </p:ext>
            </p:extLst>
          </p:nvPr>
        </p:nvGraphicFramePr>
        <p:xfrm>
          <a:off x="611560" y="1484784"/>
          <a:ext cx="7920880" cy="79248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54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12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30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6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48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60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18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42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36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24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É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O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J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H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T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!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K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S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I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E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3" name="Picture 5" descr="E:\Documents and Settings\Radek Máša\Local Settings\Temporary Internet Files\Content.IE5\3QL3O1H5\MC9004321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3501008"/>
            <a:ext cx="1034595" cy="1181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E:\Documents and Settings\Radek Máša\Local Settings\Temporary Internet Files\Content.IE5\EA4K6VOK\MC9004321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4076" y="3415684"/>
            <a:ext cx="1159575" cy="1266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5379612"/>
              </p:ext>
            </p:extLst>
          </p:nvPr>
        </p:nvGraphicFramePr>
        <p:xfrm>
          <a:off x="611560" y="2564904"/>
          <a:ext cx="7920880" cy="79248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6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12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18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24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30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36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42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48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54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60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H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O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K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E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J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I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S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T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É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!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289111" y="4204108"/>
            <a:ext cx="30963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0066"/>
                </a:solidFill>
              </a:rPr>
              <a:t>Řešení - doplň čísla:</a:t>
            </a:r>
            <a:endParaRPr lang="cs-CZ" sz="2000" b="1" dirty="0">
              <a:solidFill>
                <a:srgbClr val="000066"/>
              </a:solidFill>
            </a:endParaRPr>
          </a:p>
        </p:txBody>
      </p:sp>
      <p:pic>
        <p:nvPicPr>
          <p:cNvPr id="14" name="Picture 2" descr="E:\Documents and Settings\Radek Máša\Local Settings\Temporary Internet Files\Content.IE5\X9FOS87H\MC90043245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68064">
            <a:off x="281444" y="3770991"/>
            <a:ext cx="1146467" cy="1266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70349" y="5085184"/>
            <a:ext cx="223224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0066"/>
                </a:solidFill>
              </a:rPr>
              <a:t> </a:t>
            </a:r>
            <a:r>
              <a:rPr lang="cs-CZ" b="1" dirty="0">
                <a:solidFill>
                  <a:srgbClr val="FF9900"/>
                </a:solidFill>
              </a:rPr>
              <a:t>5</a:t>
            </a:r>
            <a:r>
              <a:rPr lang="cs-CZ" b="1" dirty="0" smtClean="0">
                <a:solidFill>
                  <a:srgbClr val="000066"/>
                </a:solidFill>
              </a:rPr>
              <a:t>  .  6  =  30</a:t>
            </a:r>
          </a:p>
          <a:p>
            <a:r>
              <a:rPr lang="cs-CZ" b="1" dirty="0">
                <a:solidFill>
                  <a:srgbClr val="000066"/>
                </a:solidFill>
              </a:rPr>
              <a:t> </a:t>
            </a:r>
            <a:r>
              <a:rPr lang="cs-CZ" b="1" dirty="0" smtClean="0">
                <a:solidFill>
                  <a:srgbClr val="FF9900"/>
                </a:solidFill>
              </a:rPr>
              <a:t>9</a:t>
            </a:r>
            <a:r>
              <a:rPr lang="cs-CZ" b="1" dirty="0" smtClean="0">
                <a:solidFill>
                  <a:srgbClr val="000066"/>
                </a:solidFill>
              </a:rPr>
              <a:t>  .  6  =  54</a:t>
            </a:r>
          </a:p>
          <a:p>
            <a:r>
              <a:rPr lang="cs-CZ" b="1" dirty="0">
                <a:solidFill>
                  <a:srgbClr val="000066"/>
                </a:solidFill>
              </a:rPr>
              <a:t> </a:t>
            </a:r>
            <a:r>
              <a:rPr lang="cs-CZ" b="1" dirty="0" smtClean="0">
                <a:solidFill>
                  <a:srgbClr val="FF9900"/>
                </a:solidFill>
              </a:rPr>
              <a:t>2</a:t>
            </a:r>
            <a:r>
              <a:rPr lang="cs-CZ" b="1" dirty="0" smtClean="0">
                <a:solidFill>
                  <a:srgbClr val="000066"/>
                </a:solidFill>
              </a:rPr>
              <a:t>  .  6  =  12</a:t>
            </a:r>
          </a:p>
          <a:p>
            <a:r>
              <a:rPr lang="cs-CZ" b="1" dirty="0">
                <a:solidFill>
                  <a:srgbClr val="000066"/>
                </a:solidFill>
              </a:rPr>
              <a:t> </a:t>
            </a:r>
            <a:r>
              <a:rPr lang="cs-CZ" b="1" dirty="0" smtClean="0">
                <a:solidFill>
                  <a:srgbClr val="FF9900"/>
                </a:solidFill>
              </a:rPr>
              <a:t>8</a:t>
            </a:r>
            <a:r>
              <a:rPr lang="cs-CZ" b="1" dirty="0" smtClean="0">
                <a:solidFill>
                  <a:srgbClr val="000066"/>
                </a:solidFill>
              </a:rPr>
              <a:t>  .  6  =  48</a:t>
            </a:r>
          </a:p>
          <a:p>
            <a:r>
              <a:rPr lang="cs-CZ" b="1" dirty="0">
                <a:solidFill>
                  <a:srgbClr val="000066"/>
                </a:solidFill>
              </a:rPr>
              <a:t> </a:t>
            </a:r>
            <a:r>
              <a:rPr lang="cs-CZ" b="1" dirty="0" smtClean="0">
                <a:solidFill>
                  <a:srgbClr val="FF9900"/>
                </a:solidFill>
              </a:rPr>
              <a:t>4</a:t>
            </a:r>
            <a:r>
              <a:rPr lang="cs-CZ" b="1" dirty="0" smtClean="0">
                <a:solidFill>
                  <a:srgbClr val="000066"/>
                </a:solidFill>
              </a:rPr>
              <a:t>  .  6  =  24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491880" y="5085184"/>
            <a:ext cx="237626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0066"/>
                </a:solidFill>
              </a:rPr>
              <a:t>  0  .  </a:t>
            </a:r>
            <a:r>
              <a:rPr lang="cs-CZ" b="1" dirty="0">
                <a:solidFill>
                  <a:srgbClr val="000066"/>
                </a:solidFill>
              </a:rPr>
              <a:t> </a:t>
            </a:r>
            <a:r>
              <a:rPr lang="cs-CZ" b="1" dirty="0" smtClean="0">
                <a:solidFill>
                  <a:srgbClr val="FF9900"/>
                </a:solidFill>
              </a:rPr>
              <a:t>6</a:t>
            </a:r>
            <a:r>
              <a:rPr lang="cs-CZ" b="1" dirty="0" smtClean="0">
                <a:solidFill>
                  <a:srgbClr val="000066"/>
                </a:solidFill>
              </a:rPr>
              <a:t>  =    0</a:t>
            </a:r>
          </a:p>
          <a:p>
            <a:r>
              <a:rPr lang="cs-CZ" b="1" dirty="0" smtClean="0">
                <a:solidFill>
                  <a:srgbClr val="000066"/>
                </a:solidFill>
              </a:rPr>
              <a:t>  6  .  </a:t>
            </a:r>
            <a:r>
              <a:rPr lang="cs-CZ" b="1" dirty="0">
                <a:solidFill>
                  <a:srgbClr val="000066"/>
                </a:solidFill>
              </a:rPr>
              <a:t> </a:t>
            </a:r>
            <a:r>
              <a:rPr lang="cs-CZ" b="1" dirty="0" smtClean="0">
                <a:solidFill>
                  <a:srgbClr val="FF9900"/>
                </a:solidFill>
              </a:rPr>
              <a:t>6</a:t>
            </a:r>
            <a:r>
              <a:rPr lang="cs-CZ" b="1" dirty="0" smtClean="0">
                <a:solidFill>
                  <a:srgbClr val="000066"/>
                </a:solidFill>
              </a:rPr>
              <a:t>  =  36 </a:t>
            </a:r>
          </a:p>
          <a:p>
            <a:r>
              <a:rPr lang="cs-CZ" b="1" dirty="0" smtClean="0">
                <a:solidFill>
                  <a:srgbClr val="000066"/>
                </a:solidFill>
              </a:rPr>
              <a:t>  3  .  </a:t>
            </a:r>
            <a:r>
              <a:rPr lang="cs-CZ" b="1" dirty="0">
                <a:solidFill>
                  <a:srgbClr val="000066"/>
                </a:solidFill>
              </a:rPr>
              <a:t> </a:t>
            </a:r>
            <a:r>
              <a:rPr lang="cs-CZ" b="1" dirty="0" smtClean="0">
                <a:solidFill>
                  <a:srgbClr val="FF9900"/>
                </a:solidFill>
              </a:rPr>
              <a:t>6</a:t>
            </a:r>
            <a:r>
              <a:rPr lang="cs-CZ" b="1" dirty="0" smtClean="0">
                <a:solidFill>
                  <a:srgbClr val="000066"/>
                </a:solidFill>
              </a:rPr>
              <a:t>  =  18</a:t>
            </a:r>
          </a:p>
          <a:p>
            <a:r>
              <a:rPr lang="cs-CZ" b="1" dirty="0" smtClean="0">
                <a:solidFill>
                  <a:srgbClr val="000066"/>
                </a:solidFill>
              </a:rPr>
              <a:t>10  .  </a:t>
            </a:r>
            <a:r>
              <a:rPr lang="cs-CZ" b="1" dirty="0">
                <a:solidFill>
                  <a:srgbClr val="000066"/>
                </a:solidFill>
              </a:rPr>
              <a:t> </a:t>
            </a:r>
            <a:r>
              <a:rPr lang="cs-CZ" b="1" dirty="0" smtClean="0">
                <a:solidFill>
                  <a:srgbClr val="FF9900"/>
                </a:solidFill>
              </a:rPr>
              <a:t>6</a:t>
            </a:r>
            <a:r>
              <a:rPr lang="cs-CZ" b="1" dirty="0" smtClean="0">
                <a:solidFill>
                  <a:srgbClr val="000066"/>
                </a:solidFill>
              </a:rPr>
              <a:t>  =  60</a:t>
            </a:r>
          </a:p>
          <a:p>
            <a:r>
              <a:rPr lang="cs-CZ" b="1" dirty="0">
                <a:solidFill>
                  <a:srgbClr val="000066"/>
                </a:solidFill>
              </a:rPr>
              <a:t> </a:t>
            </a:r>
            <a:r>
              <a:rPr lang="cs-CZ" b="1" dirty="0" smtClean="0">
                <a:solidFill>
                  <a:srgbClr val="000066"/>
                </a:solidFill>
              </a:rPr>
              <a:t> 7  .  </a:t>
            </a:r>
            <a:r>
              <a:rPr lang="cs-CZ" b="1" dirty="0">
                <a:solidFill>
                  <a:srgbClr val="000066"/>
                </a:solidFill>
              </a:rPr>
              <a:t> </a:t>
            </a:r>
            <a:r>
              <a:rPr lang="cs-CZ" b="1" dirty="0" smtClean="0">
                <a:solidFill>
                  <a:srgbClr val="FF9900"/>
                </a:solidFill>
              </a:rPr>
              <a:t>6</a:t>
            </a:r>
            <a:r>
              <a:rPr lang="cs-CZ" b="1" dirty="0" smtClean="0">
                <a:solidFill>
                  <a:srgbClr val="000066"/>
                </a:solidFill>
              </a:rPr>
              <a:t>  =  42</a:t>
            </a:r>
            <a:endParaRPr lang="cs-CZ" b="1" dirty="0">
              <a:solidFill>
                <a:srgbClr val="000066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560254" y="5085184"/>
            <a:ext cx="194835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0066"/>
                </a:solidFill>
              </a:rPr>
              <a:t> </a:t>
            </a:r>
            <a:r>
              <a:rPr lang="cs-CZ" b="1" dirty="0" smtClean="0">
                <a:solidFill>
                  <a:srgbClr val="000066"/>
                </a:solidFill>
              </a:rPr>
              <a:t> </a:t>
            </a:r>
            <a:r>
              <a:rPr lang="cs-CZ" b="1" dirty="0" smtClean="0">
                <a:solidFill>
                  <a:srgbClr val="FF9900"/>
                </a:solidFill>
              </a:rPr>
              <a:t>6</a:t>
            </a:r>
            <a:r>
              <a:rPr lang="cs-CZ" b="1" dirty="0" smtClean="0">
                <a:solidFill>
                  <a:srgbClr val="000066"/>
                </a:solidFill>
              </a:rPr>
              <a:t>  :  6  =  1</a:t>
            </a:r>
          </a:p>
          <a:p>
            <a:r>
              <a:rPr lang="cs-CZ" b="1" dirty="0" smtClean="0">
                <a:solidFill>
                  <a:srgbClr val="FF9900"/>
                </a:solidFill>
              </a:rPr>
              <a:t>54</a:t>
            </a:r>
            <a:r>
              <a:rPr lang="cs-CZ" b="1" dirty="0" smtClean="0">
                <a:solidFill>
                  <a:srgbClr val="000066"/>
                </a:solidFill>
              </a:rPr>
              <a:t>  :  6  =  9</a:t>
            </a:r>
          </a:p>
          <a:p>
            <a:r>
              <a:rPr lang="cs-CZ" b="1" dirty="0" smtClean="0">
                <a:solidFill>
                  <a:srgbClr val="FF9900"/>
                </a:solidFill>
              </a:rPr>
              <a:t>24</a:t>
            </a:r>
            <a:r>
              <a:rPr lang="cs-CZ" b="1" dirty="0" smtClean="0">
                <a:solidFill>
                  <a:srgbClr val="000066"/>
                </a:solidFill>
              </a:rPr>
              <a:t>  :  6  =  4</a:t>
            </a:r>
          </a:p>
          <a:p>
            <a:r>
              <a:rPr lang="cs-CZ" b="1" dirty="0" smtClean="0">
                <a:solidFill>
                  <a:srgbClr val="FF9900"/>
                </a:solidFill>
              </a:rPr>
              <a:t>48</a:t>
            </a:r>
            <a:r>
              <a:rPr lang="cs-CZ" b="1" dirty="0" smtClean="0">
                <a:solidFill>
                  <a:srgbClr val="000066"/>
                </a:solidFill>
              </a:rPr>
              <a:t>  :  6  =  8</a:t>
            </a:r>
          </a:p>
          <a:p>
            <a:r>
              <a:rPr lang="cs-CZ" b="1" dirty="0" smtClean="0">
                <a:solidFill>
                  <a:srgbClr val="FF9900"/>
                </a:solidFill>
              </a:rPr>
              <a:t>42</a:t>
            </a:r>
            <a:r>
              <a:rPr lang="cs-CZ" b="1" dirty="0" smtClean="0">
                <a:solidFill>
                  <a:srgbClr val="000066"/>
                </a:solidFill>
              </a:rPr>
              <a:t>  :  6  =  7</a:t>
            </a:r>
            <a:endParaRPr lang="cs-CZ" b="1" dirty="0">
              <a:solidFill>
                <a:srgbClr val="000066"/>
              </a:solidFill>
            </a:endParaRPr>
          </a:p>
        </p:txBody>
      </p:sp>
      <p:pic>
        <p:nvPicPr>
          <p:cNvPr id="13" name="Picture 2" descr="E:\Documents and Settings\Radek Máša\Local Settings\Temporary Internet Files\Content.IE5\X9FOS87H\MC90043245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28160">
            <a:off x="173487" y="51577"/>
            <a:ext cx="1146467" cy="1266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5269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44961"/>
            <a:ext cx="8229600" cy="504056"/>
          </a:xfrm>
        </p:spPr>
        <p:txBody>
          <a:bodyPr>
            <a:normAutofit fontScale="90000"/>
          </a:bodyPr>
          <a:lstStyle/>
          <a:p>
            <a:r>
              <a:rPr lang="cs-CZ" sz="2800" dirty="0" smtClean="0">
                <a:latin typeface="+mn-lt"/>
              </a:rPr>
              <a:t>Doplň tabulky:</a:t>
            </a:r>
            <a:endParaRPr lang="cs-CZ" sz="2800" dirty="0">
              <a:latin typeface="+mn-lt"/>
            </a:endParaRPr>
          </a:p>
        </p:txBody>
      </p:sp>
      <p:pic>
        <p:nvPicPr>
          <p:cNvPr id="3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04081">
            <a:off x="1436436" y="84658"/>
            <a:ext cx="1445822" cy="1365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7377159"/>
              </p:ext>
            </p:extLst>
          </p:nvPr>
        </p:nvGraphicFramePr>
        <p:xfrm>
          <a:off x="1043223" y="1484784"/>
          <a:ext cx="2232248" cy="435864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1116124"/>
                <a:gridCol w="1116124"/>
              </a:tblGrid>
              <a:tr h="38622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6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</a:tr>
              <a:tr h="38622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2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</a:tr>
              <a:tr h="38622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9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</a:tr>
              <a:tr h="38622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5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</a:tr>
              <a:tr h="38622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7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</a:tr>
              <a:tr h="38622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4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</a:tr>
              <a:tr h="38622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1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</a:tr>
              <a:tr h="38622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3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</a:tr>
              <a:tr h="38622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10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</a:tr>
              <a:tr h="38622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8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</a:tr>
              <a:tr h="38622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0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691680" y="167243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0066"/>
                </a:solidFill>
              </a:rPr>
              <a:t>. 6</a:t>
            </a:r>
            <a:endParaRPr lang="cs-CZ" sz="2000" b="1" dirty="0">
              <a:solidFill>
                <a:srgbClr val="000066"/>
              </a:solidFill>
            </a:endParaRPr>
          </a:p>
        </p:txBody>
      </p:sp>
      <p:pic>
        <p:nvPicPr>
          <p:cNvPr id="7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59561">
            <a:off x="6336173" y="292563"/>
            <a:ext cx="1445822" cy="1365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782139" y="367297"/>
            <a:ext cx="720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0066"/>
                </a:solidFill>
              </a:rPr>
              <a:t>: 6</a:t>
            </a:r>
            <a:endParaRPr lang="cs-CZ" sz="2000" b="1" dirty="0">
              <a:solidFill>
                <a:srgbClr val="000066"/>
              </a:solidFill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1437196"/>
              </p:ext>
            </p:extLst>
          </p:nvPr>
        </p:nvGraphicFramePr>
        <p:xfrm>
          <a:off x="5955046" y="1700808"/>
          <a:ext cx="2208076" cy="3972727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1080120"/>
                <a:gridCol w="1127956"/>
              </a:tblGrid>
              <a:tr h="406567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60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</a:tr>
              <a:tr h="39063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24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</a:tr>
              <a:tr h="39063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6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</a:tr>
              <a:tr h="39063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48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</a:tr>
              <a:tr h="39063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12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</a:tr>
              <a:tr h="39063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54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</a:tr>
              <a:tr h="39063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18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</a:tr>
              <a:tr h="39063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30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</a:tr>
              <a:tr h="39063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42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</a:tr>
              <a:tr h="39063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36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395536" y="6021288"/>
            <a:ext cx="83529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0066"/>
                </a:solidFill>
              </a:rPr>
              <a:t>Činitel  .  činitel  =  ________    Dělenec  :  dělitel  = ________</a:t>
            </a:r>
            <a:endParaRPr lang="cs-CZ" b="1" dirty="0">
              <a:solidFill>
                <a:srgbClr val="00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8941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8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44960"/>
            <a:ext cx="8229600" cy="1319651"/>
          </a:xfrm>
        </p:spPr>
        <p:txBody>
          <a:bodyPr>
            <a:normAutofit fontScale="90000"/>
          </a:bodyPr>
          <a:lstStyle/>
          <a:p>
            <a:r>
              <a:rPr lang="cs-CZ" sz="2800" dirty="0" smtClean="0">
                <a:latin typeface="+mn-lt"/>
              </a:rPr>
              <a:t>Řešení – </a:t>
            </a:r>
            <a:br>
              <a:rPr lang="cs-CZ" sz="2800" dirty="0" smtClean="0">
                <a:latin typeface="+mn-lt"/>
              </a:rPr>
            </a:br>
            <a:r>
              <a:rPr lang="cs-CZ" sz="2800" dirty="0" smtClean="0">
                <a:latin typeface="+mn-lt"/>
              </a:rPr>
              <a:t>doplň tabulky:</a:t>
            </a:r>
            <a:br>
              <a:rPr lang="cs-CZ" sz="2800" dirty="0" smtClean="0">
                <a:latin typeface="+mn-lt"/>
              </a:rPr>
            </a:br>
            <a:endParaRPr lang="cs-CZ" sz="2800" dirty="0">
              <a:latin typeface="+mn-lt"/>
            </a:endParaRPr>
          </a:p>
        </p:txBody>
      </p:sp>
      <p:pic>
        <p:nvPicPr>
          <p:cNvPr id="3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04081">
            <a:off x="1436436" y="84658"/>
            <a:ext cx="1445822" cy="1365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1694648"/>
              </p:ext>
            </p:extLst>
          </p:nvPr>
        </p:nvGraphicFramePr>
        <p:xfrm>
          <a:off x="1043223" y="1484784"/>
          <a:ext cx="2232248" cy="435864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1116124"/>
                <a:gridCol w="1116124"/>
              </a:tblGrid>
              <a:tr h="38622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6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36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</a:tr>
              <a:tr h="38622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2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12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</a:tr>
              <a:tr h="38622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9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54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</a:tr>
              <a:tr h="38622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5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30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</a:tr>
              <a:tr h="38622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7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42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</a:tr>
              <a:tr h="38622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4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24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</a:tr>
              <a:tr h="38622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1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6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</a:tr>
              <a:tr h="38622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3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18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</a:tr>
              <a:tr h="38622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10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60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</a:tr>
              <a:tr h="38622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8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48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</a:tr>
              <a:tr h="38622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0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0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691680" y="167243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0066"/>
                </a:solidFill>
              </a:rPr>
              <a:t>. 6</a:t>
            </a:r>
            <a:endParaRPr lang="cs-CZ" sz="2000" b="1" dirty="0">
              <a:solidFill>
                <a:srgbClr val="000066"/>
              </a:solidFill>
            </a:endParaRPr>
          </a:p>
        </p:txBody>
      </p:sp>
      <p:pic>
        <p:nvPicPr>
          <p:cNvPr id="7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59561">
            <a:off x="6336173" y="292563"/>
            <a:ext cx="1445822" cy="1365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782139" y="367297"/>
            <a:ext cx="720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0066"/>
                </a:solidFill>
              </a:rPr>
              <a:t>: 6</a:t>
            </a:r>
            <a:endParaRPr lang="cs-CZ" sz="2000" b="1" dirty="0">
              <a:solidFill>
                <a:srgbClr val="000066"/>
              </a:solidFill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127838"/>
              </p:ext>
            </p:extLst>
          </p:nvPr>
        </p:nvGraphicFramePr>
        <p:xfrm>
          <a:off x="5955046" y="1700808"/>
          <a:ext cx="2208076" cy="3972727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1080120"/>
                <a:gridCol w="1127956"/>
              </a:tblGrid>
              <a:tr h="406567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60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10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</a:tr>
              <a:tr h="39063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24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4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</a:tr>
              <a:tr h="39063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6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1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</a:tr>
              <a:tr h="39063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48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8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</a:tr>
              <a:tr h="39063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12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2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</a:tr>
              <a:tr h="39063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54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9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</a:tr>
              <a:tr h="39063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18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3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</a:tr>
              <a:tr h="39063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30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5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</a:tr>
              <a:tr h="39063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42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7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</a:tr>
              <a:tr h="39063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0066"/>
                          </a:solidFill>
                        </a:rPr>
                        <a:t>36</a:t>
                      </a:r>
                      <a:endParaRPr lang="cs-CZ" sz="2000" b="1" dirty="0">
                        <a:solidFill>
                          <a:srgbClr val="00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</a:rPr>
                        <a:t>6</a:t>
                      </a:r>
                      <a:endParaRPr lang="cs-CZ" sz="2000" b="1" dirty="0">
                        <a:solidFill>
                          <a:srgbClr val="FF99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395536" y="6021288"/>
            <a:ext cx="83529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0066"/>
                </a:solidFill>
              </a:rPr>
              <a:t>Činitel  .  činitel  =  </a:t>
            </a:r>
            <a:r>
              <a:rPr lang="cs-CZ" b="1" dirty="0" smtClean="0">
                <a:solidFill>
                  <a:srgbClr val="FF9900"/>
                </a:solidFill>
              </a:rPr>
              <a:t>součin</a:t>
            </a:r>
            <a:r>
              <a:rPr lang="cs-CZ" b="1" dirty="0" smtClean="0">
                <a:solidFill>
                  <a:srgbClr val="000066"/>
                </a:solidFill>
              </a:rPr>
              <a:t>                   Dělenec  :  dělitel  = </a:t>
            </a:r>
            <a:r>
              <a:rPr lang="cs-CZ" b="1" dirty="0" smtClean="0">
                <a:solidFill>
                  <a:srgbClr val="FF9900"/>
                </a:solidFill>
              </a:rPr>
              <a:t>podíl</a:t>
            </a:r>
            <a:endParaRPr lang="cs-CZ" b="1" dirty="0">
              <a:solidFill>
                <a:srgbClr val="00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0421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+mn-lt"/>
              </a:rPr>
              <a:t>Slovní úloha:</a:t>
            </a:r>
            <a:endParaRPr lang="cs-CZ" sz="3200" dirty="0">
              <a:latin typeface="+mn-lt"/>
            </a:endParaRPr>
          </a:p>
        </p:txBody>
      </p:sp>
      <p:pic>
        <p:nvPicPr>
          <p:cNvPr id="3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04081">
            <a:off x="1438564" y="149817"/>
            <a:ext cx="1445822" cy="1365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1822700"/>
            <a:ext cx="799288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0066"/>
                </a:solidFill>
              </a:rPr>
              <a:t>Jirka chytil 3 kapry. Tatínek chytil 6 krát více kaprů. Kolik kaprů chytil tatínek?</a:t>
            </a:r>
          </a:p>
          <a:p>
            <a:endParaRPr lang="cs-CZ" dirty="0">
              <a:solidFill>
                <a:srgbClr val="000066"/>
              </a:solidFill>
            </a:endParaRPr>
          </a:p>
          <a:p>
            <a:r>
              <a:rPr lang="cs-CZ" dirty="0" smtClean="0">
                <a:solidFill>
                  <a:srgbClr val="000066"/>
                </a:solidFill>
              </a:rPr>
              <a:t>Jirka ………………        kapry </a:t>
            </a:r>
          </a:p>
          <a:p>
            <a:endParaRPr lang="cs-CZ" dirty="0">
              <a:solidFill>
                <a:srgbClr val="000066"/>
              </a:solidFill>
            </a:endParaRPr>
          </a:p>
          <a:p>
            <a:r>
              <a:rPr lang="cs-CZ" dirty="0" smtClean="0">
                <a:solidFill>
                  <a:srgbClr val="000066"/>
                </a:solidFill>
              </a:rPr>
              <a:t>Tatínek  …………        krát více</a:t>
            </a:r>
          </a:p>
          <a:p>
            <a:endParaRPr lang="cs-CZ" dirty="0">
              <a:solidFill>
                <a:srgbClr val="000066"/>
              </a:solidFill>
            </a:endParaRPr>
          </a:p>
          <a:p>
            <a:r>
              <a:rPr lang="cs-CZ" dirty="0" smtClean="0">
                <a:solidFill>
                  <a:srgbClr val="000066"/>
                </a:solidFill>
              </a:rPr>
              <a:t>Výpočet: _________________</a:t>
            </a:r>
          </a:p>
          <a:p>
            <a:endParaRPr lang="cs-CZ" dirty="0">
              <a:solidFill>
                <a:srgbClr val="000066"/>
              </a:solidFill>
            </a:endParaRPr>
          </a:p>
          <a:p>
            <a:r>
              <a:rPr lang="cs-CZ" dirty="0" smtClean="0">
                <a:solidFill>
                  <a:srgbClr val="000066"/>
                </a:solidFill>
              </a:rPr>
              <a:t>Odpověď: Tatínek chytil celkem       kaprů.</a:t>
            </a:r>
            <a:endParaRPr lang="cs-CZ" dirty="0">
              <a:solidFill>
                <a:srgbClr val="000066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78312" y="2564904"/>
            <a:ext cx="413000" cy="38611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84" name="Picture 12" descr="E:\Documents and Settings\Radek Máša\Local Settings\Temporary Internet Files\Content.IE5\X9FOS87H\MC9002957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220248"/>
            <a:ext cx="2592288" cy="2200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E:\Documents and Settings\Radek Máša\Local Settings\Temporary Internet Files\Content.IE5\3QL3O1H5\MC9003536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4812" y="4907496"/>
            <a:ext cx="1842380" cy="1671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bdélník 17"/>
          <p:cNvSpPr/>
          <p:nvPr/>
        </p:nvSpPr>
        <p:spPr>
          <a:xfrm>
            <a:off x="2578312" y="3103421"/>
            <a:ext cx="413000" cy="38611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383925" y="4169300"/>
            <a:ext cx="413000" cy="38611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8936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9845" y="590095"/>
            <a:ext cx="8229600" cy="675928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+mn-lt"/>
              </a:rPr>
              <a:t>              Řešení - slovní úloha:</a:t>
            </a:r>
            <a:endParaRPr lang="cs-CZ" sz="3200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1822700"/>
            <a:ext cx="799288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0066"/>
                </a:solidFill>
              </a:rPr>
              <a:t>Jirka chytil 3 kapry. Tatínek chytil 6 krát více kaprů. Kolik kaprů chytil tatínek?</a:t>
            </a:r>
          </a:p>
          <a:p>
            <a:endParaRPr lang="cs-CZ" dirty="0">
              <a:solidFill>
                <a:srgbClr val="000066"/>
              </a:solidFill>
            </a:endParaRPr>
          </a:p>
          <a:p>
            <a:r>
              <a:rPr lang="cs-CZ" dirty="0" smtClean="0">
                <a:solidFill>
                  <a:srgbClr val="000066"/>
                </a:solidFill>
              </a:rPr>
              <a:t>Jirka ………………        kapry </a:t>
            </a:r>
          </a:p>
          <a:p>
            <a:endParaRPr lang="cs-CZ" dirty="0">
              <a:solidFill>
                <a:srgbClr val="000066"/>
              </a:solidFill>
            </a:endParaRPr>
          </a:p>
          <a:p>
            <a:r>
              <a:rPr lang="cs-CZ" dirty="0" smtClean="0">
                <a:solidFill>
                  <a:srgbClr val="000066"/>
                </a:solidFill>
              </a:rPr>
              <a:t>Tatínek  …………        krát více</a:t>
            </a:r>
          </a:p>
          <a:p>
            <a:endParaRPr lang="cs-CZ" dirty="0">
              <a:solidFill>
                <a:srgbClr val="000066"/>
              </a:solidFill>
            </a:endParaRPr>
          </a:p>
          <a:p>
            <a:r>
              <a:rPr lang="cs-CZ" dirty="0" smtClean="0">
                <a:solidFill>
                  <a:srgbClr val="000066"/>
                </a:solidFill>
              </a:rPr>
              <a:t>Výpočet: </a:t>
            </a:r>
            <a:r>
              <a:rPr lang="cs-CZ" b="1" dirty="0" smtClean="0">
                <a:solidFill>
                  <a:srgbClr val="FF9900"/>
                </a:solidFill>
              </a:rPr>
              <a:t>3  .  6  =  18</a:t>
            </a:r>
            <a:endParaRPr lang="cs-CZ" dirty="0" smtClean="0">
              <a:solidFill>
                <a:srgbClr val="000066"/>
              </a:solidFill>
            </a:endParaRPr>
          </a:p>
          <a:p>
            <a:endParaRPr lang="cs-CZ" dirty="0">
              <a:solidFill>
                <a:srgbClr val="000066"/>
              </a:solidFill>
            </a:endParaRPr>
          </a:p>
          <a:p>
            <a:r>
              <a:rPr lang="cs-CZ" dirty="0" smtClean="0">
                <a:solidFill>
                  <a:srgbClr val="000066"/>
                </a:solidFill>
              </a:rPr>
              <a:t>Odpověď: Tatínek chytil celkem        kaprů.</a:t>
            </a:r>
            <a:endParaRPr lang="cs-CZ" dirty="0">
              <a:solidFill>
                <a:srgbClr val="000066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78312" y="2564904"/>
            <a:ext cx="413000" cy="38611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84" name="Picture 12" descr="E:\Documents and Settings\Radek Máša\Local Settings\Temporary Internet Files\Content.IE5\X9FOS87H\MC9002957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220248"/>
            <a:ext cx="2592288" cy="2200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E:\Documents and Settings\Radek Máša\Local Settings\Temporary Internet Files\Content.IE5\3QL3O1H5\MC9003536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4812" y="4907496"/>
            <a:ext cx="1842380" cy="1671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bdélník 17"/>
          <p:cNvSpPr/>
          <p:nvPr/>
        </p:nvSpPr>
        <p:spPr>
          <a:xfrm>
            <a:off x="2578312" y="3103421"/>
            <a:ext cx="413000" cy="38611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9900"/>
                </a:solidFill>
              </a:rPr>
              <a:t>6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383924" y="4169300"/>
            <a:ext cx="548115" cy="38611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9900"/>
                </a:solidFill>
              </a:rPr>
              <a:t>18</a:t>
            </a:r>
            <a:endParaRPr lang="cs-CZ" b="1" dirty="0">
              <a:solidFill>
                <a:srgbClr val="FF9900"/>
              </a:solidFill>
            </a:endParaRPr>
          </a:p>
        </p:txBody>
      </p:sp>
      <p:pic>
        <p:nvPicPr>
          <p:cNvPr id="4098" name="Picture 2" descr="E:\Documents and Settings\Radek Máša\Local Settings\Temporary Internet Files\Content.IE5\EA4K6VOK\MC900437573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31961">
            <a:off x="1410873" y="211066"/>
            <a:ext cx="1371640" cy="1433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578312" y="2564904"/>
            <a:ext cx="413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</a:rPr>
              <a:t>3</a:t>
            </a:r>
            <a:endParaRPr lang="cs-CZ" b="1" dirty="0">
              <a:solidFill>
                <a:srgbClr val="FF99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2646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556792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CITACE:</a:t>
            </a:r>
          </a:p>
          <a:p>
            <a:endParaRPr lang="cs-CZ" dirty="0"/>
          </a:p>
          <a:p>
            <a:r>
              <a:rPr lang="en-US" dirty="0"/>
              <a:t>[</a:t>
            </a:r>
            <a:r>
              <a:rPr lang="cs-CZ" dirty="0" smtClean="0"/>
              <a:t>cit.2012-01-08</a:t>
            </a:r>
            <a:r>
              <a:rPr lang="en-US" dirty="0" smtClean="0"/>
              <a:t>]</a:t>
            </a:r>
            <a:r>
              <a:rPr lang="cs-CZ" dirty="0"/>
              <a:t>.Dostupné na www:&lt;http://office.microsoft.com&gt;</a:t>
            </a:r>
          </a:p>
          <a:p>
            <a:endParaRPr lang="cs-CZ" b="1" dirty="0">
              <a:solidFill>
                <a:srgbClr val="000066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7042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532</TotalTime>
  <Words>635</Words>
  <Application>Microsoft Office PowerPoint</Application>
  <PresentationFormat>Předvádění na obrazovce (4:3)</PresentationFormat>
  <Paragraphs>327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Carnival</vt:lpstr>
      <vt:lpstr>Matematika pro 1. stupeň  Č. DUMu: VY_32_INOVACE_08_Násobení a dělení číslem 6 </vt:lpstr>
      <vt:lpstr>Prezentace aplikace PowerPoint</vt:lpstr>
      <vt:lpstr>             Zakroužkuj násobky čísla 6 a napiš:</vt:lpstr>
      <vt:lpstr>              Řešení - zakroužkuj násobky čísla 6 a napiš:</vt:lpstr>
      <vt:lpstr>       Seřaď násobky čísla 6 od nejmenšího k největšímu, napiš a přečti:</vt:lpstr>
      <vt:lpstr>     Řešení - seřaď násobky čísla 6        od nejmenšího k největšímu, napiš a přečti:</vt:lpstr>
      <vt:lpstr>Doplň tabulky:</vt:lpstr>
      <vt:lpstr>Řešení –  doplň tabulky: </vt:lpstr>
      <vt:lpstr>Slovní úloha:</vt:lpstr>
      <vt:lpstr>              Řešení - slovní úloha: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Rodina Mášova</dc:creator>
  <cp:lastModifiedBy>uctarna</cp:lastModifiedBy>
  <cp:revision>32</cp:revision>
  <dcterms:created xsi:type="dcterms:W3CDTF">2011-12-29T16:40:27Z</dcterms:created>
  <dcterms:modified xsi:type="dcterms:W3CDTF">2012-06-21T14:02:38Z</dcterms:modified>
</cp:coreProperties>
</file>