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778416-92D0-4B3B-9913-463648C44DB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5BF19B8-BFA3-4031-9C48-44D1FEC65E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500" y="2924944"/>
            <a:ext cx="8856984" cy="216024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Matematika </a:t>
            </a:r>
            <a:r>
              <a:rPr lang="cs-CZ" sz="3200" dirty="0"/>
              <a:t>pro 1. stupeň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č. </a:t>
            </a:r>
            <a:r>
              <a:rPr lang="cs-CZ" sz="3200" dirty="0" err="1"/>
              <a:t>DUM</a:t>
            </a:r>
            <a:r>
              <a:rPr lang="cs-CZ" sz="3200" cap="none" dirty="0" err="1"/>
              <a:t>u</a:t>
            </a:r>
            <a:r>
              <a:rPr lang="cs-CZ" sz="3200" dirty="0"/>
              <a:t>: </a:t>
            </a:r>
            <a:r>
              <a:rPr lang="cs-CZ" sz="3200" dirty="0" smtClean="0"/>
              <a:t>VY_32_INOVACE_10_Písemné sčítání     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>                  a odčítání do 1000 bez přechodu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662" y="1988840"/>
            <a:ext cx="8458200" cy="864096"/>
          </a:xfrm>
        </p:spPr>
        <p:txBody>
          <a:bodyPr>
            <a:normAutofit fontScale="40000" lnSpcReduction="20000"/>
          </a:bodyPr>
          <a:lstStyle/>
          <a:p>
            <a:endParaRPr lang="cs-CZ" b="1" dirty="0" smtClean="0"/>
          </a:p>
          <a:p>
            <a:pPr algn="ctr"/>
            <a:r>
              <a:rPr lang="cs-CZ" sz="5000" b="1" dirty="0" smtClean="0"/>
              <a:t>ZŠP </a:t>
            </a:r>
            <a:r>
              <a:rPr lang="cs-CZ" sz="5000" b="1" dirty="0"/>
              <a:t>a ZŠS Uherský Brod</a:t>
            </a:r>
            <a:br>
              <a:rPr lang="cs-CZ" sz="5000" b="1" dirty="0"/>
            </a:br>
            <a:r>
              <a:rPr lang="cs-CZ" sz="5000" b="1" dirty="0"/>
              <a:t> </a:t>
            </a:r>
            <a:r>
              <a:rPr lang="cs-CZ" sz="5000" b="1" dirty="0" smtClean="0"/>
              <a:t>projekt </a:t>
            </a:r>
            <a:r>
              <a:rPr lang="cs-CZ" sz="5000" b="1" dirty="0"/>
              <a:t>č. CZ.1.07/1.4.00/21.0961</a:t>
            </a:r>
          </a:p>
          <a:p>
            <a:endParaRPr lang="cs-CZ" sz="5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297" y="400868"/>
            <a:ext cx="7344816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662" y="5574864"/>
            <a:ext cx="3841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Jméno autora: Mgr. Alena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Mášová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06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6617" y="1988840"/>
            <a:ext cx="7992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Anotace: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  <a:p>
            <a:pPr algn="just"/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Prezentace slouží k procvičování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písemného sčítání a odčítání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do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1000</a:t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</a:b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bez přechodu, k seřazování čísel od největšího po nejmenší s řešením tajenky.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Sebehodnocení žák provede vybarvením „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+mj-lt"/>
              </a:rPr>
              <a:t>smajlíka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“.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Možnost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cvičení tisknout jako pracovní listy. </a:t>
            </a:r>
          </a:p>
          <a:p>
            <a:pPr algn="just"/>
            <a:endParaRPr lang="cs-CZ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  <a:p>
            <a:pPr algn="just"/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Je určena pro žáky 5. 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ročníku ZŠP.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  <a:p>
            <a:pPr algn="just"/>
            <a:endParaRPr lang="cs-CZ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  <a:p>
            <a:pPr algn="just"/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Období vytvoření vzdělávacího materiálu –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+mj-lt"/>
              </a:rPr>
              <a:t>leden 2012.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351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3053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260      145      415      621      757      933      325      830            </a:t>
            </a:r>
          </a:p>
          <a:p>
            <a:r>
              <a:rPr lang="cs-CZ" sz="2000" b="1" u="sng" dirty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18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23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54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75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30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65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44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46</a:t>
            </a:r>
          </a:p>
          <a:p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</a:p>
        </p:txBody>
      </p:sp>
      <p:pic>
        <p:nvPicPr>
          <p:cNvPr id="4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42202">
            <a:off x="1628003" y="255997"/>
            <a:ext cx="1512168" cy="90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3284984"/>
            <a:ext cx="84249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330      142      308      219      410      825      115      531       </a:t>
            </a:r>
          </a:p>
          <a:p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163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526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471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340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452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103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632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3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07</a:t>
            </a:r>
          </a:p>
          <a:p>
            <a:endParaRPr lang="cs-CZ" sz="2000" b="1" u="sng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6389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5085049"/>
            <a:ext cx="64087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   DOPLŇ:           sčítanec</a:t>
            </a:r>
          </a:p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sčítanec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…………..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E:\Documents and Settings\Radek Máša\Local Settings\Temporary Internet Files\Content.IE5\YJYZDHL5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954" y="4691541"/>
            <a:ext cx="1320675" cy="89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72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      Řešení - Vypočítej: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3053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260      145      415      621      757      933      325      830            </a:t>
            </a:r>
          </a:p>
          <a:p>
            <a:r>
              <a:rPr lang="cs-CZ" sz="2000" b="1" u="sng" dirty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18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23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54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75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30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65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44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46</a:t>
            </a:r>
          </a:p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278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168      469      696      787      998      369      876            </a:t>
            </a:r>
            <a:endParaRPr lang="cs-CZ" sz="2000" b="1" u="sng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284984"/>
            <a:ext cx="84249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330      142      308      219      410      825      115      531       </a:t>
            </a:r>
          </a:p>
          <a:p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163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526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471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340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452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103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632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307</a:t>
            </a:r>
          </a:p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493      668      779      559      862      928      747      </a:t>
            </a:r>
            <a:r>
              <a:rPr lang="cs-CZ" sz="2000" b="1" dirty="0">
                <a:solidFill>
                  <a:srgbClr val="FF9900"/>
                </a:solidFill>
                <a:latin typeface="Verdana" pitchFamily="34" charset="0"/>
              </a:rPr>
              <a:t>8</a:t>
            </a:r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38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6389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5085049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 ŘEŠENÍ - DOPLŇ:      sčítanec</a:t>
            </a:r>
          </a:p>
          <a:p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sčítanec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  </a:t>
            </a:r>
            <a:r>
              <a:rPr lang="cs-CZ" sz="3200" b="1" dirty="0" smtClean="0">
                <a:solidFill>
                  <a:srgbClr val="FF9900"/>
                </a:solidFill>
              </a:rPr>
              <a:t>součet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E:\Documents and Settings\Radek Máša\Local Settings\Temporary Internet Files\Content.IE5\YJYZDHL5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190" y="4797152"/>
            <a:ext cx="1271239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E:\Documents and Settings\Radek Máša\Local Settings\Temporary Internet Files\Content.IE5\3QL3O1H5\MC900437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8387">
            <a:off x="1142068" y="173065"/>
            <a:ext cx="1531271" cy="94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3869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412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Seřaď čísla od největšího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po nejmenší a doplň tajenku: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22462" y="1870394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1328462" y="1823108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04217">
            <a:off x="755576" y="188639"/>
            <a:ext cx="1512168" cy="90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Mrak 11"/>
          <p:cNvSpPr/>
          <p:nvPr/>
        </p:nvSpPr>
        <p:spPr>
          <a:xfrm>
            <a:off x="2402117" y="1823108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3589040" y="1823108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4674503" y="1819586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5724128" y="1814982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806547" y="1814982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7893361" y="1814982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656348" y="3006215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1902169" y="2924944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3131840" y="2924944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4427509" y="2988301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5588903" y="2996952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6804248" y="2924944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7893361" y="2992187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37333" y="1614927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 T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2462" y="2127539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 260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84643" y="2068365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500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2068365"/>
            <a:ext cx="8327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732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89040" y="2076731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1000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88023" y="2068365"/>
            <a:ext cx="8008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350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796136" y="2068340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800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76256" y="2076731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100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542198" y="3245446"/>
            <a:ext cx="6850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50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97549" y="3242473"/>
            <a:ext cx="8319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438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956376" y="2059261"/>
            <a:ext cx="8513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999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942994" y="3182089"/>
            <a:ext cx="957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900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03848" y="3182089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630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00294" y="3242473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 190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76256" y="3177341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  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956376" y="3245446"/>
            <a:ext cx="8513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555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522623" y="1534479"/>
            <a:ext cx="3965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O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642483" y="1500753"/>
            <a:ext cx="3481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L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773196" y="1528836"/>
            <a:ext cx="4454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V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011196" y="151761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Í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046103" y="1500753"/>
            <a:ext cx="3981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E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94647" y="147028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N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209032" y="148931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E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13212" y="3839344"/>
            <a:ext cx="6870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Č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138743" y="3830965"/>
            <a:ext cx="4144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S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227762" y="3812444"/>
            <a:ext cx="3913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É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74503" y="3902701"/>
            <a:ext cx="3337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Í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724128" y="3902701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Á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020272" y="3839344"/>
            <a:ext cx="2520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!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8209032" y="3902701"/>
            <a:ext cx="755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P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7561818"/>
              </p:ext>
            </p:extLst>
          </p:nvPr>
        </p:nvGraphicFramePr>
        <p:xfrm>
          <a:off x="325245" y="4581128"/>
          <a:ext cx="6096000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1000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6" name="Tabulka 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3124621"/>
              </p:ext>
            </p:extLst>
          </p:nvPr>
        </p:nvGraphicFramePr>
        <p:xfrm>
          <a:off x="2242864" y="5733256"/>
          <a:ext cx="6564897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29433"/>
                <a:gridCol w="729433"/>
                <a:gridCol w="729433"/>
                <a:gridCol w="729433"/>
                <a:gridCol w="729433"/>
                <a:gridCol w="729433"/>
                <a:gridCol w="729433"/>
                <a:gridCol w="729433"/>
                <a:gridCol w="7294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555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P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381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1103" y="332656"/>
            <a:ext cx="8686800" cy="8412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dirty="0" err="1" smtClean="0"/>
              <a:t>řešenÍ</a:t>
            </a:r>
            <a:r>
              <a:rPr lang="cs-CZ" dirty="0" smtClean="0"/>
              <a:t> - Seřaď čísla od největšího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po nejmenší a doplň tajenku: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222462" y="1870394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1328462" y="1823108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402117" y="1823108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3589040" y="1823108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4674503" y="1819586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5724128" y="1814982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806547" y="1814982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7893361" y="1814982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656348" y="3006215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1902169" y="2924944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3131840" y="2924944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4427509" y="2988301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5588903" y="2996952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6804248" y="2924944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7893361" y="2992187"/>
            <a:ext cx="914400" cy="91440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37333" y="1614927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 T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2462" y="2127539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 260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84643" y="2068365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500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2068365"/>
            <a:ext cx="8327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732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89040" y="2076731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1000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88023" y="2068365"/>
            <a:ext cx="8008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350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796136" y="2068340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800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76256" y="2076731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100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542198" y="3245446"/>
            <a:ext cx="6850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50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97549" y="3242473"/>
            <a:ext cx="8319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438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956376" y="2059261"/>
            <a:ext cx="8513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999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942994" y="3182089"/>
            <a:ext cx="957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900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03848" y="3182089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630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00294" y="3242473"/>
            <a:ext cx="914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 190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76256" y="3177341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  0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956376" y="3245446"/>
            <a:ext cx="8513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Verdana" pitchFamily="34" charset="0"/>
              </a:rPr>
              <a:t>555</a:t>
            </a:r>
            <a:endParaRPr lang="cs-CZ" sz="2000" b="1" dirty="0">
              <a:solidFill>
                <a:schemeClr val="accent1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522623" y="1534479"/>
            <a:ext cx="3965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O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642483" y="1500753"/>
            <a:ext cx="3481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L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773196" y="1528836"/>
            <a:ext cx="4454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V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011196" y="151761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Í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046103" y="1500753"/>
            <a:ext cx="3981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E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94647" y="147028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N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209032" y="148931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E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13212" y="3839344"/>
            <a:ext cx="6870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Č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138743" y="3830965"/>
            <a:ext cx="4144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S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227762" y="3812444"/>
            <a:ext cx="3913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É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74503" y="3902701"/>
            <a:ext cx="3337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Í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724128" y="3902701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Á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020272" y="3839344"/>
            <a:ext cx="2520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!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8209032" y="3902701"/>
            <a:ext cx="755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P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graphicFrame>
        <p:nvGraphicFramePr>
          <p:cNvPr id="55" name="Tabulka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1744282"/>
              </p:ext>
            </p:extLst>
          </p:nvPr>
        </p:nvGraphicFramePr>
        <p:xfrm>
          <a:off x="325245" y="4581128"/>
          <a:ext cx="6096000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1000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999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900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800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732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630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S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E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L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É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6" name="Tabulka 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0577904"/>
              </p:ext>
            </p:extLst>
          </p:nvPr>
        </p:nvGraphicFramePr>
        <p:xfrm>
          <a:off x="2242864" y="5733256"/>
          <a:ext cx="6564897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29433"/>
                <a:gridCol w="729433"/>
                <a:gridCol w="729433"/>
                <a:gridCol w="729433"/>
                <a:gridCol w="729433"/>
                <a:gridCol w="729433"/>
                <a:gridCol w="729433"/>
                <a:gridCol w="729433"/>
                <a:gridCol w="7294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555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500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438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350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260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190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100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50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0</a:t>
                      </a:r>
                      <a:endParaRPr lang="cs-CZ" sz="2000" b="1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P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O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Č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Í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T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Á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N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Í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!</a:t>
                      </a:r>
                      <a:endParaRPr lang="cs-CZ" sz="20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3" name="Picture 2" descr="E:\Documents and Settings\Radek Máša\Local Settings\Temporary Internet Files\Content.IE5\3QL3O1H5\MC900437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8387">
            <a:off x="321563" y="322747"/>
            <a:ext cx="1531271" cy="94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77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3052"/>
            <a:ext cx="86255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524       648         893        278        627         295       486</a:t>
            </a:r>
          </a:p>
          <a:p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24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30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 91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78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- 13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 62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45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</a:p>
          <a:p>
            <a:endParaRPr lang="cs-CZ" sz="2000" b="1" dirty="0" smtClean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pic>
        <p:nvPicPr>
          <p:cNvPr id="4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42202">
            <a:off x="1628003" y="255997"/>
            <a:ext cx="1512168" cy="90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7988" y="3284984"/>
            <a:ext cx="87129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938         753         596        386        985        855        678</a:t>
            </a: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- 325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- 401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- 265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- 134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- 685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- 422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- 517</a:t>
            </a:r>
          </a:p>
          <a:p>
            <a:endParaRPr lang="cs-CZ" sz="2000" b="1" u="sng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6389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23367" y="4515125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DOPLŇ:         menšenec</a:t>
            </a:r>
          </a:p>
          <a:p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             -        </a:t>
            </a:r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menšitel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…………..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E:\Documents and Settings\Radek Máša\Local Settings\Temporary Internet Files\Content.IE5\YJYZDHL5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98429">
            <a:off x="280950" y="4581128"/>
            <a:ext cx="1053989" cy="71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6138091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Jak jsi zvládl úkoly ?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Vybarvi „</a:t>
            </a:r>
            <a:r>
              <a:rPr lang="cs-CZ" dirty="0" err="1" smtClean="0">
                <a:solidFill>
                  <a:srgbClr val="FF0000"/>
                </a:solidFill>
              </a:rPr>
              <a:t>smajlíka</a:t>
            </a:r>
            <a:r>
              <a:rPr lang="cs-CZ" dirty="0" smtClean="0">
                <a:solidFill>
                  <a:srgbClr val="FF0000"/>
                </a:solidFill>
              </a:rPr>
              <a:t>“.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5148064" y="5805264"/>
            <a:ext cx="914400" cy="914400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444208" y="5805264"/>
            <a:ext cx="914400" cy="914400"/>
          </a:xfrm>
          <a:prstGeom prst="smileyFace">
            <a:avLst>
              <a:gd name="adj" fmla="val 168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740352" y="5805264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457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  <p:bldP spid="5" grpId="0"/>
      <p:bldP spid="9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err="1" smtClean="0"/>
              <a:t>ŘeŠení</a:t>
            </a:r>
            <a:r>
              <a:rPr lang="cs-CZ" dirty="0" smtClean="0"/>
              <a:t> - Vypočítej: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3052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524        648         893        278        627        295        486</a:t>
            </a:r>
          </a:p>
          <a:p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24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30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91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78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- 13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 62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 45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</a:p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 500        618         802        200        614        233        441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3284984"/>
            <a:ext cx="87129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938         753        596        386        985        855        678</a:t>
            </a:r>
          </a:p>
          <a:p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- 325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- 401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- 265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- 134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- 685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- 422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- 517</a:t>
            </a:r>
          </a:p>
          <a:p>
            <a:r>
              <a:rPr lang="cs-CZ" sz="2000" b="1" dirty="0" smtClean="0">
                <a:solidFill>
                  <a:srgbClr val="FF9900"/>
                </a:solidFill>
                <a:latin typeface="Verdana" pitchFamily="34" charset="0"/>
              </a:rPr>
              <a:t>  613         352        331        252        300        433        161</a:t>
            </a:r>
            <a:endParaRPr lang="cs-CZ" sz="2000" b="1" dirty="0">
              <a:solidFill>
                <a:srgbClr val="FF9900"/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6389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4939" y="4515125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DOPLŇ:         menšenec</a:t>
            </a:r>
          </a:p>
          <a:p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                -     </a:t>
            </a:r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menšitel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</a:t>
            </a:r>
            <a:r>
              <a:rPr lang="cs-CZ" sz="2400" b="1" dirty="0" smtClean="0">
                <a:solidFill>
                  <a:srgbClr val="FF9900"/>
                </a:solidFill>
              </a:rPr>
              <a:t>rozdíl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E:\Documents and Settings\Radek Máša\Local Settings\Temporary Internet Files\Content.IE5\YJYZDHL5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98429">
            <a:off x="280950" y="4581128"/>
            <a:ext cx="1053989" cy="71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6138091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Jak jsi zvládl úkoly ? </a:t>
            </a:r>
          </a:p>
          <a:p>
            <a:r>
              <a:rPr lang="cs-CZ" smtClean="0">
                <a:solidFill>
                  <a:srgbClr val="FF0000"/>
                </a:solidFill>
              </a:rPr>
              <a:t>       Vybarvi </a:t>
            </a:r>
            <a:r>
              <a:rPr lang="cs-CZ" dirty="0" err="1" smtClean="0">
                <a:solidFill>
                  <a:srgbClr val="FF0000"/>
                </a:solidFill>
              </a:rPr>
              <a:t>smajlíka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5148064" y="580526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444208" y="5805264"/>
            <a:ext cx="914400" cy="914400"/>
          </a:xfrm>
          <a:prstGeom prst="smileyFace">
            <a:avLst>
              <a:gd name="adj" fmla="val 168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740352" y="5805264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 descr="E:\Documents and Settings\Radek Máša\Local Settings\Temporary Internet Files\Content.IE5\3QL3O1H5\MC900437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8387">
            <a:off x="1070702" y="90115"/>
            <a:ext cx="1531271" cy="94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452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93014"/>
            <a:ext cx="782405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dirty="0" smtClean="0"/>
              <a:t>cit.2012-01-27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8373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441</TotalTime>
  <Words>408</Words>
  <Application>Microsoft Office PowerPoint</Application>
  <PresentationFormat>Předvádění na obrazovce (4:3)</PresentationFormat>
  <Paragraphs>151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Matematika pro 1. stupeň  č. DUMu: VY_32_INOVACE_10_Písemné sčítání                         a odčítání do 1000 bez přechodu</vt:lpstr>
      <vt:lpstr>Prezentace aplikace PowerPoint</vt:lpstr>
      <vt:lpstr>Vypočítej:</vt:lpstr>
      <vt:lpstr>      Řešení - Vypočítej:</vt:lpstr>
      <vt:lpstr>                    Seřaď čísla od největšího                      po nejmenší a doplň tajenku:</vt:lpstr>
      <vt:lpstr>                                               řešenÍ - Seřaď čísla od největšího                      po nejmenší a doplň tajenku:</vt:lpstr>
      <vt:lpstr>Vypočítej:</vt:lpstr>
      <vt:lpstr> ŘeŠení - Vypočítej:</vt:lpstr>
      <vt:lpstr>Prezentace aplikace PowerPoint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uctarna</dc:creator>
  <cp:lastModifiedBy>uctarna</cp:lastModifiedBy>
  <cp:revision>34</cp:revision>
  <dcterms:created xsi:type="dcterms:W3CDTF">2012-01-03T15:32:15Z</dcterms:created>
  <dcterms:modified xsi:type="dcterms:W3CDTF">2012-06-21T14:03:14Z</dcterms:modified>
</cp:coreProperties>
</file>