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1" autoAdjust="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ECFBB7F-5F63-4B04-A7EE-2C9C83A8C69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7E5BE1-5B98-471B-999A-A55B940FB6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58667" y="2060848"/>
            <a:ext cx="5637010" cy="1080120"/>
          </a:xfrm>
        </p:spPr>
        <p:txBody>
          <a:bodyPr/>
          <a:lstStyle/>
          <a:p>
            <a:pPr algn="ctr"/>
            <a:r>
              <a:rPr lang="cs-CZ" sz="2400" dirty="0">
                <a:solidFill>
                  <a:srgbClr val="0070C0"/>
                </a:solidFill>
              </a:rPr>
              <a:t>ZŠP a ZŠS Uherský Brod</a:t>
            </a:r>
          </a:p>
          <a:p>
            <a:pPr algn="ctr"/>
            <a:r>
              <a:rPr lang="cs-CZ" sz="2400" dirty="0">
                <a:solidFill>
                  <a:srgbClr val="0070C0"/>
                </a:solidFill>
              </a:rPr>
              <a:t> projekt č. CZ.1.07/1.4.00/21.0961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56992"/>
            <a:ext cx="8640960" cy="2016224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>
                <a:solidFill>
                  <a:srgbClr val="002060"/>
                </a:solidFill>
              </a:rPr>
              <a:t>Matematika pro 1. </a:t>
            </a:r>
            <a:r>
              <a:rPr lang="cs-CZ" sz="3200" dirty="0" smtClean="0">
                <a:solidFill>
                  <a:srgbClr val="002060"/>
                </a:solidFill>
              </a:rPr>
              <a:t>stupeň</a:t>
            </a:r>
            <a:br>
              <a:rPr lang="cs-CZ" sz="3200" dirty="0" smtClean="0">
                <a:solidFill>
                  <a:srgbClr val="002060"/>
                </a:solidFill>
              </a:rPr>
            </a:b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č</a:t>
            </a:r>
            <a:r>
              <a:rPr lang="cs-CZ" sz="3200" dirty="0">
                <a:solidFill>
                  <a:srgbClr val="002060"/>
                </a:solidFill>
              </a:rPr>
              <a:t>. </a:t>
            </a:r>
            <a:r>
              <a:rPr lang="cs-CZ" sz="3200" dirty="0" smtClean="0">
                <a:solidFill>
                  <a:srgbClr val="002060"/>
                </a:solidFill>
              </a:rPr>
              <a:t>DUMu:VY_32_INOVACE_11_Násobení </a:t>
            </a:r>
            <a:br>
              <a:rPr lang="cs-CZ" sz="3200" dirty="0" smtClean="0">
                <a:solidFill>
                  <a:srgbClr val="002060"/>
                </a:solidFill>
              </a:rPr>
            </a:br>
            <a:r>
              <a:rPr lang="cs-CZ" sz="3200" dirty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                                       a dělení číslem 7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86756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Jméno autora: Mgr. Alena Mášová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43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628800"/>
            <a:ext cx="8064896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Anotace: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Prezentace slouží k procvičování </a:t>
            </a:r>
            <a:r>
              <a:rPr lang="cs-CZ" sz="2000" dirty="0" smtClean="0">
                <a:solidFill>
                  <a:srgbClr val="002060"/>
                </a:solidFill>
              </a:rPr>
              <a:t>příkladů násobení </a:t>
            </a:r>
            <a:r>
              <a:rPr lang="cs-CZ" sz="2000" dirty="0">
                <a:solidFill>
                  <a:srgbClr val="002060"/>
                </a:solidFill>
              </a:rPr>
              <a:t>a dělení číslem </a:t>
            </a:r>
            <a:r>
              <a:rPr lang="cs-CZ" sz="2000" dirty="0" smtClean="0">
                <a:solidFill>
                  <a:srgbClr val="002060"/>
                </a:solidFill>
              </a:rPr>
              <a:t>7, </a:t>
            </a:r>
            <a:r>
              <a:rPr lang="cs-CZ" sz="2000" dirty="0">
                <a:solidFill>
                  <a:srgbClr val="002060"/>
                </a:solidFill>
              </a:rPr>
              <a:t/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k </a:t>
            </a:r>
            <a:r>
              <a:rPr lang="cs-CZ" sz="2000" dirty="0" smtClean="0">
                <a:solidFill>
                  <a:srgbClr val="002060"/>
                </a:solidFill>
              </a:rPr>
              <a:t>procvičování sudých a lichých čísel a </a:t>
            </a:r>
            <a:r>
              <a:rPr lang="cs-CZ" sz="2000" dirty="0">
                <a:solidFill>
                  <a:srgbClr val="002060"/>
                </a:solidFill>
              </a:rPr>
              <a:t>k řešení slovní úlohy. Sebehodnocení žák provede vybarvením „</a:t>
            </a:r>
            <a:r>
              <a:rPr lang="cs-CZ" sz="2000" dirty="0" err="1">
                <a:solidFill>
                  <a:srgbClr val="002060"/>
                </a:solidFill>
              </a:rPr>
              <a:t>smajlíka</a:t>
            </a:r>
            <a:r>
              <a:rPr lang="cs-CZ" sz="2000" dirty="0">
                <a:solidFill>
                  <a:srgbClr val="002060"/>
                </a:solidFill>
              </a:rPr>
              <a:t>“. </a:t>
            </a:r>
            <a:r>
              <a:rPr lang="cs-CZ" sz="2000" dirty="0" smtClean="0">
                <a:solidFill>
                  <a:srgbClr val="002060"/>
                </a:solidFill>
              </a:rPr>
              <a:t>Možnost </a:t>
            </a:r>
            <a:r>
              <a:rPr lang="cs-CZ" sz="2000" dirty="0">
                <a:solidFill>
                  <a:srgbClr val="002060"/>
                </a:solidFill>
              </a:rPr>
              <a:t>cvičení tisknout jako pracovní listy. 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Je určena pro žáky 5. </a:t>
            </a:r>
            <a:r>
              <a:rPr lang="cs-CZ" sz="2000" smtClean="0">
                <a:solidFill>
                  <a:srgbClr val="002060"/>
                </a:solidFill>
              </a:rPr>
              <a:t>ročníku ZŠP.</a:t>
            </a:r>
            <a:endParaRPr lang="cs-CZ" sz="2000" dirty="0">
              <a:solidFill>
                <a:srgbClr val="002060"/>
              </a:solidFill>
            </a:endParaRP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Období vytvoření vzdělávacího materiálu – </a:t>
            </a:r>
            <a:r>
              <a:rPr lang="cs-CZ" sz="2000" dirty="0" smtClean="0">
                <a:solidFill>
                  <a:srgbClr val="002060"/>
                </a:solidFill>
              </a:rPr>
              <a:t>únor 2012.</a:t>
            </a:r>
            <a:endParaRPr lang="cs-CZ" sz="20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2044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360861"/>
            <a:ext cx="698477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002060"/>
                </a:solidFill>
              </a:rPr>
              <a:t>Zakroužkuj </a:t>
            </a:r>
            <a:r>
              <a:rPr lang="cs-CZ" sz="3200" dirty="0" smtClean="0">
                <a:solidFill>
                  <a:srgbClr val="FF9900"/>
                </a:solidFill>
              </a:rPr>
              <a:t>oranžovou  </a:t>
            </a:r>
            <a:r>
              <a:rPr lang="cs-CZ" sz="3200" dirty="0" smtClean="0">
                <a:solidFill>
                  <a:srgbClr val="002060"/>
                </a:solidFill>
              </a:rPr>
              <a:t>pastelkou násobky čísla 7: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1028" name="Picture 4" descr="E:\Documents and Settings\Radek Máša\Local Settings\Temporary Internet Files\Content.IE5\G07S3VQ7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6167">
            <a:off x="812988" y="420189"/>
            <a:ext cx="1151751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7084096"/>
              </p:ext>
            </p:extLst>
          </p:nvPr>
        </p:nvGraphicFramePr>
        <p:xfrm>
          <a:off x="306875" y="1916832"/>
          <a:ext cx="8513593" cy="27736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rgbClr val="002060"/>
                          </a:solidFill>
                          <a:latin typeface="Arial Black" pitchFamily="34" charset="0"/>
                          <a:cs typeface="Arial" pitchFamily="34" charset="0"/>
                        </a:rPr>
                        <a:t>0</a:t>
                      </a:r>
                      <a:endParaRPr lang="cs-CZ" sz="2000" b="0" dirty="0">
                        <a:solidFill>
                          <a:srgbClr val="002060"/>
                        </a:solidFill>
                        <a:latin typeface="Arial Black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28040" y="5260558"/>
            <a:ext cx="8341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               Násobky čísla 7 přepiš: 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_______________________________________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9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339462" y="4941168"/>
            <a:ext cx="1596841" cy="10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:\Documents and Settings\Radek Máša\Local Settings\Temporary Internet Files\Content.IE5\5EK8W1YI\MC9003841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38702">
            <a:off x="499906" y="4808453"/>
            <a:ext cx="334672" cy="63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236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7289" y="332656"/>
            <a:ext cx="846444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002060"/>
                </a:solidFill>
              </a:rPr>
              <a:t>Řešení - zakroužkuj </a:t>
            </a:r>
            <a:r>
              <a:rPr lang="cs-CZ" sz="3200" dirty="0" smtClean="0">
                <a:solidFill>
                  <a:srgbClr val="FF9900"/>
                </a:solidFill>
              </a:rPr>
              <a:t>oranžovou  </a:t>
            </a:r>
            <a:r>
              <a:rPr lang="cs-CZ" sz="3200" dirty="0" smtClean="0">
                <a:solidFill>
                  <a:srgbClr val="002060"/>
                </a:solidFill>
              </a:rPr>
              <a:t>pastelkou násobky čísla 7:</a:t>
            </a:r>
            <a:endParaRPr lang="cs-CZ" sz="3200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318633"/>
              </p:ext>
            </p:extLst>
          </p:nvPr>
        </p:nvGraphicFramePr>
        <p:xfrm>
          <a:off x="306875" y="1916832"/>
          <a:ext cx="8513593" cy="27736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  <a:gridCol w="7739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rgbClr val="002060"/>
                          </a:solidFill>
                          <a:latin typeface="Arial Black" pitchFamily="34" charset="0"/>
                          <a:cs typeface="Arial" pitchFamily="34" charset="0"/>
                        </a:rPr>
                        <a:t>0</a:t>
                      </a:r>
                      <a:endParaRPr lang="cs-CZ" sz="2000" b="0" dirty="0">
                        <a:solidFill>
                          <a:srgbClr val="002060"/>
                        </a:solidFill>
                        <a:latin typeface="Arial Black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28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35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49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28040" y="5260558"/>
            <a:ext cx="8341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               Řešení - násobky čísla 7 přepiš: 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800" b="1" dirty="0">
                <a:solidFill>
                  <a:srgbClr val="FF9900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9900"/>
                </a:solidFill>
                <a:latin typeface="Arial Black" pitchFamily="34" charset="0"/>
              </a:rPr>
              <a:t>    7, 14, 21, 28, 35, 42, 49, 56, 63, 70</a:t>
            </a:r>
            <a:endParaRPr lang="cs-CZ" sz="2800" b="1" dirty="0">
              <a:solidFill>
                <a:srgbClr val="FF9900"/>
              </a:solidFill>
              <a:latin typeface="Arial Black" pitchFamily="34" charset="0"/>
            </a:endParaRPr>
          </a:p>
        </p:txBody>
      </p:sp>
      <p:pic>
        <p:nvPicPr>
          <p:cNvPr id="1029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339462" y="4941168"/>
            <a:ext cx="1596841" cy="10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:\Documents and Settings\Radek Máša\Local Settings\Temporary Internet Files\Content.IE5\5EK8W1YI\MC900384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38702">
            <a:off x="499906" y="4808453"/>
            <a:ext cx="334672" cy="63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25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548680"/>
            <a:ext cx="5472608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Doplň číslo 7krát větší: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E:\Documents and Settings\Radek Máša\Local Settings\Temporary Internet Files\Content.IE5\VGN87GSI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34296">
            <a:off x="1396928" y="335147"/>
            <a:ext cx="1086400" cy="101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256586" y="2249840"/>
            <a:ext cx="1596841" cy="10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4758" y="242088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 7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079243"/>
              </p:ext>
            </p:extLst>
          </p:nvPr>
        </p:nvGraphicFramePr>
        <p:xfrm>
          <a:off x="2051718" y="1988840"/>
          <a:ext cx="6768751" cy="1152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</a:tblGrid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937674" y="3849960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 výsledků vypiš sudá čísla:</a:t>
            </a:r>
          </a:p>
          <a:p>
            <a:endParaRPr lang="cs-CZ" sz="3200" b="1" dirty="0">
              <a:solidFill>
                <a:srgbClr val="002060"/>
              </a:solidFill>
            </a:endParaRPr>
          </a:p>
          <a:p>
            <a:r>
              <a:rPr lang="cs-CZ" sz="3200" b="1" dirty="0" smtClean="0">
                <a:solidFill>
                  <a:srgbClr val="002060"/>
                </a:solidFill>
              </a:rPr>
              <a:t>___________________________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3075" name="Picture 3" descr="E:\Documents and Settings\Radek Máša\Local Settings\Temporary Internet Files\Content.IE5\5EK8W1YI\MC900440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90345"/>
            <a:ext cx="1084386" cy="114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4758" y="5780782"/>
            <a:ext cx="83316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9900"/>
                </a:solidFill>
              </a:rPr>
              <a:t>Doplň:     </a:t>
            </a:r>
            <a:r>
              <a:rPr lang="cs-CZ" sz="3200" b="1" dirty="0" smtClean="0">
                <a:solidFill>
                  <a:srgbClr val="0070C0"/>
                </a:solidFill>
              </a:rPr>
              <a:t>Činitel   .   </a:t>
            </a:r>
            <a:r>
              <a:rPr lang="cs-CZ" sz="3200" b="1" dirty="0">
                <a:solidFill>
                  <a:srgbClr val="0070C0"/>
                </a:solidFill>
              </a:rPr>
              <a:t>č</a:t>
            </a:r>
            <a:r>
              <a:rPr lang="cs-CZ" sz="3200" b="1" dirty="0" smtClean="0">
                <a:solidFill>
                  <a:srgbClr val="0070C0"/>
                </a:solidFill>
              </a:rPr>
              <a:t>initel   =   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18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4933" y="764704"/>
            <a:ext cx="734481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Řešení - doplň číslo 7krát větší: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5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387221" y="2321849"/>
            <a:ext cx="1596841" cy="10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4852" y="243741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 7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3830578"/>
              </p:ext>
            </p:extLst>
          </p:nvPr>
        </p:nvGraphicFramePr>
        <p:xfrm>
          <a:off x="2000943" y="2172924"/>
          <a:ext cx="6768751" cy="1152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  <a:gridCol w="615341"/>
              </a:tblGrid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49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35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28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98171" y="4228346"/>
            <a:ext cx="7251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Řešení - z výsledků vypiš sudá čísla:</a:t>
            </a:r>
          </a:p>
          <a:p>
            <a:endParaRPr lang="cs-CZ" sz="3200" b="1" dirty="0">
              <a:solidFill>
                <a:srgbClr val="00206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70, 14, 0, 28, 56, 42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E:\Documents and Settings\Radek Máša\Local Settings\Temporary Internet Files\Content.IE5\5EK8W1YI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69160"/>
            <a:ext cx="1084386" cy="114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4758" y="6123249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9900"/>
                </a:solidFill>
              </a:rPr>
              <a:t>Doplň:     </a:t>
            </a:r>
            <a:r>
              <a:rPr lang="cs-CZ" sz="3200" b="1" dirty="0">
                <a:solidFill>
                  <a:srgbClr val="0070C0"/>
                </a:solidFill>
              </a:rPr>
              <a:t>Činitel   .   činitel   =   </a:t>
            </a:r>
            <a:r>
              <a:rPr lang="cs-CZ" sz="3200" b="1" dirty="0" smtClean="0">
                <a:solidFill>
                  <a:srgbClr val="FF0000"/>
                </a:solidFill>
              </a:rPr>
              <a:t>součin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62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548680"/>
            <a:ext cx="5472608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Doplň číslo 7krát menší: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E:\Documents and Settings\Radek Máša\Local Settings\Temporary Internet Files\Content.IE5\VGN87GSI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34296">
            <a:off x="1396928" y="335147"/>
            <a:ext cx="1086400" cy="101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256586" y="2249840"/>
            <a:ext cx="1596841" cy="10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4758" y="242088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  <a:latin typeface="Arial Black" pitchFamily="34" charset="0"/>
              </a:rPr>
              <a:t>: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7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1902295"/>
              </p:ext>
            </p:extLst>
          </p:nvPr>
        </p:nvGraphicFramePr>
        <p:xfrm>
          <a:off x="2051718" y="1988840"/>
          <a:ext cx="6840760" cy="1152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920822" y="3849960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 výsledků vypiš lichá čísla:</a:t>
            </a:r>
          </a:p>
          <a:p>
            <a:endParaRPr lang="cs-CZ" sz="3200" b="1" dirty="0">
              <a:solidFill>
                <a:srgbClr val="002060"/>
              </a:solidFill>
            </a:endParaRPr>
          </a:p>
          <a:p>
            <a:r>
              <a:rPr lang="cs-CZ" sz="3200" b="1" dirty="0" smtClean="0">
                <a:solidFill>
                  <a:srgbClr val="002060"/>
                </a:solidFill>
              </a:rPr>
              <a:t>___________________________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3075" name="Picture 3" descr="E:\Documents and Settings\Radek Máša\Local Settings\Temporary Internet Files\Content.IE5\5EK8W1YI\MC900440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172" y="3492914"/>
            <a:ext cx="1084386" cy="114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8160" y="5800058"/>
            <a:ext cx="8632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9900"/>
                </a:solidFill>
              </a:rPr>
              <a:t> </a:t>
            </a:r>
            <a:r>
              <a:rPr lang="cs-CZ" sz="3200" b="1" dirty="0" smtClean="0">
                <a:solidFill>
                  <a:srgbClr val="FF9900"/>
                </a:solidFill>
              </a:rPr>
              <a:t>Doplň:     </a:t>
            </a:r>
            <a:r>
              <a:rPr lang="cs-CZ" sz="3200" b="1" dirty="0" smtClean="0">
                <a:solidFill>
                  <a:srgbClr val="0070C0"/>
                </a:solidFill>
              </a:rPr>
              <a:t>Dělenec   :   dělitel   =   _______</a:t>
            </a:r>
            <a:r>
              <a:rPr lang="cs-CZ" sz="3200" dirty="0" smtClean="0"/>
              <a:t>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45990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488832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Řešení - doplň číslo 7krát menší: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5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290661" y="2537872"/>
            <a:ext cx="1596841" cy="10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2681" y="267246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  <a:latin typeface="Arial Black" pitchFamily="34" charset="0"/>
              </a:rPr>
              <a:t>: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7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7497384"/>
              </p:ext>
            </p:extLst>
          </p:nvPr>
        </p:nvGraphicFramePr>
        <p:xfrm>
          <a:off x="1921852" y="2461917"/>
          <a:ext cx="6840760" cy="1152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920822" y="4019688"/>
            <a:ext cx="76116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Řešení - z výsledků vypiš lichá čísla:</a:t>
            </a:r>
          </a:p>
          <a:p>
            <a:endParaRPr lang="cs-CZ" sz="3200" b="1" dirty="0">
              <a:solidFill>
                <a:srgbClr val="00206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1, 9, 7, 3, 5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E:\Documents and Settings\Radek Máša\Local Settings\Temporary Internet Files\Content.IE5\5EK8W1YI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835" y="4653136"/>
            <a:ext cx="1084386" cy="114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2951" y="6021288"/>
            <a:ext cx="8547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>
                <a:solidFill>
                  <a:srgbClr val="FF9900"/>
                </a:solidFill>
              </a:rPr>
              <a:t>Doplň:     </a:t>
            </a:r>
            <a:r>
              <a:rPr lang="cs-CZ" sz="3200" b="1" dirty="0">
                <a:solidFill>
                  <a:srgbClr val="0070C0"/>
                </a:solidFill>
              </a:rPr>
              <a:t>Dělenec   :   dělitel   =  </a:t>
            </a:r>
            <a:r>
              <a:rPr lang="cs-CZ" sz="3200" b="1" dirty="0" smtClean="0">
                <a:solidFill>
                  <a:srgbClr val="FF0000"/>
                </a:solidFill>
              </a:rPr>
              <a:t>podíl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575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87660" y="260648"/>
            <a:ext cx="4724700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>
                <a:solidFill>
                  <a:srgbClr val="002060"/>
                </a:solidFill>
              </a:rPr>
              <a:t>Slovní úloha: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3" y="1441634"/>
            <a:ext cx="88489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Janička má 56 obrázkových knížek. Kristýnka jich má 7krát méně než Janička. Kolik obrázkových knížek má Kristýnka?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Janička ……. _____ knížek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Kristýnka ….. _____ krát méně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Výpočet: __________________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Odpověď: Kristýnka má ___ obrázkových knížek.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E:\Documents and Settings\Radek Máša\Local Settings\Temporary Internet Files\Content.IE5\G07S3VQ7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1345991" cy="110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E:\Documents and Settings\Radek Máša\Local Settings\Temporary Internet Files\Content.IE5\5EK8W1YI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322" y="2852936"/>
            <a:ext cx="1792197" cy="1564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5516" y="5589240"/>
            <a:ext cx="87049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9900"/>
                </a:solidFill>
                <a:latin typeface="Arial Black" pitchFamily="34" charset="0"/>
              </a:rPr>
              <a:t>Jak jsi zvládl úkoly? </a:t>
            </a:r>
          </a:p>
          <a:p>
            <a:r>
              <a:rPr lang="cs-CZ" sz="2400" dirty="0" smtClean="0">
                <a:solidFill>
                  <a:srgbClr val="FF9900"/>
                </a:solidFill>
                <a:latin typeface="Arial Black" pitchFamily="34" charset="0"/>
              </a:rPr>
              <a:t>Vybarvi „</a:t>
            </a:r>
            <a:r>
              <a:rPr lang="cs-CZ" sz="2400" dirty="0" err="1" smtClean="0">
                <a:solidFill>
                  <a:srgbClr val="FF9900"/>
                </a:solidFill>
                <a:latin typeface="Arial Black" pitchFamily="34" charset="0"/>
              </a:rPr>
              <a:t>smajlíka</a:t>
            </a:r>
            <a:r>
              <a:rPr lang="cs-CZ" sz="2400" dirty="0" smtClean="0">
                <a:solidFill>
                  <a:srgbClr val="FF9900"/>
                </a:solidFill>
                <a:latin typeface="Arial Black" pitchFamily="34" charset="0"/>
              </a:rPr>
              <a:t>“.</a:t>
            </a:r>
            <a:endParaRPr lang="cs-CZ" sz="2400" dirty="0">
              <a:solidFill>
                <a:srgbClr val="FF9900"/>
              </a:solidFill>
              <a:latin typeface="Arial Black" pitchFamily="34" charset="0"/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4146803" y="5408379"/>
            <a:ext cx="914400" cy="914400"/>
          </a:xfrm>
          <a:prstGeom prst="smileyFac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751613" y="5375688"/>
            <a:ext cx="914400" cy="938218"/>
          </a:xfrm>
          <a:prstGeom prst="smileyFace">
            <a:avLst>
              <a:gd name="adj" fmla="val 1043"/>
            </a:avLst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498880" y="5419978"/>
            <a:ext cx="914400" cy="914400"/>
          </a:xfrm>
          <a:prstGeom prst="smileyFace">
            <a:avLst>
              <a:gd name="adj" fmla="val -4653"/>
            </a:avLst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931" y="632277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úplně </a:t>
            </a:r>
            <a:r>
              <a:rPr lang="cs-CZ" b="1" dirty="0" smtClean="0"/>
              <a:t>sám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43601" y="6313906"/>
            <a:ext cx="1130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 </a:t>
            </a:r>
            <a:r>
              <a:rPr lang="cs-CZ" b="1" dirty="0" smtClean="0"/>
              <a:t>pomocí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68909" y="6354438"/>
            <a:ext cx="2059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nedařilo se mi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91816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9" grpId="0" animBg="1"/>
      <p:bldP spid="10" grpId="0" animBg="1"/>
      <p:bldP spid="11" grpId="0" animBg="1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04664"/>
            <a:ext cx="6746752" cy="103697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>
                <a:solidFill>
                  <a:srgbClr val="002060"/>
                </a:solidFill>
              </a:rPr>
              <a:t>Řešení - Slovní úloha: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3" y="1441634"/>
            <a:ext cx="88489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Janička má 56 obrázkových knížek. Kristýnka jich má 7krát méně než Janička. Kolik obrázkových knížek má Kristýnka?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Janička …….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56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knížek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Kristýnka …..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krát méně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Výpočet: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56  :  7  =  8</a:t>
            </a:r>
            <a:endParaRPr lang="cs-CZ" sz="24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Odpověď: Kristýnka má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obrázkových knížek.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4" descr="E:\Documents and Settings\Radek Máša\Local Settings\Temporary Internet Files\Content.IE5\5EK8W1YI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80928"/>
            <a:ext cx="1792197" cy="1564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5516" y="5589240"/>
            <a:ext cx="87049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9900"/>
                </a:solidFill>
                <a:latin typeface="Arial Black" pitchFamily="34" charset="0"/>
              </a:rPr>
              <a:t>Jak jsi zvládl úkoly? </a:t>
            </a:r>
          </a:p>
          <a:p>
            <a:r>
              <a:rPr lang="cs-CZ" sz="2400" dirty="0" smtClean="0">
                <a:solidFill>
                  <a:srgbClr val="FF9900"/>
                </a:solidFill>
                <a:latin typeface="Arial Black" pitchFamily="34" charset="0"/>
              </a:rPr>
              <a:t>Vybarvi „</a:t>
            </a:r>
            <a:r>
              <a:rPr lang="cs-CZ" sz="2400" dirty="0" err="1" smtClean="0">
                <a:solidFill>
                  <a:srgbClr val="FF9900"/>
                </a:solidFill>
                <a:latin typeface="Arial Black" pitchFamily="34" charset="0"/>
              </a:rPr>
              <a:t>smajlíka</a:t>
            </a:r>
            <a:r>
              <a:rPr lang="cs-CZ" sz="2400" dirty="0" smtClean="0">
                <a:solidFill>
                  <a:srgbClr val="FF9900"/>
                </a:solidFill>
                <a:latin typeface="Arial Black" pitchFamily="34" charset="0"/>
              </a:rPr>
              <a:t>“.</a:t>
            </a:r>
            <a:endParaRPr lang="cs-CZ" sz="2400" dirty="0">
              <a:solidFill>
                <a:srgbClr val="FF9900"/>
              </a:solidFill>
              <a:latin typeface="Arial Black" pitchFamily="34" charset="0"/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4146803" y="5408379"/>
            <a:ext cx="914400" cy="914400"/>
          </a:xfrm>
          <a:prstGeom prst="smileyFac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751613" y="5375688"/>
            <a:ext cx="914400" cy="938218"/>
          </a:xfrm>
          <a:prstGeom prst="smileyFace">
            <a:avLst>
              <a:gd name="adj" fmla="val 1043"/>
            </a:avLst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498880" y="5375688"/>
            <a:ext cx="914400" cy="914400"/>
          </a:xfrm>
          <a:prstGeom prst="smileyFace">
            <a:avLst>
              <a:gd name="adj" fmla="val -4653"/>
            </a:avLst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931" y="632277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úplně </a:t>
            </a:r>
            <a:r>
              <a:rPr lang="cs-CZ" b="1" dirty="0" smtClean="0"/>
              <a:t>sám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43601" y="6313906"/>
            <a:ext cx="1130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 </a:t>
            </a:r>
            <a:r>
              <a:rPr lang="cs-CZ" b="1" dirty="0" smtClean="0"/>
              <a:t>pomocí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68909" y="6354438"/>
            <a:ext cx="2059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nedařilo se mi</a:t>
            </a:r>
            <a:endParaRPr lang="cs-CZ" b="1" dirty="0"/>
          </a:p>
        </p:txBody>
      </p:sp>
      <p:pic>
        <p:nvPicPr>
          <p:cNvPr id="7170" name="Picture 2" descr="E:\Documents and Settings\Radek Máša\Local Settings\Temporary Internet Files\Content.IE5\VGN87GSI\MC90037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4002"/>
            <a:ext cx="1294791" cy="136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391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smtClean="0"/>
              <a:t>cit.2012-02-06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11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204</TotalTime>
  <Words>555</Words>
  <Application>Microsoft Office PowerPoint</Application>
  <PresentationFormat>Předvádění na obrazovce (4:3)</PresentationFormat>
  <Paragraphs>293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Matematika pro 1. stupeň  č. DUMu:VY_32_INOVACE_11_Násobení                                          a dělení číslem 7</vt:lpstr>
      <vt:lpstr>Prezentace aplikace PowerPoint</vt:lpstr>
      <vt:lpstr>Zakroužkuj oranžovou  pastelkou násobky čísla 7:</vt:lpstr>
      <vt:lpstr>Řešení - zakroužkuj oranžovou  pastelkou násobky čísla 7:</vt:lpstr>
      <vt:lpstr>Doplň číslo 7krát větší:</vt:lpstr>
      <vt:lpstr>Řešení - doplň číslo 7krát větší:</vt:lpstr>
      <vt:lpstr>Doplň číslo 7krát menší:</vt:lpstr>
      <vt:lpstr>Řešení - doplň číslo 7krát menší:</vt:lpstr>
      <vt:lpstr>Slovní úloha:</vt:lpstr>
      <vt:lpstr>Řešení - Slovní úloha: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21</cp:revision>
  <dcterms:created xsi:type="dcterms:W3CDTF">2012-02-02T17:09:50Z</dcterms:created>
  <dcterms:modified xsi:type="dcterms:W3CDTF">2012-06-21T14:03:41Z</dcterms:modified>
</cp:coreProperties>
</file>