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0" autoAdjust="0"/>
    <p:restoredTop sz="94660"/>
  </p:normalViewPr>
  <p:slideViewPr>
    <p:cSldViewPr>
      <p:cViewPr varScale="1">
        <p:scale>
          <a:sx n="105" d="100"/>
          <a:sy n="105" d="100"/>
        </p:scale>
        <p:origin x="-1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DE857-595E-40F0-85AE-F1C20620557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4E8B-6EDB-4AEA-9F84-179F052FF6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DE857-595E-40F0-85AE-F1C20620557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4E8B-6EDB-4AEA-9F84-179F052FF69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DE857-595E-40F0-85AE-F1C20620557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4E8B-6EDB-4AEA-9F84-179F052FF6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DE857-595E-40F0-85AE-F1C20620557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4E8B-6EDB-4AEA-9F84-179F052FF69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DE857-595E-40F0-85AE-F1C20620557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4E8B-6EDB-4AEA-9F84-179F052FF6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DE857-595E-40F0-85AE-F1C20620557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4E8B-6EDB-4AEA-9F84-179F052FF6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DE857-595E-40F0-85AE-F1C20620557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4E8B-6EDB-4AEA-9F84-179F052FF6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DE857-595E-40F0-85AE-F1C20620557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4E8B-6EDB-4AEA-9F84-179F052FF694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DE857-595E-40F0-85AE-F1C20620557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4E8B-6EDB-4AEA-9F84-179F052FF69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DE857-595E-40F0-85AE-F1C20620557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4E8B-6EDB-4AEA-9F84-179F052FF6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DE857-595E-40F0-85AE-F1C20620557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4E8B-6EDB-4AEA-9F84-179F052FF694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CFDE857-595E-40F0-85AE-F1C20620557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2BB74E8B-6EDB-4AEA-9F84-179F052FF69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140968"/>
            <a:ext cx="8496944" cy="1584176"/>
          </a:xfrm>
        </p:spPr>
        <p:txBody>
          <a:bodyPr>
            <a:normAutofit/>
          </a:bodyPr>
          <a:lstStyle/>
          <a:p>
            <a:r>
              <a:rPr lang="cs-CZ" sz="3200" b="1" dirty="0"/>
              <a:t>Matematika pro 1. stupeň</a:t>
            </a:r>
            <a:br>
              <a:rPr lang="cs-CZ" sz="3200" b="1" dirty="0"/>
            </a:br>
            <a:r>
              <a:rPr lang="cs-CZ" sz="3200" b="1" dirty="0"/>
              <a:t>č. </a:t>
            </a:r>
            <a:r>
              <a:rPr lang="cs-CZ" sz="3200" b="1" dirty="0" err="1"/>
              <a:t>DUMu</a:t>
            </a:r>
            <a:r>
              <a:rPr lang="cs-CZ" sz="3200" b="1" dirty="0"/>
              <a:t>: </a:t>
            </a:r>
            <a:r>
              <a:rPr lang="cs-CZ" sz="3200" b="1" dirty="0" smtClean="0"/>
              <a:t>VY_32_INOVACE_13_Písemné odčítání    </a:t>
            </a:r>
            <a:br>
              <a:rPr lang="cs-CZ" sz="3200" b="1" dirty="0" smtClean="0"/>
            </a:br>
            <a:r>
              <a:rPr lang="cs-CZ" sz="3200" b="1" dirty="0"/>
              <a:t> </a:t>
            </a:r>
            <a:r>
              <a:rPr lang="cs-CZ" sz="3200" b="1" dirty="0" smtClean="0"/>
              <a:t>                                                  do 1000 s přechodem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63588" y="1988841"/>
            <a:ext cx="6400800" cy="1008112"/>
          </a:xfrm>
        </p:spPr>
        <p:txBody>
          <a:bodyPr>
            <a:normAutofit fontScale="92500" lnSpcReduction="10000"/>
          </a:bodyPr>
          <a:lstStyle/>
          <a:p>
            <a:r>
              <a:rPr lang="cs-CZ" sz="2400" b="1" dirty="0"/>
              <a:t>ZŠP a ZŠS Uherský Brod</a:t>
            </a:r>
            <a:br>
              <a:rPr lang="cs-CZ" sz="2400" b="1" dirty="0"/>
            </a:br>
            <a:r>
              <a:rPr lang="cs-CZ" sz="2400" b="1" dirty="0"/>
              <a:t> projekt č. CZ.1.07/1.4.00/21.0961</a:t>
            </a:r>
            <a:br>
              <a:rPr lang="cs-CZ" sz="2400" b="1" dirty="0"/>
            </a:br>
            <a:endParaRPr lang="cs-CZ" sz="2400" b="1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00674"/>
            <a:ext cx="6552728" cy="1296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5809507"/>
            <a:ext cx="38932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Jméno </a:t>
            </a:r>
            <a:r>
              <a:rPr lang="cs-CZ" dirty="0">
                <a:solidFill>
                  <a:srgbClr val="0070C0"/>
                </a:solidFill>
              </a:rPr>
              <a:t>autora: Mgr. Alena </a:t>
            </a:r>
            <a:r>
              <a:rPr lang="cs-CZ" dirty="0" smtClean="0">
                <a:solidFill>
                  <a:srgbClr val="0070C0"/>
                </a:solidFill>
              </a:rPr>
              <a:t>Mášová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432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988840"/>
            <a:ext cx="842493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Anotace: </a:t>
            </a:r>
          </a:p>
          <a:p>
            <a:pPr algn="just"/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  <a:p>
            <a:pPr algn="just"/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Prezentace slouží k procvičování písemného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odčítání  </a:t>
            </a:r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do 1000 s přechodem, 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k </a:t>
            </a:r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procvičování sudých a lichých čísel, k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seřazování </a:t>
            </a:r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čísel od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největšího </a:t>
            </a:r>
            <a:b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po nejmenší,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k procvičování násobilky. Sebehodnocení </a:t>
            </a:r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žák provede vybarvením „</a:t>
            </a:r>
            <a:r>
              <a:rPr lang="cs-CZ" sz="2000" b="1" dirty="0" err="1">
                <a:solidFill>
                  <a:schemeClr val="accent1">
                    <a:lumMod val="75000"/>
                  </a:schemeClr>
                </a:solidFill>
              </a:rPr>
              <a:t>smajlíka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“. Možnost </a:t>
            </a:r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cvičení tisknout jako pracovní listy. </a:t>
            </a:r>
          </a:p>
          <a:p>
            <a:pPr algn="just"/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  <a:p>
            <a:pPr algn="just"/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Je určena pro žáky 5. </a:t>
            </a:r>
            <a:r>
              <a:rPr lang="cs-CZ" sz="2000" b="1" smtClean="0">
                <a:solidFill>
                  <a:schemeClr val="accent1">
                    <a:lumMod val="75000"/>
                  </a:schemeClr>
                </a:solidFill>
              </a:rPr>
              <a:t>ročníku ZŠP.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  <a:p>
            <a:pPr algn="just"/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  <a:p>
            <a:pPr algn="just"/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Období vytvoření vzdělávacího materiálu – únor 2012.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78790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0244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Vypočítej:</a:t>
            </a:r>
            <a:endParaRPr lang="cs-CZ" sz="4000" b="1" dirty="0"/>
          </a:p>
        </p:txBody>
      </p:sp>
      <p:pic>
        <p:nvPicPr>
          <p:cNvPr id="3" name="Picture 2" descr="C:\Documents and Settings\uctarna\Local Settings\Temporary Internet Files\Content.IE5\6UBPIFEI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22786">
            <a:off x="1888257" y="544746"/>
            <a:ext cx="1283304" cy="1351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2492896"/>
            <a:ext cx="86409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651       318       931       574       700       400       100       1000      </a:t>
            </a:r>
            <a:r>
              <a:rPr lang="cs-CZ" sz="2000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  7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  9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  6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  8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  3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  5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  1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000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   2</a:t>
            </a:r>
          </a:p>
          <a:p>
            <a:endParaRPr lang="cs-CZ" sz="2000" u="sng" dirty="0" smtClean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4221832"/>
            <a:ext cx="82089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Z výsledků vyber čísla: </a:t>
            </a:r>
          </a:p>
          <a:p>
            <a:endParaRPr lang="cs-CZ" sz="24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                                       </a:t>
            </a:r>
            <a:r>
              <a:rPr lang="cs-CZ" sz="2400" b="1" dirty="0" smtClean="0">
                <a:solidFill>
                  <a:srgbClr val="FFC000"/>
                </a:solidFill>
                <a:latin typeface="+mj-lt"/>
              </a:rPr>
              <a:t>sudá:  _________________________</a:t>
            </a:r>
          </a:p>
          <a:p>
            <a:endParaRPr lang="cs-CZ" sz="2400" b="1" dirty="0">
              <a:solidFill>
                <a:srgbClr val="FFC000"/>
              </a:solidFill>
              <a:latin typeface="+mj-lt"/>
            </a:endParaRPr>
          </a:p>
          <a:p>
            <a:r>
              <a:rPr lang="cs-CZ" sz="2400" b="1" dirty="0" smtClean="0">
                <a:solidFill>
                  <a:srgbClr val="FFC000"/>
                </a:solidFill>
                <a:latin typeface="+mj-lt"/>
              </a:rPr>
              <a:t>                                                       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+mj-lt"/>
              </a:rPr>
              <a:t>lichá:  ______________________</a:t>
            </a:r>
            <a:r>
              <a:rPr lang="cs-CZ" sz="2400" b="1" dirty="0" smtClean="0">
                <a:solidFill>
                  <a:srgbClr val="FFC000"/>
                </a:solidFill>
                <a:latin typeface="+mj-lt"/>
              </a:rPr>
              <a:t>          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pic>
        <p:nvPicPr>
          <p:cNvPr id="1026" name="Picture 2" descr="E:\Documents and Settings\Radek Máša\Local Settings\Temporary Internet Files\Content.IE5\G07S3VQ7\MC900437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3983" y="4725144"/>
            <a:ext cx="1285926" cy="1225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2057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0244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         Řešení - vypočítej: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492896"/>
            <a:ext cx="86409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651       318       931       574       700       400       100       1000      </a:t>
            </a:r>
            <a:r>
              <a:rPr lang="cs-CZ" sz="2000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  7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  9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  6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  8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  3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  5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  1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000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   2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644       309       925       566       697       395         99         998</a:t>
            </a:r>
            <a:endParaRPr lang="cs-CZ" sz="2000" u="sng" dirty="0" smtClean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4221832"/>
            <a:ext cx="82089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Řešení - z výsledků vyber čísla: </a:t>
            </a:r>
          </a:p>
          <a:p>
            <a:endParaRPr lang="cs-CZ" sz="24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                                    </a:t>
            </a:r>
            <a:r>
              <a:rPr lang="cs-CZ" sz="2400" b="1" dirty="0" smtClean="0">
                <a:solidFill>
                  <a:srgbClr val="FFC000"/>
                </a:solidFill>
                <a:latin typeface="+mj-lt"/>
              </a:rPr>
              <a:t>sudá:  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644, 566, 998</a:t>
            </a:r>
            <a:endParaRPr lang="cs-CZ" sz="2400" b="1" dirty="0" smtClean="0">
              <a:solidFill>
                <a:srgbClr val="FFC000"/>
              </a:solidFill>
              <a:latin typeface="+mj-lt"/>
            </a:endParaRPr>
          </a:p>
          <a:p>
            <a:endParaRPr lang="cs-CZ" sz="2400" b="1" dirty="0">
              <a:solidFill>
                <a:srgbClr val="FFC000"/>
              </a:solidFill>
              <a:latin typeface="+mj-lt"/>
            </a:endParaRPr>
          </a:p>
          <a:p>
            <a:r>
              <a:rPr lang="cs-CZ" sz="2400" b="1" dirty="0" smtClean="0">
                <a:solidFill>
                  <a:srgbClr val="FFC000"/>
                </a:solidFill>
                <a:latin typeface="+mj-lt"/>
              </a:rPr>
              <a:t>                                                   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+mj-lt"/>
              </a:rPr>
              <a:t>lichá: 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Arial Black" pitchFamily="34" charset="0"/>
              </a:rPr>
              <a:t>309, 925, 697, 395, 99</a:t>
            </a:r>
            <a:r>
              <a:rPr lang="cs-CZ" sz="2400" b="1" dirty="0" smtClean="0">
                <a:solidFill>
                  <a:srgbClr val="FFC000"/>
                </a:solidFill>
                <a:latin typeface="+mj-lt"/>
              </a:rPr>
              <a:t>          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pic>
        <p:nvPicPr>
          <p:cNvPr id="1026" name="Picture 2" descr="E:\Documents and Settings\Radek Máša\Local Settings\Temporary Internet Files\Content.IE5\G07S3VQ7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3983" y="4725144"/>
            <a:ext cx="1285926" cy="1225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E:\Documents and Settings\Radek Máša\Local Settings\Temporary Internet Files\Content.IE5\5EK8W1YI\MC900438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26546">
            <a:off x="1092421" y="332657"/>
            <a:ext cx="1589049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744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0244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Vypočítej:</a:t>
            </a:r>
            <a:endParaRPr lang="cs-CZ" sz="4000" b="1" dirty="0"/>
          </a:p>
        </p:txBody>
      </p:sp>
      <p:pic>
        <p:nvPicPr>
          <p:cNvPr id="3" name="Picture 2" descr="C:\Documents and Settings\uctarna\Local Settings\Temporary Internet Files\Content.IE5\6UBPIFEI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22786">
            <a:off x="1913458" y="544747"/>
            <a:ext cx="1283304" cy="1351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2502159"/>
            <a:ext cx="84969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342       463      325       819       846       753       567       539   </a:t>
            </a:r>
          </a:p>
          <a:p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60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90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80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70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91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63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86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75  </a:t>
            </a:r>
            <a:endParaRPr lang="cs-CZ" sz="2000" u="sng" dirty="0" smtClean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4030835"/>
            <a:ext cx="84969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9900"/>
                </a:solidFill>
                <a:latin typeface="+mj-lt"/>
              </a:rPr>
              <a:t>Seřaď výsledky od největšího čísla po nejmenší: </a:t>
            </a:r>
          </a:p>
          <a:p>
            <a:endParaRPr lang="cs-CZ" sz="24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                               </a:t>
            </a:r>
            <a:r>
              <a:rPr lang="cs-CZ" sz="2400" b="1" dirty="0" smtClean="0">
                <a:solidFill>
                  <a:srgbClr val="FF9900"/>
                </a:solidFill>
                <a:latin typeface="+mj-lt"/>
              </a:rPr>
              <a:t>______________________________________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            </a:t>
            </a:r>
            <a:endParaRPr lang="cs-CZ" sz="2400" b="1" dirty="0" smtClean="0">
              <a:solidFill>
                <a:srgbClr val="FFC000"/>
              </a:solidFill>
              <a:latin typeface="+mj-lt"/>
            </a:endParaRPr>
          </a:p>
          <a:p>
            <a:endParaRPr lang="cs-CZ" sz="2400" b="1" dirty="0">
              <a:solidFill>
                <a:srgbClr val="FFC000"/>
              </a:solidFill>
              <a:latin typeface="+mj-lt"/>
            </a:endParaRPr>
          </a:p>
          <a:p>
            <a:r>
              <a:rPr lang="cs-CZ" sz="2400" b="1" dirty="0" smtClean="0">
                <a:solidFill>
                  <a:srgbClr val="FFC000"/>
                </a:solidFill>
                <a:latin typeface="+mj-lt"/>
              </a:rPr>
              <a:t>                                                               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pic>
        <p:nvPicPr>
          <p:cNvPr id="3074" name="Picture 2" descr="E:\Documents and Settings\Radek Máša\Local Settings\Temporary Internet Files\Content.IE5\VGN87GSI\MC9004377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19756">
            <a:off x="578086" y="4690076"/>
            <a:ext cx="1320614" cy="118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7967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0244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                Řešení - vypočítej: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518116"/>
            <a:ext cx="86409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342       463      325       819       846       753       567       539   </a:t>
            </a:r>
          </a:p>
          <a:p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60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90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80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70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91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63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86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 75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282       373      245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</a:t>
            </a:r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749       755       690       481       464</a:t>
            </a:r>
            <a:endParaRPr lang="cs-CZ" sz="2000" dirty="0" smtClean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4030835"/>
            <a:ext cx="84969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9900"/>
                </a:solidFill>
                <a:latin typeface="+mj-lt"/>
              </a:rPr>
              <a:t>Řešení - seřaď výsledky od největšího čísla po nejmenší: </a:t>
            </a:r>
          </a:p>
          <a:p>
            <a:endParaRPr lang="cs-CZ" sz="24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                                               </a:t>
            </a:r>
            <a:endParaRPr lang="cs-CZ" sz="2400" b="1" dirty="0" smtClean="0">
              <a:solidFill>
                <a:srgbClr val="FFC000"/>
              </a:solidFill>
              <a:latin typeface="+mj-lt"/>
            </a:endParaRPr>
          </a:p>
          <a:p>
            <a:r>
              <a:rPr lang="cs-CZ" sz="2400" b="1" dirty="0" smtClean="0">
                <a:solidFill>
                  <a:srgbClr val="FFC000"/>
                </a:solidFill>
                <a:latin typeface="+mj-lt"/>
              </a:rPr>
              <a:t>                            </a:t>
            </a:r>
            <a:r>
              <a:rPr lang="cs-CZ" sz="2400" b="1" dirty="0" smtClean="0">
                <a:solidFill>
                  <a:srgbClr val="FF9900"/>
                </a:solidFill>
                <a:latin typeface="Arial Black" pitchFamily="34" charset="0"/>
              </a:rPr>
              <a:t>755, 749, 690, 481, 464, 373, 282, 245</a:t>
            </a:r>
          </a:p>
          <a:p>
            <a:r>
              <a:rPr lang="cs-CZ" sz="2400" b="1" dirty="0" smtClean="0">
                <a:solidFill>
                  <a:srgbClr val="FFC000"/>
                </a:solidFill>
                <a:latin typeface="+mj-lt"/>
              </a:rPr>
              <a:t>                                   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pic>
        <p:nvPicPr>
          <p:cNvPr id="3074" name="Picture 2" descr="E:\Documents and Settings\Radek Máša\Local Settings\Temporary Internet Files\Content.IE5\VGN87GSI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19756">
            <a:off x="578086" y="4690076"/>
            <a:ext cx="1320614" cy="118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E:\Documents and Settings\Radek Máša\Local Settings\Temporary Internet Files\Content.IE5\5EK8W1YI\MC900438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02901">
            <a:off x="1592544" y="454743"/>
            <a:ext cx="1651942" cy="1122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7606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0244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Vypočítej:</a:t>
            </a:r>
            <a:endParaRPr lang="cs-CZ" sz="4000" b="1" dirty="0"/>
          </a:p>
        </p:txBody>
      </p:sp>
      <p:pic>
        <p:nvPicPr>
          <p:cNvPr id="3" name="Picture 2" descr="C:\Documents and Settings\uctarna\Local Settings\Temporary Internet Files\Content.IE5\6UBPIFEI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29423">
            <a:off x="1888255" y="541783"/>
            <a:ext cx="1283304" cy="1351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7524" y="2469501"/>
            <a:ext cx="85689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354       748       536       868       673       852       993       384 </a:t>
            </a:r>
          </a:p>
          <a:p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- 161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</a:t>
            </a:r>
            <a:r>
              <a:rPr lang="cs-CZ" sz="2000" b="1" u="sng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4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65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- 391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- 181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- 329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- 443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- 635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- 166</a:t>
            </a:r>
          </a:p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4124536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9900"/>
                </a:solidFill>
                <a:latin typeface="+mj-lt"/>
              </a:rPr>
              <a:t>Výsledky zaokrouhli </a:t>
            </a:r>
          </a:p>
          <a:p>
            <a:r>
              <a:rPr lang="cs-CZ" sz="2400" b="1" dirty="0" smtClean="0">
                <a:solidFill>
                  <a:srgbClr val="FF9900"/>
                </a:solidFill>
                <a:latin typeface="+mj-lt"/>
              </a:rPr>
              <a:t>na stovky: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                                                    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779912" y="4293096"/>
            <a:ext cx="496855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____   ≐   ____          ____   ≐   ____</a:t>
            </a:r>
          </a:p>
          <a:p>
            <a:endParaRPr lang="cs-CZ" dirty="0"/>
          </a:p>
          <a:p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____   ≐   ____          ____   ≐   ____</a:t>
            </a:r>
          </a:p>
          <a:p>
            <a:endParaRPr lang="cs-CZ" sz="2000" b="1" dirty="0">
              <a:solidFill>
                <a:srgbClr val="FF99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____   ≐   ____          ____   ≐   ____</a:t>
            </a:r>
          </a:p>
          <a:p>
            <a:endParaRPr lang="cs-CZ" sz="2000" b="1" dirty="0">
              <a:solidFill>
                <a:srgbClr val="FF99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____   ≐   ____          ____   ≐   ____</a:t>
            </a:r>
            <a:endParaRPr lang="cs-CZ" sz="2000" b="1" dirty="0">
              <a:solidFill>
                <a:srgbClr val="FF9900"/>
              </a:solidFill>
              <a:latin typeface="Arial Black" pitchFamily="34" charset="0"/>
            </a:endParaRPr>
          </a:p>
        </p:txBody>
      </p:sp>
      <p:pic>
        <p:nvPicPr>
          <p:cNvPr id="5124" name="Picture 4" descr="E:\Documents and Settings\Radek Máša\Local Settings\Temporary Internet Files\Content.IE5\5EK8W1YI\MC900440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36331">
            <a:off x="1953707" y="4830105"/>
            <a:ext cx="1152401" cy="1540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5390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0244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          Řešení - vypočítej: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7524" y="2469501"/>
            <a:ext cx="85689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354       748       536       868       673       852       993       384 </a:t>
            </a:r>
          </a:p>
          <a:p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- 161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</a:t>
            </a:r>
            <a:r>
              <a:rPr lang="cs-CZ" sz="2000" b="1" u="sng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4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65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- 391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- 181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- 329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- 443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- 635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- 166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</a:t>
            </a:r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193       283       145       687       344       409       358       218</a:t>
            </a:r>
            <a:endParaRPr lang="cs-CZ" sz="2000" b="1" dirty="0" smtClean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7524" y="4124536"/>
            <a:ext cx="31323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9900"/>
                </a:solidFill>
                <a:latin typeface="+mj-lt"/>
              </a:rPr>
              <a:t>Řešení - výsledky zaokrouhli na stovky: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                                                    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779912" y="4293096"/>
            <a:ext cx="496855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193   ≐   200          344   ≐   300</a:t>
            </a:r>
          </a:p>
          <a:p>
            <a:endParaRPr lang="cs-CZ" dirty="0"/>
          </a:p>
          <a:p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283   ≐   300          409   ≐   400</a:t>
            </a:r>
          </a:p>
          <a:p>
            <a:endParaRPr lang="cs-CZ" sz="2000" b="1" dirty="0">
              <a:solidFill>
                <a:srgbClr val="FF99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145   ≐   100          358   ≐   400</a:t>
            </a:r>
          </a:p>
          <a:p>
            <a:endParaRPr lang="cs-CZ" sz="2000" b="1" dirty="0">
              <a:solidFill>
                <a:srgbClr val="FF99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687   ≐   700          218   ≐   200</a:t>
            </a:r>
            <a:endParaRPr lang="cs-CZ" sz="2000" b="1" dirty="0">
              <a:solidFill>
                <a:srgbClr val="FF9900"/>
              </a:solidFill>
              <a:latin typeface="Arial Black" pitchFamily="34" charset="0"/>
            </a:endParaRPr>
          </a:p>
        </p:txBody>
      </p:sp>
      <p:pic>
        <p:nvPicPr>
          <p:cNvPr id="5124" name="Picture 4" descr="E:\Documents and Settings\Radek Máša\Local Settings\Temporary Internet Files\Content.IE5\5EK8W1YI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36331">
            <a:off x="1538755" y="4830105"/>
            <a:ext cx="1152401" cy="1540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E:\Documents and Settings\Radek Máša\Local Settings\Temporary Internet Files\Content.IE5\5EK8W1YI\MC900438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88699">
            <a:off x="1215384" y="303315"/>
            <a:ext cx="1630315" cy="110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6706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0244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       Opakování násobilky – doplň násobky:</a:t>
            </a:r>
            <a:endParaRPr lang="cs-CZ" sz="3600" dirty="0"/>
          </a:p>
        </p:txBody>
      </p:sp>
      <p:pic>
        <p:nvPicPr>
          <p:cNvPr id="3" name="Picture 2" descr="C:\Documents and Settings\uctarna\Local Settings\Temporary Internet Files\Content.IE5\6UBPIFEI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22786">
            <a:off x="156325" y="891059"/>
            <a:ext cx="1157554" cy="121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713096"/>
              </p:ext>
            </p:extLst>
          </p:nvPr>
        </p:nvGraphicFramePr>
        <p:xfrm>
          <a:off x="179512" y="2492896"/>
          <a:ext cx="8712970" cy="39624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2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4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20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8929169"/>
              </p:ext>
            </p:extLst>
          </p:nvPr>
        </p:nvGraphicFramePr>
        <p:xfrm>
          <a:off x="179512" y="3933056"/>
          <a:ext cx="8712970" cy="39624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6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12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60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2708288"/>
              </p:ext>
            </p:extLst>
          </p:nvPr>
        </p:nvGraphicFramePr>
        <p:xfrm>
          <a:off x="179512" y="4653136"/>
          <a:ext cx="8712970" cy="39624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7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14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70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6123617"/>
              </p:ext>
            </p:extLst>
          </p:nvPr>
        </p:nvGraphicFramePr>
        <p:xfrm>
          <a:off x="179512" y="3212976"/>
          <a:ext cx="8712970" cy="39624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3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6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30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1448974" y="5661248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</a:rPr>
              <a:t>Jak jsi zvládl úkoly?</a:t>
            </a:r>
            <a:endParaRPr lang="cs-CZ" sz="2000" b="1" dirty="0">
              <a:solidFill>
                <a:srgbClr val="FF9900"/>
              </a:solidFill>
            </a:endParaRPr>
          </a:p>
          <a:p>
            <a:r>
              <a:rPr lang="cs-CZ" sz="2000" b="1" dirty="0" smtClean="0">
                <a:solidFill>
                  <a:srgbClr val="FF9900"/>
                </a:solidFill>
              </a:rPr>
              <a:t>Vybarvi „</a:t>
            </a:r>
            <a:r>
              <a:rPr lang="cs-CZ" sz="2000" b="1" dirty="0" err="1" smtClean="0">
                <a:solidFill>
                  <a:srgbClr val="FF9900"/>
                </a:solidFill>
              </a:rPr>
              <a:t>smajlíka</a:t>
            </a:r>
            <a:r>
              <a:rPr lang="cs-CZ" sz="2000" b="1" dirty="0" smtClean="0">
                <a:solidFill>
                  <a:srgbClr val="FF9900"/>
                </a:solidFill>
              </a:rPr>
              <a:t>“.</a:t>
            </a:r>
            <a:endParaRPr lang="cs-CZ" sz="2000" b="1" dirty="0">
              <a:solidFill>
                <a:srgbClr val="FF9900"/>
              </a:solidFill>
            </a:endParaRPr>
          </a:p>
        </p:txBody>
      </p:sp>
      <p:sp>
        <p:nvSpPr>
          <p:cNvPr id="12" name="Veselý obličej 11"/>
          <p:cNvSpPr/>
          <p:nvPr/>
        </p:nvSpPr>
        <p:spPr>
          <a:xfrm>
            <a:off x="4139952" y="5454734"/>
            <a:ext cx="914400" cy="914400"/>
          </a:xfrm>
          <a:prstGeom prst="smileyFac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1" name="Picture 3" descr="E:\Documents and Settings\Radek Máša\Local Settings\Temporary Internet Files\Content.IE5\YJYZDHL5\MC9004404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38" y="5191854"/>
            <a:ext cx="994928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Veselý obličej 12"/>
          <p:cNvSpPr/>
          <p:nvPr/>
        </p:nvSpPr>
        <p:spPr>
          <a:xfrm>
            <a:off x="5915000" y="5429447"/>
            <a:ext cx="914400" cy="914400"/>
          </a:xfrm>
          <a:prstGeom prst="smileyFace">
            <a:avLst>
              <a:gd name="adj" fmla="val 2272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668344" y="5440333"/>
            <a:ext cx="914400" cy="914400"/>
          </a:xfrm>
          <a:prstGeom prst="smileyFace">
            <a:avLst>
              <a:gd name="adj" fmla="val -2272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990989" y="6323736"/>
            <a:ext cx="1212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ú</a:t>
            </a:r>
            <a:r>
              <a:rPr lang="cs-CZ" b="1" dirty="0" smtClean="0"/>
              <a:t>plně sám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632626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s</a:t>
            </a:r>
            <a:r>
              <a:rPr lang="cs-CZ" b="1" dirty="0" smtClean="0"/>
              <a:t> pomocí 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333456" y="632626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n</a:t>
            </a:r>
            <a:r>
              <a:rPr lang="cs-CZ" b="1" dirty="0" smtClean="0"/>
              <a:t>edařilo se mi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82790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 animBg="1"/>
      <p:bldP spid="13" grpId="0" animBg="1"/>
      <p:bldP spid="16" grpId="0" animBg="1"/>
      <p:bldP spid="14" grpId="0"/>
      <p:bldP spid="15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8328"/>
            <a:ext cx="8352928" cy="1002440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Řešení - opakování násobilky – </a:t>
            </a:r>
            <a:br>
              <a:rPr lang="cs-CZ" sz="4000" dirty="0" smtClean="0"/>
            </a:br>
            <a:r>
              <a:rPr lang="cs-CZ" sz="4000" dirty="0" smtClean="0"/>
              <a:t>   doplň násobky:</a:t>
            </a:r>
            <a:endParaRPr lang="cs-CZ" sz="40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6068751"/>
              </p:ext>
            </p:extLst>
          </p:nvPr>
        </p:nvGraphicFramePr>
        <p:xfrm>
          <a:off x="179512" y="2492896"/>
          <a:ext cx="8712970" cy="39624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2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4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6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8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10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12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14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16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18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20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8287292"/>
              </p:ext>
            </p:extLst>
          </p:nvPr>
        </p:nvGraphicFramePr>
        <p:xfrm>
          <a:off x="179512" y="3933056"/>
          <a:ext cx="8712970" cy="39624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6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12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18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24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30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36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42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48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54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 Black" pitchFamily="34" charset="0"/>
                        </a:rPr>
                        <a:t>60</a:t>
                      </a:r>
                      <a:endParaRPr lang="cs-CZ" sz="20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1196168"/>
              </p:ext>
            </p:extLst>
          </p:nvPr>
        </p:nvGraphicFramePr>
        <p:xfrm>
          <a:off x="179512" y="4653136"/>
          <a:ext cx="8712970" cy="39624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7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14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21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28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35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42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49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56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63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70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5302936"/>
              </p:ext>
            </p:extLst>
          </p:nvPr>
        </p:nvGraphicFramePr>
        <p:xfrm>
          <a:off x="179512" y="3212976"/>
          <a:ext cx="8712970" cy="39624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3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6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9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12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15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18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21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24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27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30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1448974" y="5661248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</a:rPr>
              <a:t>Jak jsi zvládl úkoly?</a:t>
            </a:r>
            <a:endParaRPr lang="cs-CZ" sz="2000" b="1" dirty="0">
              <a:solidFill>
                <a:srgbClr val="FF9900"/>
              </a:solidFill>
            </a:endParaRPr>
          </a:p>
          <a:p>
            <a:r>
              <a:rPr lang="cs-CZ" sz="2000" b="1" dirty="0" smtClean="0">
                <a:solidFill>
                  <a:srgbClr val="FF9900"/>
                </a:solidFill>
              </a:rPr>
              <a:t>Vybarvi „</a:t>
            </a:r>
            <a:r>
              <a:rPr lang="cs-CZ" sz="2000" b="1" dirty="0" err="1" smtClean="0">
                <a:solidFill>
                  <a:srgbClr val="FF9900"/>
                </a:solidFill>
              </a:rPr>
              <a:t>smajlíka</a:t>
            </a:r>
            <a:r>
              <a:rPr lang="cs-CZ" sz="2000" b="1" dirty="0" smtClean="0">
                <a:solidFill>
                  <a:srgbClr val="FF9900"/>
                </a:solidFill>
              </a:rPr>
              <a:t>“.</a:t>
            </a:r>
            <a:endParaRPr lang="cs-CZ" sz="2000" b="1" dirty="0">
              <a:solidFill>
                <a:srgbClr val="FF9900"/>
              </a:solidFill>
            </a:endParaRPr>
          </a:p>
        </p:txBody>
      </p:sp>
      <p:sp>
        <p:nvSpPr>
          <p:cNvPr id="12" name="Veselý obličej 11"/>
          <p:cNvSpPr/>
          <p:nvPr/>
        </p:nvSpPr>
        <p:spPr>
          <a:xfrm>
            <a:off x="4139952" y="5454734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1" name="Picture 3" descr="E:\Documents and Settings\Radek Máša\Local Settings\Temporary Internet Files\Content.IE5\YJYZDHL5\MC9004404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38" y="5191854"/>
            <a:ext cx="994928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Veselý obličej 12"/>
          <p:cNvSpPr/>
          <p:nvPr/>
        </p:nvSpPr>
        <p:spPr>
          <a:xfrm>
            <a:off x="5915000" y="5429447"/>
            <a:ext cx="914400" cy="914400"/>
          </a:xfrm>
          <a:prstGeom prst="smileyFace">
            <a:avLst>
              <a:gd name="adj" fmla="val 2272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668344" y="5440333"/>
            <a:ext cx="914400" cy="914400"/>
          </a:xfrm>
          <a:prstGeom prst="smileyFace">
            <a:avLst>
              <a:gd name="adj" fmla="val -2272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990989" y="6323736"/>
            <a:ext cx="1212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ú</a:t>
            </a:r>
            <a:r>
              <a:rPr lang="cs-CZ" b="1" dirty="0" smtClean="0"/>
              <a:t>plně sám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632626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s</a:t>
            </a:r>
            <a:r>
              <a:rPr lang="cs-CZ" b="1" dirty="0" smtClean="0"/>
              <a:t> pomocí 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333456" y="632626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n</a:t>
            </a:r>
            <a:r>
              <a:rPr lang="cs-CZ" b="1" dirty="0" smtClean="0"/>
              <a:t>edařilo se mi</a:t>
            </a:r>
            <a:endParaRPr lang="cs-CZ" b="1" dirty="0"/>
          </a:p>
        </p:txBody>
      </p:sp>
      <p:pic>
        <p:nvPicPr>
          <p:cNvPr id="8194" name="Picture 2" descr="E:\Documents and Settings\Radek Máša\Local Settings\Temporary Internet Files\Content.IE5\5EK8W1YI\MC900438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25414">
            <a:off x="763119" y="818646"/>
            <a:ext cx="1567483" cy="1065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6945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0152" y="2062589"/>
            <a:ext cx="790228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CITACE:</a:t>
            </a:r>
          </a:p>
          <a:p>
            <a:endParaRPr lang="cs-CZ" sz="2000" dirty="0"/>
          </a:p>
          <a:p>
            <a:r>
              <a:rPr lang="en-US" sz="2000" dirty="0"/>
              <a:t>[</a:t>
            </a:r>
            <a:r>
              <a:rPr lang="cs-CZ" sz="2000" smtClean="0"/>
              <a:t>cit.2012-02-27</a:t>
            </a:r>
            <a:r>
              <a:rPr lang="en-US" sz="2000" dirty="0"/>
              <a:t>]</a:t>
            </a:r>
            <a:r>
              <a:rPr lang="cs-CZ" sz="2000" dirty="0"/>
              <a:t>.Dostupné na www:&lt;http://office.microsoft.com&gt;</a:t>
            </a:r>
          </a:p>
          <a:p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b="1" dirty="0"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0848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327</TotalTime>
  <Words>497</Words>
  <Application>Microsoft Office PowerPoint</Application>
  <PresentationFormat>Předvádění na obrazovce (4:3)</PresentationFormat>
  <Paragraphs>134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Matematika pro 1. stupeň č. DUMu: VY_32_INOVACE_13_Písemné odčítání                                                        do 1000 s přechodem</vt:lpstr>
      <vt:lpstr>Prezentace aplikace PowerPoint</vt:lpstr>
      <vt:lpstr>Vypočítej:</vt:lpstr>
      <vt:lpstr>         Řešení - vypočítej:</vt:lpstr>
      <vt:lpstr>Vypočítej:</vt:lpstr>
      <vt:lpstr>                Řešení - vypočítej:</vt:lpstr>
      <vt:lpstr>Vypočítej:</vt:lpstr>
      <vt:lpstr>          Řešení - vypočítej:</vt:lpstr>
      <vt:lpstr>       Opakování násobilky – doplň násobky:</vt:lpstr>
      <vt:lpstr>Řešení - opakování násobilky –     doplň násobky: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Rodina Mášova</dc:creator>
  <cp:lastModifiedBy>uctarna</cp:lastModifiedBy>
  <cp:revision>32</cp:revision>
  <cp:lastPrinted>2012-02-27T17:19:48Z</cp:lastPrinted>
  <dcterms:created xsi:type="dcterms:W3CDTF">2012-02-22T16:58:20Z</dcterms:created>
  <dcterms:modified xsi:type="dcterms:W3CDTF">2012-06-21T14:04:16Z</dcterms:modified>
</cp:coreProperties>
</file>