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9532" y="3645024"/>
            <a:ext cx="8352928" cy="2016224"/>
          </a:xfrm>
        </p:spPr>
        <p:txBody>
          <a:bodyPr/>
          <a:lstStyle/>
          <a:p>
            <a:r>
              <a:rPr lang="cs-CZ" sz="2400" dirty="0">
                <a:latin typeface="+mn-lt"/>
              </a:rPr>
              <a:t>Matematika pro 1. stupeň</a:t>
            </a:r>
            <a:br>
              <a:rPr lang="cs-CZ" sz="2400" dirty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200" dirty="0">
                <a:latin typeface="+mn-lt"/>
              </a:rPr>
              <a:t>Č. DUMu: </a:t>
            </a:r>
            <a:r>
              <a:rPr lang="cs-CZ" sz="2200" dirty="0" smtClean="0">
                <a:latin typeface="+mn-lt"/>
              </a:rPr>
              <a:t>VY_32_INOVACE_14_Násobení </a:t>
            </a:r>
            <a:r>
              <a:rPr lang="cs-CZ" sz="2200" dirty="0">
                <a:latin typeface="+mn-lt"/>
              </a:rPr>
              <a:t>a dělení </a:t>
            </a:r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200" dirty="0">
                <a:latin typeface="+mn-lt"/>
              </a:rPr>
              <a:t> </a:t>
            </a:r>
            <a:r>
              <a:rPr lang="cs-CZ" sz="2200" dirty="0" smtClean="0">
                <a:latin typeface="+mn-lt"/>
              </a:rPr>
              <a:t>                                                  číslem 8</a:t>
            </a:r>
            <a:endParaRPr lang="cs-CZ" sz="22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204864"/>
            <a:ext cx="6840760" cy="1085824"/>
          </a:xfrm>
        </p:spPr>
        <p:txBody>
          <a:bodyPr>
            <a:normAutofit fontScale="55000" lnSpcReduction="20000"/>
          </a:bodyPr>
          <a:lstStyle/>
          <a:p>
            <a:endParaRPr lang="cs-CZ" sz="2000" dirty="0"/>
          </a:p>
          <a:p>
            <a:r>
              <a:rPr lang="cs-CZ" sz="3600" b="1" dirty="0">
                <a:solidFill>
                  <a:srgbClr val="002060"/>
                </a:solidFill>
              </a:rPr>
              <a:t>ZŠP a ZŠS Uherský Brod</a:t>
            </a:r>
            <a:br>
              <a:rPr lang="cs-CZ" sz="3600" b="1" dirty="0">
                <a:solidFill>
                  <a:srgbClr val="002060"/>
                </a:solidFill>
              </a:rPr>
            </a:br>
            <a:r>
              <a:rPr lang="cs-CZ" sz="3600" b="1" dirty="0">
                <a:solidFill>
                  <a:srgbClr val="002060"/>
                </a:solidFill>
              </a:rPr>
              <a:t> projekt č. CZ.1.07/1.4.00/21.0961</a:t>
            </a:r>
            <a:r>
              <a:rPr lang="cs-CZ" sz="4200" b="1" dirty="0">
                <a:solidFill>
                  <a:srgbClr val="002060"/>
                </a:solidFill>
              </a:rPr>
              <a:t/>
            </a:r>
            <a:br>
              <a:rPr lang="cs-CZ" sz="4200" b="1" dirty="0">
                <a:solidFill>
                  <a:srgbClr val="002060"/>
                </a:solidFill>
              </a:rPr>
            </a:br>
            <a:endParaRPr lang="cs-CZ" sz="4200" b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5"/>
            <a:ext cx="6840760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7448" y="5805264"/>
            <a:ext cx="38164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002060"/>
                </a:solidFill>
              </a:rPr>
              <a:t>Jméno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dirty="0">
                <a:solidFill>
                  <a:srgbClr val="002060"/>
                </a:solidFill>
              </a:rPr>
              <a:t>autora: Mgr. Alena </a:t>
            </a:r>
            <a:r>
              <a:rPr lang="cs-CZ" sz="1600" dirty="0" smtClean="0">
                <a:solidFill>
                  <a:srgbClr val="002060"/>
                </a:solidFill>
              </a:rPr>
              <a:t>Mášová</a:t>
            </a:r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10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Anotace: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cs-CZ" dirty="0">
                <a:solidFill>
                  <a:srgbClr val="002060"/>
                </a:solidFill>
              </a:rPr>
              <a:t>Prezentace slouží k procvičování násobení a dělení číslem </a:t>
            </a:r>
            <a:r>
              <a:rPr lang="cs-CZ" dirty="0" smtClean="0">
                <a:solidFill>
                  <a:srgbClr val="002060"/>
                </a:solidFill>
              </a:rPr>
              <a:t>8, </a:t>
            </a: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 </a:t>
            </a:r>
            <a:r>
              <a:rPr lang="cs-CZ" dirty="0">
                <a:solidFill>
                  <a:srgbClr val="002060"/>
                </a:solidFill>
              </a:rPr>
              <a:t>řešení </a:t>
            </a:r>
            <a:r>
              <a:rPr lang="cs-CZ" dirty="0" smtClean="0">
                <a:solidFill>
                  <a:srgbClr val="002060"/>
                </a:solidFill>
              </a:rPr>
              <a:t>slovních úloh. Možnost </a:t>
            </a:r>
            <a:r>
              <a:rPr lang="cs-CZ" dirty="0">
                <a:solidFill>
                  <a:srgbClr val="002060"/>
                </a:solidFill>
              </a:rPr>
              <a:t>cvičení tisknout jako pracovní listy. </a:t>
            </a:r>
          </a:p>
          <a:p>
            <a:pPr algn="just"/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cs-CZ" dirty="0">
                <a:solidFill>
                  <a:srgbClr val="002060"/>
                </a:solidFill>
              </a:rPr>
              <a:t>Je určena pro žáky 5. </a:t>
            </a:r>
            <a:r>
              <a:rPr lang="cs-CZ" smtClean="0">
                <a:solidFill>
                  <a:srgbClr val="002060"/>
                </a:solidFill>
              </a:rPr>
              <a:t>ročníku ZŠP.</a:t>
            </a:r>
            <a:endParaRPr lang="cs-CZ" dirty="0">
              <a:solidFill>
                <a:srgbClr val="002060"/>
              </a:solidFill>
            </a:endParaRPr>
          </a:p>
          <a:p>
            <a:pPr algn="just"/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cs-CZ" dirty="0">
                <a:solidFill>
                  <a:srgbClr val="002060"/>
                </a:solidFill>
              </a:rPr>
              <a:t>Období vytvoření vzdělávacího materiálu – </a:t>
            </a:r>
            <a:r>
              <a:rPr lang="cs-CZ" dirty="0" smtClean="0">
                <a:solidFill>
                  <a:srgbClr val="002060"/>
                </a:solidFill>
              </a:rPr>
              <a:t> únor - březen </a:t>
            </a:r>
            <a:r>
              <a:rPr lang="cs-CZ" dirty="0">
                <a:solidFill>
                  <a:srgbClr val="002060"/>
                </a:solidFill>
              </a:rPr>
              <a:t>2012.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65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       Vyhledej násobky čísla 8 a napiš:</a:t>
            </a:r>
            <a:endParaRPr lang="cs-CZ" sz="3600" dirty="0"/>
          </a:p>
        </p:txBody>
      </p:sp>
      <p:pic>
        <p:nvPicPr>
          <p:cNvPr id="9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87" y="1373560"/>
            <a:ext cx="1108936" cy="1047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299" y="1356183"/>
            <a:ext cx="1179437" cy="111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008" y="1334412"/>
            <a:ext cx="1150387" cy="108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792" y="1373560"/>
            <a:ext cx="1137956" cy="107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388" y="1379510"/>
            <a:ext cx="1147328" cy="108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291" y="1362755"/>
            <a:ext cx="1154415" cy="109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479" y="2659237"/>
            <a:ext cx="1120018" cy="105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054" y="2601194"/>
            <a:ext cx="1076567" cy="101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8018" y="2603001"/>
            <a:ext cx="1150734" cy="108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608951"/>
            <a:ext cx="1150830" cy="1086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978" y="2646544"/>
            <a:ext cx="1114826" cy="105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68" y="3750731"/>
            <a:ext cx="1122615" cy="106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57687"/>
            <a:ext cx="1152128" cy="108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275" y="3765100"/>
            <a:ext cx="1157320" cy="109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77418"/>
            <a:ext cx="1152128" cy="108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782" y="3726440"/>
            <a:ext cx="1148335" cy="108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613" y="3868228"/>
            <a:ext cx="1136054" cy="107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4473" y="1409234"/>
            <a:ext cx="408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9900"/>
                </a:solidFill>
              </a:rPr>
              <a:t>5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193368" y="1409234"/>
            <a:ext cx="433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8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561594" y="1372816"/>
            <a:ext cx="523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12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04048" y="141675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16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78914" y="144220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20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740352" y="1391221"/>
            <a:ext cx="538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24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1597731" y="2674703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28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930437" y="2604317"/>
            <a:ext cx="583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32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4335801" y="265923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36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5789088" y="26465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40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7224259" y="267104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48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818488" y="3826551"/>
            <a:ext cx="58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51</a:t>
            </a:r>
            <a:endParaRPr lang="cs-CZ" b="1" dirty="0">
              <a:solidFill>
                <a:srgbClr val="FF9900"/>
              </a:solidFill>
            </a:endParaRPr>
          </a:p>
        </p:txBody>
      </p:sp>
      <p:pic>
        <p:nvPicPr>
          <p:cNvPr id="40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416" y="4841009"/>
            <a:ext cx="114365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343" y="4875478"/>
            <a:ext cx="1159575" cy="109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800" y="4916854"/>
            <a:ext cx="1115765" cy="105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088" y="4941168"/>
            <a:ext cx="1088074" cy="102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425" y="4937342"/>
            <a:ext cx="1059137" cy="100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TextovéPole 1031"/>
          <p:cNvSpPr txBox="1"/>
          <p:nvPr/>
        </p:nvSpPr>
        <p:spPr>
          <a:xfrm>
            <a:off x="2254463" y="3791855"/>
            <a:ext cx="578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54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3670923" y="3787505"/>
            <a:ext cx="522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56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4" name="TextovéPole 1033"/>
          <p:cNvSpPr txBox="1"/>
          <p:nvPr/>
        </p:nvSpPr>
        <p:spPr>
          <a:xfrm>
            <a:off x="5158461" y="3826551"/>
            <a:ext cx="659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60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6480016" y="3786235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62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7772938" y="3911523"/>
            <a:ext cx="674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64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7" name="TextovéPole 1036"/>
          <p:cNvSpPr txBox="1"/>
          <p:nvPr/>
        </p:nvSpPr>
        <p:spPr>
          <a:xfrm>
            <a:off x="1643079" y="4879786"/>
            <a:ext cx="684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70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8" name="TextovéPole 1037"/>
          <p:cNvSpPr txBox="1"/>
          <p:nvPr/>
        </p:nvSpPr>
        <p:spPr>
          <a:xfrm>
            <a:off x="3179195" y="4921162"/>
            <a:ext cx="546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72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9" name="TextovéPole 1038"/>
          <p:cNvSpPr txBox="1"/>
          <p:nvPr/>
        </p:nvSpPr>
        <p:spPr>
          <a:xfrm>
            <a:off x="4568348" y="4941168"/>
            <a:ext cx="650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76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6038264" y="493734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80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7295064" y="494116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88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42" name="TextovéPole 1041"/>
          <p:cNvSpPr txBox="1"/>
          <p:nvPr/>
        </p:nvSpPr>
        <p:spPr>
          <a:xfrm>
            <a:off x="539134" y="6137346"/>
            <a:ext cx="81695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___________________________________________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54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      Řešení - vyhledej násobky čísla 8 a napiš:</a:t>
            </a:r>
            <a:endParaRPr lang="cs-CZ" sz="3600" dirty="0"/>
          </a:p>
        </p:txBody>
      </p:sp>
      <p:pic>
        <p:nvPicPr>
          <p:cNvPr id="9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87" y="1373560"/>
            <a:ext cx="1108936" cy="1047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299" y="1356183"/>
            <a:ext cx="1179437" cy="111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008" y="1334412"/>
            <a:ext cx="1150387" cy="108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792" y="1373560"/>
            <a:ext cx="1137956" cy="107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388" y="1379510"/>
            <a:ext cx="1147328" cy="108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291" y="1362755"/>
            <a:ext cx="1154415" cy="109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479" y="2659237"/>
            <a:ext cx="1120018" cy="105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054" y="2601194"/>
            <a:ext cx="1076567" cy="101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8018" y="2603001"/>
            <a:ext cx="1150734" cy="108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608951"/>
            <a:ext cx="1150830" cy="1086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978" y="2646544"/>
            <a:ext cx="1114826" cy="105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68" y="3750731"/>
            <a:ext cx="1122615" cy="106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57687"/>
            <a:ext cx="1152128" cy="108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275" y="3765100"/>
            <a:ext cx="1157320" cy="109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77418"/>
            <a:ext cx="1152128" cy="108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782" y="3726440"/>
            <a:ext cx="1148335" cy="108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613" y="3868228"/>
            <a:ext cx="1136054" cy="107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4473" y="1409234"/>
            <a:ext cx="408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9900"/>
                </a:solidFill>
              </a:rPr>
              <a:t>5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193368" y="1409234"/>
            <a:ext cx="433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8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561594" y="1372816"/>
            <a:ext cx="523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12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04048" y="141675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16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78914" y="144220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20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740352" y="1391221"/>
            <a:ext cx="538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24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1597731" y="2674703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28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930437" y="2604317"/>
            <a:ext cx="583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32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4335801" y="265923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36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5789088" y="26465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40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7224259" y="267104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48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818488" y="3826551"/>
            <a:ext cx="58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51</a:t>
            </a:r>
            <a:endParaRPr lang="cs-CZ" b="1" dirty="0">
              <a:solidFill>
                <a:srgbClr val="FF9900"/>
              </a:solidFill>
            </a:endParaRPr>
          </a:p>
        </p:txBody>
      </p:sp>
      <p:pic>
        <p:nvPicPr>
          <p:cNvPr id="40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416" y="4841009"/>
            <a:ext cx="114365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343" y="4875478"/>
            <a:ext cx="1159575" cy="109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800" y="4916854"/>
            <a:ext cx="1115765" cy="105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088" y="4941168"/>
            <a:ext cx="1088074" cy="102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425" y="4937342"/>
            <a:ext cx="1059137" cy="100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TextovéPole 1031"/>
          <p:cNvSpPr txBox="1"/>
          <p:nvPr/>
        </p:nvSpPr>
        <p:spPr>
          <a:xfrm>
            <a:off x="2254463" y="3791855"/>
            <a:ext cx="578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54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3670923" y="3787505"/>
            <a:ext cx="522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56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4" name="TextovéPole 1033"/>
          <p:cNvSpPr txBox="1"/>
          <p:nvPr/>
        </p:nvSpPr>
        <p:spPr>
          <a:xfrm>
            <a:off x="5158461" y="3826551"/>
            <a:ext cx="659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60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6480016" y="3786235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62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7772938" y="3911523"/>
            <a:ext cx="674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64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7" name="TextovéPole 1036"/>
          <p:cNvSpPr txBox="1"/>
          <p:nvPr/>
        </p:nvSpPr>
        <p:spPr>
          <a:xfrm>
            <a:off x="1657546" y="4858125"/>
            <a:ext cx="684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70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8" name="TextovéPole 1037"/>
          <p:cNvSpPr txBox="1"/>
          <p:nvPr/>
        </p:nvSpPr>
        <p:spPr>
          <a:xfrm>
            <a:off x="3179195" y="4921162"/>
            <a:ext cx="546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72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39" name="TextovéPole 1038"/>
          <p:cNvSpPr txBox="1"/>
          <p:nvPr/>
        </p:nvSpPr>
        <p:spPr>
          <a:xfrm>
            <a:off x="4568348" y="4941168"/>
            <a:ext cx="650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76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6038264" y="493734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80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7295064" y="494116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88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042" name="TextovéPole 1041"/>
          <p:cNvSpPr txBox="1"/>
          <p:nvPr/>
        </p:nvSpPr>
        <p:spPr>
          <a:xfrm>
            <a:off x="539135" y="6137346"/>
            <a:ext cx="55739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8, 16, 24, 32, 40, 48, 56, 64, 72, 80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59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Doplň výsledky:</a:t>
            </a:r>
            <a:endParaRPr lang="cs-CZ" sz="3600" dirty="0"/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468682" y="327928"/>
            <a:ext cx="1223349" cy="115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248768"/>
              </p:ext>
            </p:extLst>
          </p:nvPr>
        </p:nvGraphicFramePr>
        <p:xfrm>
          <a:off x="1403646" y="1988840"/>
          <a:ext cx="7272810" cy="7670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5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10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3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6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9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1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4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7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2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8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E:\Documents and Settings\Radek Máša\Local Settings\Temporary Internet Files\Content.IE5\VGN87GSI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80" y="2132112"/>
            <a:ext cx="1137519" cy="72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3339" y="2132112"/>
            <a:ext cx="563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. 8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41848" y="3598910"/>
            <a:ext cx="6290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Doplň znaménka  ·  nebo  +</a:t>
            </a:r>
            <a:endParaRPr lang="cs-CZ" sz="36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1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105031" y="3591217"/>
            <a:ext cx="1141638" cy="107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47592" y="4941166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8  __  2  =  16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2  __  8  =  10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9  __  8  =  72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7  __  8  =  15   </a:t>
            </a:r>
            <a:r>
              <a:rPr lang="cs-CZ" b="1" dirty="0" smtClean="0">
                <a:solidFill>
                  <a:srgbClr val="FF9900"/>
                </a:solidFill>
              </a:rPr>
              <a:t> 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4581127"/>
            <a:ext cx="24482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10"/>
            </a:pPr>
            <a:r>
              <a:rPr lang="cs-CZ" sz="2000" b="1" dirty="0" smtClean="0">
                <a:solidFill>
                  <a:srgbClr val="FF9900"/>
                </a:solidFill>
              </a:rPr>
              <a:t> __  8  =  80</a:t>
            </a:r>
          </a:p>
          <a:p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4  __  8  =  12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10  __  8  =  18  </a:t>
            </a:r>
          </a:p>
          <a:p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8  __  8  =  64</a:t>
            </a:r>
          </a:p>
          <a:p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5  __  8  =  40</a:t>
            </a:r>
            <a:endParaRPr lang="cs-CZ" sz="2000" b="1" dirty="0">
              <a:solidFill>
                <a:srgbClr val="FF99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4941167"/>
            <a:ext cx="2304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3  __  8  =  11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6  __  8  =  48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5  __  8  =  13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2  __  8  =  16</a:t>
            </a:r>
            <a:endParaRPr lang="cs-CZ" sz="2000" b="1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89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        Řešení - doplň výsledky:</a:t>
            </a:r>
            <a:endParaRPr lang="cs-CZ" sz="3600" dirty="0"/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468682" y="327928"/>
            <a:ext cx="1223349" cy="115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701333"/>
              </p:ext>
            </p:extLst>
          </p:nvPr>
        </p:nvGraphicFramePr>
        <p:xfrm>
          <a:off x="1403646" y="1988840"/>
          <a:ext cx="7272810" cy="7924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5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10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3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6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9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1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4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7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2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8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40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80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48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72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32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56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64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E:\Documents and Settings\Radek Máša\Local Settings\Temporary Internet Files\Content.IE5\VGN87GSI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80" y="2132112"/>
            <a:ext cx="1137519" cy="72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3339" y="2132112"/>
            <a:ext cx="563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. 8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86599" y="3598910"/>
            <a:ext cx="6889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Řešení - doplň znaménka  · </a:t>
            </a:r>
            <a:r>
              <a:rPr lang="cs-CZ" sz="3600" b="1" dirty="0">
                <a:solidFill>
                  <a:srgbClr val="002060"/>
                </a:solidFill>
                <a:latin typeface="+mj-lt"/>
              </a:rPr>
              <a:t>n</a:t>
            </a:r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ebo  +</a:t>
            </a:r>
            <a:endParaRPr lang="cs-CZ" sz="36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1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508789" y="3657268"/>
            <a:ext cx="1218549" cy="908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47592" y="4941166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8   </a:t>
            </a:r>
            <a:r>
              <a:rPr lang="cs-CZ" sz="2000" b="1" dirty="0">
                <a:solidFill>
                  <a:srgbClr val="FF0000"/>
                </a:solidFill>
              </a:rPr>
              <a:t>∙</a:t>
            </a:r>
            <a:r>
              <a:rPr lang="cs-CZ" sz="2000" b="1" dirty="0" smtClean="0">
                <a:solidFill>
                  <a:srgbClr val="FF0000"/>
                </a:solidFill>
              </a:rPr>
              <a:t>   </a:t>
            </a:r>
            <a:r>
              <a:rPr lang="cs-CZ" sz="2000" b="1" dirty="0">
                <a:solidFill>
                  <a:srgbClr val="FF9900"/>
                </a:solidFill>
              </a:rPr>
              <a:t>2</a:t>
            </a:r>
            <a:r>
              <a:rPr lang="cs-CZ" sz="2000" b="1" dirty="0" smtClean="0">
                <a:solidFill>
                  <a:srgbClr val="FF9900"/>
                </a:solidFill>
              </a:rPr>
              <a:t>  =  16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2  </a:t>
            </a:r>
            <a:r>
              <a:rPr lang="cs-CZ" sz="2000" b="1" dirty="0" smtClean="0">
                <a:solidFill>
                  <a:srgbClr val="FF0000"/>
                </a:solidFill>
              </a:rPr>
              <a:t>+   </a:t>
            </a:r>
            <a:r>
              <a:rPr lang="cs-CZ" sz="2000" b="1" dirty="0" smtClean="0">
                <a:solidFill>
                  <a:srgbClr val="FF9900"/>
                </a:solidFill>
              </a:rPr>
              <a:t>8  =  10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9   </a:t>
            </a:r>
            <a:r>
              <a:rPr lang="cs-CZ" sz="2000" b="1" dirty="0">
                <a:solidFill>
                  <a:srgbClr val="FF0000"/>
                </a:solidFill>
              </a:rPr>
              <a:t>∙</a:t>
            </a:r>
            <a:r>
              <a:rPr lang="cs-CZ" sz="2000" b="1" dirty="0" smtClean="0">
                <a:solidFill>
                  <a:srgbClr val="FF0000"/>
                </a:solidFill>
              </a:rPr>
              <a:t>   </a:t>
            </a:r>
            <a:r>
              <a:rPr lang="cs-CZ" sz="2000" b="1" dirty="0" smtClean="0">
                <a:solidFill>
                  <a:srgbClr val="FF9900"/>
                </a:solidFill>
              </a:rPr>
              <a:t>8  =  72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7  </a:t>
            </a:r>
            <a:r>
              <a:rPr lang="cs-CZ" sz="2000" b="1" dirty="0" smtClean="0">
                <a:solidFill>
                  <a:srgbClr val="FF0000"/>
                </a:solidFill>
              </a:rPr>
              <a:t>+</a:t>
            </a:r>
            <a:r>
              <a:rPr lang="cs-CZ" sz="2000" b="1" dirty="0" smtClean="0">
                <a:solidFill>
                  <a:srgbClr val="FF9900"/>
                </a:solidFill>
              </a:rPr>
              <a:t>   8  =  15   </a:t>
            </a:r>
            <a:r>
              <a:rPr lang="cs-CZ" b="1" dirty="0" smtClean="0">
                <a:solidFill>
                  <a:srgbClr val="FF9900"/>
                </a:solidFill>
              </a:rPr>
              <a:t> 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629989"/>
            <a:ext cx="24482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10   </a:t>
            </a:r>
            <a:r>
              <a:rPr lang="cs-CZ" sz="2000" b="1" dirty="0">
                <a:solidFill>
                  <a:srgbClr val="FF0000"/>
                </a:solidFill>
              </a:rPr>
              <a:t>∙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 8  =  80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  4  </a:t>
            </a:r>
            <a:r>
              <a:rPr lang="cs-CZ" sz="2000" b="1" dirty="0" smtClean="0">
                <a:solidFill>
                  <a:srgbClr val="FF0000"/>
                </a:solidFill>
              </a:rPr>
              <a:t>+</a:t>
            </a:r>
            <a:r>
              <a:rPr lang="cs-CZ" sz="2000" b="1" dirty="0" smtClean="0">
                <a:solidFill>
                  <a:srgbClr val="FF9900"/>
                </a:solidFill>
              </a:rPr>
              <a:t>   8  =  12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10  </a:t>
            </a:r>
            <a:r>
              <a:rPr lang="cs-CZ" sz="2000" b="1" dirty="0" smtClean="0">
                <a:solidFill>
                  <a:srgbClr val="FF0000"/>
                </a:solidFill>
              </a:rPr>
              <a:t>+ </a:t>
            </a:r>
            <a:r>
              <a:rPr lang="cs-CZ" sz="2000" b="1" dirty="0" smtClean="0">
                <a:solidFill>
                  <a:srgbClr val="FF9900"/>
                </a:solidFill>
              </a:rPr>
              <a:t>  8  =  18  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  8   </a:t>
            </a:r>
            <a:r>
              <a:rPr lang="cs-CZ" sz="2000" b="1" dirty="0" smtClean="0">
                <a:solidFill>
                  <a:srgbClr val="FF0000"/>
                </a:solidFill>
              </a:rPr>
              <a:t>∙ </a:t>
            </a:r>
            <a:r>
              <a:rPr lang="cs-CZ" sz="2000" b="1" dirty="0" smtClean="0">
                <a:solidFill>
                  <a:srgbClr val="FF9900"/>
                </a:solidFill>
              </a:rPr>
              <a:t>   8  =  64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  5   </a:t>
            </a:r>
            <a:r>
              <a:rPr lang="cs-CZ" sz="2000" b="1" dirty="0">
                <a:solidFill>
                  <a:srgbClr val="FF0000"/>
                </a:solidFill>
              </a:rPr>
              <a:t>∙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  8  =  40</a:t>
            </a:r>
            <a:endParaRPr lang="cs-CZ" sz="2000" b="1" dirty="0">
              <a:solidFill>
                <a:srgbClr val="FF99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3" y="4941167"/>
            <a:ext cx="24482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3  </a:t>
            </a:r>
            <a:r>
              <a:rPr lang="cs-CZ" sz="2000" b="1" dirty="0" smtClean="0">
                <a:solidFill>
                  <a:srgbClr val="FF0000"/>
                </a:solidFill>
              </a:rPr>
              <a:t>+  </a:t>
            </a:r>
            <a:r>
              <a:rPr lang="cs-CZ" sz="2000" b="1" dirty="0" smtClean="0">
                <a:solidFill>
                  <a:srgbClr val="FF9900"/>
                </a:solidFill>
              </a:rPr>
              <a:t>8  =  11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6   </a:t>
            </a:r>
            <a:r>
              <a:rPr lang="cs-CZ" sz="2000" b="1" dirty="0">
                <a:solidFill>
                  <a:srgbClr val="FF0000"/>
                </a:solidFill>
              </a:rPr>
              <a:t>∙</a:t>
            </a:r>
            <a:r>
              <a:rPr lang="cs-CZ" sz="2000" b="1" dirty="0" smtClean="0">
                <a:solidFill>
                  <a:srgbClr val="FF0000"/>
                </a:solidFill>
              </a:rPr>
              <a:t>   </a:t>
            </a:r>
            <a:r>
              <a:rPr lang="cs-CZ" sz="2000" b="1" dirty="0" smtClean="0">
                <a:solidFill>
                  <a:srgbClr val="FF9900"/>
                </a:solidFill>
              </a:rPr>
              <a:t>8  =  48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5  </a:t>
            </a:r>
            <a:r>
              <a:rPr lang="cs-CZ" sz="2000" b="1" dirty="0" smtClean="0">
                <a:solidFill>
                  <a:srgbClr val="FF0000"/>
                </a:solidFill>
              </a:rPr>
              <a:t>+</a:t>
            </a:r>
            <a:r>
              <a:rPr lang="cs-CZ" sz="2000" b="1" dirty="0" smtClean="0">
                <a:solidFill>
                  <a:srgbClr val="FF9900"/>
                </a:solidFill>
              </a:rPr>
              <a:t>  8  =  13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2   </a:t>
            </a:r>
            <a:r>
              <a:rPr lang="cs-CZ" sz="2000" b="1" dirty="0">
                <a:solidFill>
                  <a:srgbClr val="FF0000"/>
                </a:solidFill>
              </a:rPr>
              <a:t>∙</a:t>
            </a:r>
            <a:r>
              <a:rPr lang="cs-CZ" sz="2000" b="1" dirty="0" smtClean="0">
                <a:solidFill>
                  <a:srgbClr val="FF9900"/>
                </a:solidFill>
              </a:rPr>
              <a:t>   8  =  16</a:t>
            </a:r>
            <a:endParaRPr lang="cs-CZ" sz="2000" b="1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953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Doplň výsledky:</a:t>
            </a:r>
            <a:endParaRPr lang="cs-CZ" sz="3600" dirty="0"/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468682" y="327928"/>
            <a:ext cx="1223349" cy="115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080087"/>
              </p:ext>
            </p:extLst>
          </p:nvPr>
        </p:nvGraphicFramePr>
        <p:xfrm>
          <a:off x="1403646" y="1988840"/>
          <a:ext cx="7272810" cy="7670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16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64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8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24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72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48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80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40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56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32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E:\Documents and Settings\Radek Máša\Local Settings\Temporary Internet Files\Content.IE5\VGN87GSI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80" y="2132112"/>
            <a:ext cx="1137519" cy="72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3339" y="2140027"/>
            <a:ext cx="563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:</a:t>
            </a:r>
            <a:r>
              <a:rPr lang="cs-CZ" b="1" dirty="0" smtClean="0">
                <a:solidFill>
                  <a:srgbClr val="002060"/>
                </a:solidFill>
              </a:rPr>
              <a:t> 8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41848" y="3598910"/>
            <a:ext cx="6290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Doplň znaménka  :  nebo  -</a:t>
            </a:r>
            <a:endParaRPr lang="cs-CZ" sz="36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1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105031" y="3591217"/>
            <a:ext cx="1141638" cy="107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4941166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72  __  8  =    9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16  __  8  =    8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32  __  8  =    4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48  __  8  =  40   </a:t>
            </a:r>
            <a:r>
              <a:rPr lang="cs-CZ" b="1" dirty="0" smtClean="0">
                <a:solidFill>
                  <a:srgbClr val="FF9900"/>
                </a:solidFill>
              </a:rPr>
              <a:t> 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581127"/>
            <a:ext cx="25202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16  __  8  =    2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40  __  8  =  32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64  __  8  =    8  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72  __  8  =  64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24  __  8  =  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3</a:t>
            </a:r>
            <a:endParaRPr lang="cs-CZ" sz="2000" b="1" dirty="0">
              <a:solidFill>
                <a:srgbClr val="FF99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4941167"/>
            <a:ext cx="2448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56  __  8  =  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7</a:t>
            </a:r>
          </a:p>
          <a:p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8  __  8  =  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0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80  __  8  =  10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32  __  8  =  24</a:t>
            </a:r>
            <a:endParaRPr lang="cs-CZ" sz="2000" b="1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72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10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        Řešení - doplň výsledky:</a:t>
            </a:r>
            <a:endParaRPr lang="cs-CZ" sz="3600" dirty="0"/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468682" y="327928"/>
            <a:ext cx="1223349" cy="115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7571169"/>
              </p:ext>
            </p:extLst>
          </p:nvPr>
        </p:nvGraphicFramePr>
        <p:xfrm>
          <a:off x="1403646" y="1988840"/>
          <a:ext cx="7272810" cy="7924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  <a:gridCol w="72728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16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64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8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24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72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48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80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40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56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</a:rPr>
                        <a:t>32</a:t>
                      </a:r>
                      <a:endParaRPr lang="cs-CZ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E:\Documents and Settings\Radek Máša\Local Settings\Temporary Internet Files\Content.IE5\VGN87GSI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80" y="2132112"/>
            <a:ext cx="1137519" cy="72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3339" y="2140027"/>
            <a:ext cx="563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:</a:t>
            </a:r>
            <a:r>
              <a:rPr lang="cs-CZ" b="1" dirty="0" smtClean="0">
                <a:solidFill>
                  <a:srgbClr val="002060"/>
                </a:solidFill>
              </a:rPr>
              <a:t> 8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0871" y="3598910"/>
            <a:ext cx="6987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Řešení - doplň znaménka  :  nebo  -</a:t>
            </a:r>
            <a:endParaRPr lang="cs-CZ" sz="36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11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547261" y="3579452"/>
            <a:ext cx="1141638" cy="107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4941166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72   </a:t>
            </a:r>
            <a:r>
              <a:rPr lang="cs-CZ" sz="2000" b="1" dirty="0" smtClean="0">
                <a:solidFill>
                  <a:srgbClr val="FF0000"/>
                </a:solidFill>
              </a:rPr>
              <a:t>:</a:t>
            </a:r>
            <a:r>
              <a:rPr lang="cs-CZ" sz="2000" b="1" dirty="0" smtClean="0">
                <a:solidFill>
                  <a:srgbClr val="FF9900"/>
                </a:solidFill>
              </a:rPr>
              <a:t>  8  =    9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16  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>
                <a:solidFill>
                  <a:srgbClr val="FF9900"/>
                </a:solidFill>
              </a:rPr>
              <a:t>  8  =    8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32   </a:t>
            </a:r>
            <a:r>
              <a:rPr lang="cs-CZ" sz="2000" b="1" dirty="0" smtClean="0">
                <a:solidFill>
                  <a:srgbClr val="FF0000"/>
                </a:solidFill>
              </a:rPr>
              <a:t>:</a:t>
            </a:r>
            <a:r>
              <a:rPr lang="cs-CZ" sz="2000" b="1" dirty="0" smtClean="0">
                <a:solidFill>
                  <a:srgbClr val="FF9900"/>
                </a:solidFill>
              </a:rPr>
              <a:t>  8  =    4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48  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>
                <a:solidFill>
                  <a:srgbClr val="FF9900"/>
                </a:solidFill>
              </a:rPr>
              <a:t>  8  =  40   </a:t>
            </a:r>
            <a:r>
              <a:rPr lang="cs-CZ" b="1" dirty="0" smtClean="0">
                <a:solidFill>
                  <a:srgbClr val="FF9900"/>
                </a:solidFill>
              </a:rPr>
              <a:t> 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581127"/>
            <a:ext cx="25202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16   </a:t>
            </a:r>
            <a:r>
              <a:rPr lang="cs-CZ" sz="2000" b="1" dirty="0" smtClean="0">
                <a:solidFill>
                  <a:srgbClr val="FF0000"/>
                </a:solidFill>
              </a:rPr>
              <a:t>:</a:t>
            </a:r>
            <a:r>
              <a:rPr lang="cs-CZ" sz="2000" b="1" dirty="0" smtClean="0">
                <a:solidFill>
                  <a:srgbClr val="FF9900"/>
                </a:solidFill>
              </a:rPr>
              <a:t>  8  =    2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40  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>
                <a:solidFill>
                  <a:srgbClr val="FF9900"/>
                </a:solidFill>
              </a:rPr>
              <a:t>  8  =  32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64   </a:t>
            </a:r>
            <a:r>
              <a:rPr lang="cs-CZ" sz="2000" b="1" dirty="0" smtClean="0">
                <a:solidFill>
                  <a:srgbClr val="FF0000"/>
                </a:solidFill>
              </a:rPr>
              <a:t>:</a:t>
            </a:r>
            <a:r>
              <a:rPr lang="cs-CZ" sz="2000" b="1" dirty="0" smtClean="0">
                <a:solidFill>
                  <a:srgbClr val="FF9900"/>
                </a:solidFill>
              </a:rPr>
              <a:t>  8  =    8  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72  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>
                <a:solidFill>
                  <a:srgbClr val="FF9900"/>
                </a:solidFill>
              </a:rPr>
              <a:t>  8  =  64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24   </a:t>
            </a:r>
            <a:r>
              <a:rPr lang="cs-CZ" sz="2000" b="1" dirty="0" smtClean="0">
                <a:solidFill>
                  <a:srgbClr val="FF0000"/>
                </a:solidFill>
              </a:rPr>
              <a:t>:</a:t>
            </a:r>
            <a:r>
              <a:rPr lang="cs-CZ" sz="2000" b="1" dirty="0" smtClean="0">
                <a:solidFill>
                  <a:srgbClr val="FF9900"/>
                </a:solidFill>
              </a:rPr>
              <a:t>  8  =  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3</a:t>
            </a:r>
            <a:endParaRPr lang="cs-CZ" sz="2000" b="1" dirty="0">
              <a:solidFill>
                <a:srgbClr val="FF99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4941167"/>
            <a:ext cx="2448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56   </a:t>
            </a:r>
            <a:r>
              <a:rPr lang="cs-CZ" sz="2000" b="1" dirty="0" smtClean="0">
                <a:solidFill>
                  <a:srgbClr val="FF0000"/>
                </a:solidFill>
              </a:rPr>
              <a:t>:</a:t>
            </a:r>
            <a:r>
              <a:rPr lang="cs-CZ" sz="2000" b="1" dirty="0" smtClean="0">
                <a:solidFill>
                  <a:srgbClr val="FF9900"/>
                </a:solidFill>
              </a:rPr>
              <a:t>  8  =  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7</a:t>
            </a:r>
          </a:p>
          <a:p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8  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>
                <a:solidFill>
                  <a:srgbClr val="FF9900"/>
                </a:solidFill>
              </a:rPr>
              <a:t>  8  =  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 0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80   </a:t>
            </a:r>
            <a:r>
              <a:rPr lang="cs-CZ" sz="2000" b="1" dirty="0" smtClean="0">
                <a:solidFill>
                  <a:srgbClr val="FF0000"/>
                </a:solidFill>
              </a:rPr>
              <a:t>:</a:t>
            </a:r>
            <a:r>
              <a:rPr lang="cs-CZ" sz="2000" b="1" dirty="0" smtClean="0">
                <a:solidFill>
                  <a:srgbClr val="FF9900"/>
                </a:solidFill>
              </a:rPr>
              <a:t>  8  =  10</a:t>
            </a:r>
          </a:p>
          <a:p>
            <a:r>
              <a:rPr lang="cs-CZ" sz="2000" b="1" dirty="0" smtClean="0">
                <a:solidFill>
                  <a:srgbClr val="FF9900"/>
                </a:solidFill>
              </a:rPr>
              <a:t>32  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>
                <a:solidFill>
                  <a:srgbClr val="FF9900"/>
                </a:solidFill>
              </a:rPr>
              <a:t>  8  =  24</a:t>
            </a:r>
            <a:endParaRPr lang="cs-CZ" sz="2000" b="1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61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Slovní úloha:</a:t>
            </a:r>
            <a:endParaRPr lang="cs-CZ" sz="4000" dirty="0"/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840811" y="327928"/>
            <a:ext cx="1223349" cy="115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6645" y="1988840"/>
            <a:ext cx="820891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J</a:t>
            </a:r>
            <a:r>
              <a:rPr lang="cs-CZ" sz="2000" b="1" dirty="0" smtClean="0">
                <a:solidFill>
                  <a:srgbClr val="002060"/>
                </a:solidFill>
              </a:rPr>
              <a:t>anička má v žákovské knížce 72 jedniček. Petr jich má 8krát méně. Kolik jedniček má Petr?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Janička  …… ___ jedniček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Petr …………. ___ krát méně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Výpočet: ________________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endParaRPr lang="cs-CZ" sz="2000" b="1" dirty="0">
              <a:solidFill>
                <a:srgbClr val="002060"/>
              </a:solidFill>
            </a:endParaRP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Petr má ___ jedniček.</a:t>
            </a:r>
          </a:p>
          <a:p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1028" name="Picture 4" descr="E:\Documents and Settings\Radek Máša\Local Settings\Temporary Internet Files\Content.IE5\YJYZDHL5\MC900435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82436"/>
            <a:ext cx="1171575" cy="273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Documents and Settings\Radek Máša\Local Settings\Temporary Internet Files\Content.IE5\5EK8W1YI\MC9004357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77072"/>
            <a:ext cx="1003547" cy="2182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785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 Řešení - slovní úloha:</a:t>
            </a:r>
            <a:endParaRPr lang="cs-CZ" sz="4000" dirty="0"/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976715" y="327929"/>
            <a:ext cx="1223349" cy="115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6645" y="1988840"/>
            <a:ext cx="820891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J</a:t>
            </a:r>
            <a:r>
              <a:rPr lang="cs-CZ" sz="2000" b="1" dirty="0" smtClean="0">
                <a:solidFill>
                  <a:srgbClr val="002060"/>
                </a:solidFill>
              </a:rPr>
              <a:t>anička má v žákovské knížce 72 jedniček. Petr jich má 8krát méně. Kolik jedniček má Petr?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Janička  …… 72 jedniček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Petr …………. </a:t>
            </a: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8</a:t>
            </a:r>
            <a:r>
              <a:rPr lang="cs-CZ" sz="2000" dirty="0" smtClean="0">
                <a:solidFill>
                  <a:srgbClr val="002060"/>
                </a:solidFill>
              </a:rPr>
              <a:t>krát méně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Výpočet: </a:t>
            </a:r>
            <a:r>
              <a:rPr lang="cs-CZ" sz="2000" dirty="0" smtClean="0">
                <a:solidFill>
                  <a:srgbClr val="FF0000"/>
                </a:solidFill>
              </a:rPr>
              <a:t>72 : 8 = 9</a:t>
            </a:r>
            <a:endParaRPr lang="cs-CZ" sz="2000" dirty="0" smtClean="0">
              <a:solidFill>
                <a:srgbClr val="002060"/>
              </a:solidFill>
            </a:endParaRPr>
          </a:p>
          <a:p>
            <a:endParaRPr lang="cs-CZ" sz="2000" dirty="0" smtClean="0">
              <a:solidFill>
                <a:srgbClr val="002060"/>
              </a:solidFill>
            </a:endParaRPr>
          </a:p>
          <a:p>
            <a:endParaRPr lang="cs-CZ" sz="2000" dirty="0">
              <a:solidFill>
                <a:srgbClr val="002060"/>
              </a:solidFill>
            </a:endParaRP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Petr má </a:t>
            </a:r>
            <a:r>
              <a:rPr lang="cs-CZ" sz="2000" b="1" dirty="0" smtClean="0">
                <a:solidFill>
                  <a:srgbClr val="FF0000"/>
                </a:solidFill>
              </a:rPr>
              <a:t>9</a:t>
            </a:r>
            <a:r>
              <a:rPr lang="cs-CZ" sz="2000" b="1" dirty="0" smtClean="0">
                <a:solidFill>
                  <a:srgbClr val="002060"/>
                </a:solidFill>
              </a:rPr>
              <a:t> jedniček.</a:t>
            </a:r>
          </a:p>
          <a:p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1028" name="Picture 4" descr="E:\Documents and Settings\Radek Máša\Local Settings\Temporary Internet Files\Content.IE5\YJYZDHL5\MC900435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82436"/>
            <a:ext cx="1171575" cy="273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Documents and Settings\Radek Máša\Local Settings\Temporary Internet Files\Content.IE5\5EK8W1YI\MC9004357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77072"/>
            <a:ext cx="1003547" cy="2182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4799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Slovní úloha:</a:t>
            </a:r>
            <a:endParaRPr lang="cs-CZ" sz="4000" dirty="0"/>
          </a:p>
        </p:txBody>
      </p:sp>
      <p:pic>
        <p:nvPicPr>
          <p:cNvPr id="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840811" y="327928"/>
            <a:ext cx="1223349" cy="115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695" y="1988840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Kristýnce je 8 let. Její babička je 7krát starší. Kolik let má babička?</a:t>
            </a:r>
          </a:p>
          <a:p>
            <a:endParaRPr lang="cs-CZ" sz="2000" b="1" dirty="0">
              <a:solidFill>
                <a:srgbClr val="FF9900"/>
              </a:solidFill>
            </a:endParaRPr>
          </a:p>
          <a:p>
            <a:r>
              <a:rPr lang="cs-CZ" sz="2000" dirty="0" smtClean="0">
                <a:solidFill>
                  <a:srgbClr val="FF9900"/>
                </a:solidFill>
              </a:rPr>
              <a:t>Kristýnka ………….. ____  let</a:t>
            </a:r>
          </a:p>
          <a:p>
            <a:endParaRPr lang="cs-CZ" sz="2000" dirty="0">
              <a:solidFill>
                <a:srgbClr val="FF9900"/>
              </a:solidFill>
            </a:endParaRPr>
          </a:p>
          <a:p>
            <a:r>
              <a:rPr lang="cs-CZ" sz="2000" dirty="0" smtClean="0">
                <a:solidFill>
                  <a:srgbClr val="FF9900"/>
                </a:solidFill>
              </a:rPr>
              <a:t>Babička ……..……… ____ krát starší</a:t>
            </a:r>
          </a:p>
          <a:p>
            <a:endParaRPr lang="cs-CZ" sz="2000" dirty="0">
              <a:solidFill>
                <a:srgbClr val="FF9900"/>
              </a:solidFill>
            </a:endParaRPr>
          </a:p>
          <a:p>
            <a:r>
              <a:rPr lang="cs-CZ" sz="2000" dirty="0" smtClean="0">
                <a:solidFill>
                  <a:srgbClr val="FF9900"/>
                </a:solidFill>
              </a:rPr>
              <a:t>Výpočet: ________________</a:t>
            </a:r>
          </a:p>
          <a:p>
            <a:endParaRPr lang="cs-CZ" sz="2000" dirty="0">
              <a:solidFill>
                <a:srgbClr val="FF9900"/>
              </a:solidFill>
            </a:endParaRPr>
          </a:p>
          <a:p>
            <a:r>
              <a:rPr lang="cs-CZ" sz="2000" b="1" dirty="0" smtClean="0">
                <a:solidFill>
                  <a:srgbClr val="FF9900"/>
                </a:solidFill>
              </a:rPr>
              <a:t>Zkus vytvořit odpověď: </a:t>
            </a:r>
          </a:p>
          <a:p>
            <a:endParaRPr lang="cs-CZ" sz="2000" dirty="0">
              <a:solidFill>
                <a:srgbClr val="FF9900"/>
              </a:solidFill>
            </a:endParaRPr>
          </a:p>
          <a:p>
            <a:r>
              <a:rPr lang="cs-CZ" sz="2000" dirty="0" smtClean="0">
                <a:solidFill>
                  <a:srgbClr val="FF9900"/>
                </a:solidFill>
              </a:rPr>
              <a:t>_______________________________________________</a:t>
            </a:r>
            <a:endParaRPr lang="cs-CZ" sz="2000" dirty="0">
              <a:solidFill>
                <a:srgbClr val="FF9900"/>
              </a:solidFill>
            </a:endParaRPr>
          </a:p>
        </p:txBody>
      </p:sp>
      <p:pic>
        <p:nvPicPr>
          <p:cNvPr id="2053" name="Picture 5" descr="E:\Documents and Settings\Radek Máša\Local Settings\Temporary Internet Files\Content.IE5\VGN87GSI\MC9003380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29717"/>
            <a:ext cx="1662379" cy="18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9482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      Řešení - slovní úloha:</a:t>
            </a:r>
            <a:endParaRPr lang="cs-CZ" sz="4000" dirty="0"/>
          </a:p>
        </p:txBody>
      </p:sp>
      <p:pic>
        <p:nvPicPr>
          <p:cNvPr id="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1028">
            <a:off x="1408763" y="337324"/>
            <a:ext cx="1223349" cy="115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2060848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Kristýnce je 8 let. Její babička je 7krát starší. Kolik let má babička?</a:t>
            </a:r>
          </a:p>
          <a:p>
            <a:endParaRPr lang="cs-CZ" sz="2000" b="1" dirty="0">
              <a:solidFill>
                <a:srgbClr val="FF9900"/>
              </a:solidFill>
            </a:endParaRPr>
          </a:p>
          <a:p>
            <a:r>
              <a:rPr lang="cs-CZ" sz="2000" dirty="0" smtClean="0">
                <a:solidFill>
                  <a:srgbClr val="FF9900"/>
                </a:solidFill>
              </a:rPr>
              <a:t>Kristýnka …………..  </a:t>
            </a:r>
            <a:r>
              <a:rPr lang="cs-CZ" sz="2000" dirty="0" smtClean="0">
                <a:solidFill>
                  <a:srgbClr val="FF0000"/>
                </a:solidFill>
              </a:rPr>
              <a:t>8</a:t>
            </a:r>
            <a:r>
              <a:rPr lang="cs-CZ" sz="2000" dirty="0" smtClean="0">
                <a:solidFill>
                  <a:srgbClr val="FF9900"/>
                </a:solidFill>
              </a:rPr>
              <a:t>  let</a:t>
            </a:r>
          </a:p>
          <a:p>
            <a:endParaRPr lang="cs-CZ" sz="2000" dirty="0">
              <a:solidFill>
                <a:srgbClr val="FF9900"/>
              </a:solidFill>
            </a:endParaRPr>
          </a:p>
          <a:p>
            <a:r>
              <a:rPr lang="cs-CZ" sz="2000" dirty="0" smtClean="0">
                <a:solidFill>
                  <a:srgbClr val="FF9900"/>
                </a:solidFill>
              </a:rPr>
              <a:t>Babička ……..………  </a:t>
            </a:r>
            <a:r>
              <a:rPr lang="cs-CZ" sz="2000" dirty="0" smtClean="0">
                <a:solidFill>
                  <a:srgbClr val="FF0000"/>
                </a:solidFill>
              </a:rPr>
              <a:t>7</a:t>
            </a:r>
            <a:r>
              <a:rPr lang="cs-CZ" sz="2000" dirty="0" smtClean="0">
                <a:solidFill>
                  <a:srgbClr val="FF9900"/>
                </a:solidFill>
              </a:rPr>
              <a:t> krát starší</a:t>
            </a:r>
          </a:p>
          <a:p>
            <a:endParaRPr lang="cs-CZ" sz="2000" dirty="0">
              <a:solidFill>
                <a:srgbClr val="FF9900"/>
              </a:solidFill>
            </a:endParaRPr>
          </a:p>
          <a:p>
            <a:r>
              <a:rPr lang="cs-CZ" sz="2000" dirty="0" smtClean="0">
                <a:solidFill>
                  <a:srgbClr val="FF9900"/>
                </a:solidFill>
              </a:rPr>
              <a:t>Výpočet: </a:t>
            </a:r>
            <a:r>
              <a:rPr lang="cs-CZ" sz="2000" dirty="0" smtClean="0">
                <a:solidFill>
                  <a:srgbClr val="FF0000"/>
                </a:solidFill>
              </a:rPr>
              <a:t>8  .  7  =  56</a:t>
            </a:r>
            <a:endParaRPr lang="cs-CZ" sz="2000" dirty="0" smtClean="0">
              <a:solidFill>
                <a:srgbClr val="FF9900"/>
              </a:solidFill>
            </a:endParaRPr>
          </a:p>
          <a:p>
            <a:endParaRPr lang="cs-CZ" sz="2000" dirty="0">
              <a:solidFill>
                <a:srgbClr val="FF9900"/>
              </a:solidFill>
            </a:endParaRPr>
          </a:p>
          <a:p>
            <a:r>
              <a:rPr lang="cs-CZ" sz="2000" b="1" dirty="0" smtClean="0">
                <a:solidFill>
                  <a:srgbClr val="FF9900"/>
                </a:solidFill>
              </a:rPr>
              <a:t>Zkus vytvořit odpověď: </a:t>
            </a:r>
          </a:p>
          <a:p>
            <a:endParaRPr lang="cs-CZ" sz="2000" dirty="0">
              <a:solidFill>
                <a:srgbClr val="FF99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Babička má 56 let.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053" name="Picture 5" descr="E:\Documents and Settings\Radek Máša\Local Settings\Temporary Internet Files\Content.IE5\VGN87GSI\MC9003380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29717"/>
            <a:ext cx="1662379" cy="18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6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84784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CITACE:</a:t>
            </a:r>
          </a:p>
          <a:p>
            <a:endParaRPr lang="cs-CZ" dirty="0"/>
          </a:p>
          <a:p>
            <a:r>
              <a:rPr lang="en-US" dirty="0"/>
              <a:t>[</a:t>
            </a:r>
            <a:r>
              <a:rPr lang="cs-CZ" dirty="0" smtClean="0"/>
              <a:t>cit.2012-03-02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solidFill>
                <a:srgbClr val="000066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578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335</TotalTime>
  <Words>674</Words>
  <Application>Microsoft Office PowerPoint</Application>
  <PresentationFormat>Předvádění na obrazovce (4:3)</PresentationFormat>
  <Paragraphs>237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Carnival</vt:lpstr>
      <vt:lpstr>Matematika pro 1. stupeň  Č. DUMu: VY_32_INOVACE_14_Násobení a dělení                                                     číslem 8</vt:lpstr>
      <vt:lpstr>Prezentace aplikace PowerPoint</vt:lpstr>
      <vt:lpstr>       Vyhledej násobky čísla 8 a napiš:</vt:lpstr>
      <vt:lpstr>      Řešení - vyhledej násobky čísla 8 a napiš:</vt:lpstr>
      <vt:lpstr>Doplň výsledky:</vt:lpstr>
      <vt:lpstr>          Řešení - doplň výsledky:</vt:lpstr>
      <vt:lpstr>Doplň výsledky:</vt:lpstr>
      <vt:lpstr>          Řešení - doplň výsledky:</vt:lpstr>
      <vt:lpstr>Slovní úloha:</vt:lpstr>
      <vt:lpstr>  Řešení - slovní úloha:</vt:lpstr>
      <vt:lpstr>Slovní úloha:</vt:lpstr>
      <vt:lpstr>       Řešení - slovní úloha: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Rodina Mášova</dc:creator>
  <cp:lastModifiedBy>uctarna</cp:lastModifiedBy>
  <cp:revision>29</cp:revision>
  <cp:lastPrinted>2012-03-01T16:39:30Z</cp:lastPrinted>
  <dcterms:created xsi:type="dcterms:W3CDTF">2012-02-23T17:09:20Z</dcterms:created>
  <dcterms:modified xsi:type="dcterms:W3CDTF">2012-06-21T14:04:40Z</dcterms:modified>
</cp:coreProperties>
</file>