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58" r:id="rId4"/>
    <p:sldId id="259" r:id="rId5"/>
    <p:sldId id="261" r:id="rId6"/>
    <p:sldId id="260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  <a:srgbClr val="FF99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A107856-5554-42FB-B03E-39F5DBC370BA}" styleName="Střední styl 4 – zvýraznění 2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2"/>
              </a:solidFill>
            </a:ln>
          </a:left>
          <a:right>
            <a:ln w="12700" cmpd="sng">
              <a:solidFill>
                <a:schemeClr val="accent2"/>
              </a:solidFill>
            </a:ln>
          </a:right>
          <a:top>
            <a:ln w="12700" cmpd="sng">
              <a:solidFill>
                <a:schemeClr val="accent2"/>
              </a:solidFill>
            </a:ln>
          </a:top>
          <a:bottom>
            <a:ln w="12700" cmpd="sng">
              <a:solidFill>
                <a:schemeClr val="accent2"/>
              </a:solidFill>
            </a:ln>
          </a:bottom>
          <a:insideH>
            <a:ln w="12700" cmpd="sng">
              <a:solidFill>
                <a:schemeClr val="accent2"/>
              </a:solidFill>
            </a:ln>
          </a:insideH>
          <a:insideV>
            <a:ln w="12700" cmpd="sng">
              <a:solidFill>
                <a:schemeClr val="accent2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2"/>
              </a:solidFill>
            </a:ln>
          </a:top>
        </a:tcBdr>
        <a:fill>
          <a:solidFill>
            <a:schemeClr val="accent2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2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5" d="100"/>
          <a:sy n="105" d="100"/>
        </p:scale>
        <p:origin x="-150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F929541A-247A-4D25-92FB-A5CBDA686F6A}" type="datetimeFigureOut">
              <a:rPr lang="cs-CZ" smtClean="0"/>
              <a:t>21.6.2012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ED28301-12AE-432A-903C-9E1A44EE3D7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43508" y="3861048"/>
            <a:ext cx="8784976" cy="1828800"/>
          </a:xfrm>
        </p:spPr>
        <p:txBody>
          <a:bodyPr>
            <a:noAutofit/>
          </a:bodyPr>
          <a:lstStyle/>
          <a:p>
            <a:pPr algn="ctr"/>
            <a:r>
              <a:rPr lang="cs-CZ" sz="32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Matematika</a:t>
            </a:r>
            <a:r>
              <a:rPr lang="cs-CZ" sz="3200" dirty="0"/>
              <a:t> pro 1. </a:t>
            </a:r>
            <a:r>
              <a:rPr lang="cs-CZ" sz="3200" dirty="0" smtClean="0"/>
              <a:t>stupeň</a:t>
            </a:r>
            <a:r>
              <a:rPr lang="cs-CZ" sz="3200" dirty="0"/>
              <a:t/>
            </a:r>
            <a:br>
              <a:rPr lang="cs-CZ" sz="3200" dirty="0"/>
            </a:br>
            <a:r>
              <a:rPr lang="cs-CZ" sz="3200" dirty="0" smtClean="0"/>
              <a:t>Č</a:t>
            </a:r>
            <a:r>
              <a:rPr lang="cs-CZ" sz="3200" dirty="0"/>
              <a:t>. </a:t>
            </a:r>
            <a:r>
              <a:rPr lang="cs-CZ" sz="3200" dirty="0" err="1"/>
              <a:t>DUMu</a:t>
            </a:r>
            <a:r>
              <a:rPr lang="cs-CZ" sz="3200"/>
              <a:t>: </a:t>
            </a:r>
            <a:r>
              <a:rPr lang="cs-CZ" sz="3200" smtClean="0"/>
              <a:t>VY_32_INOVACE_15_Písemné </a:t>
            </a:r>
            <a:r>
              <a:rPr lang="cs-CZ" sz="3200" dirty="0" smtClean="0"/>
              <a:t>sčítání </a:t>
            </a:r>
            <a:br>
              <a:rPr lang="cs-CZ" sz="3200" dirty="0" smtClean="0"/>
            </a:br>
            <a:r>
              <a:rPr lang="cs-CZ" sz="3200" dirty="0" smtClean="0"/>
              <a:t>                            a odčítání </a:t>
            </a:r>
            <a:r>
              <a:rPr lang="cs-CZ" sz="3200" dirty="0"/>
              <a:t>do 1000 s</a:t>
            </a:r>
            <a:r>
              <a:rPr lang="cs-CZ" sz="3200" dirty="0" smtClean="0"/>
              <a:t> přechodem</a:t>
            </a:r>
            <a:br>
              <a:rPr lang="cs-CZ" sz="3200" dirty="0" smtClean="0"/>
            </a:br>
            <a:endParaRPr lang="cs-CZ" sz="32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49080" y="2420888"/>
            <a:ext cx="7854696" cy="1152128"/>
          </a:xfrm>
        </p:spPr>
        <p:txBody>
          <a:bodyPr/>
          <a:lstStyle/>
          <a:p>
            <a:pPr algn="ctr"/>
            <a:r>
              <a:rPr lang="cs-CZ" dirty="0"/>
              <a:t>ZŠP a ZŠS Uherský Brod</a:t>
            </a:r>
          </a:p>
          <a:p>
            <a:pPr algn="ctr"/>
            <a:r>
              <a:rPr lang="cs-CZ" dirty="0"/>
              <a:t> projekt č. CZ.1.07/1.4.00/21.0961</a:t>
            </a:r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836712"/>
            <a:ext cx="612068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3528" y="5949280"/>
            <a:ext cx="38884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Jméno autora: Mgr. Alena Mášová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3101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412776"/>
            <a:ext cx="8352928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>
                <a:solidFill>
                  <a:srgbClr val="00B0F0"/>
                </a:solidFill>
              </a:rPr>
              <a:t>Anotace:</a:t>
            </a:r>
          </a:p>
          <a:p>
            <a:endParaRPr lang="cs-CZ" sz="2400" b="1" dirty="0">
              <a:solidFill>
                <a:srgbClr val="00B0F0"/>
              </a:solidFill>
            </a:endParaRPr>
          </a:p>
          <a:p>
            <a:pPr algn="just"/>
            <a:r>
              <a:rPr lang="cs-CZ" sz="2400" dirty="0">
                <a:solidFill>
                  <a:srgbClr val="00B0F0"/>
                </a:solidFill>
              </a:rPr>
              <a:t>Prezentace slouží k </a:t>
            </a:r>
            <a:r>
              <a:rPr lang="cs-CZ" sz="2400" dirty="0" smtClean="0">
                <a:solidFill>
                  <a:srgbClr val="00B0F0"/>
                </a:solidFill>
              </a:rPr>
              <a:t>opakování sčítání </a:t>
            </a:r>
            <a:r>
              <a:rPr lang="cs-CZ" sz="2400" dirty="0">
                <a:solidFill>
                  <a:srgbClr val="00B0F0"/>
                </a:solidFill>
              </a:rPr>
              <a:t>a odčítání čísel do </a:t>
            </a:r>
            <a:r>
              <a:rPr lang="cs-CZ" sz="2400" dirty="0" smtClean="0">
                <a:solidFill>
                  <a:srgbClr val="00B0F0"/>
                </a:solidFill>
              </a:rPr>
              <a:t>1000 </a:t>
            </a:r>
            <a:br>
              <a:rPr lang="cs-CZ" sz="2400" dirty="0" smtClean="0">
                <a:solidFill>
                  <a:srgbClr val="00B0F0"/>
                </a:solidFill>
              </a:rPr>
            </a:br>
            <a:r>
              <a:rPr lang="cs-CZ" sz="2400" dirty="0" smtClean="0">
                <a:solidFill>
                  <a:srgbClr val="00B0F0"/>
                </a:solidFill>
              </a:rPr>
              <a:t>s přechodem, k řešení slovní úlohy, k seřazování čísel </a:t>
            </a:r>
            <a:br>
              <a:rPr lang="cs-CZ" sz="2400" dirty="0" smtClean="0">
                <a:solidFill>
                  <a:srgbClr val="00B0F0"/>
                </a:solidFill>
              </a:rPr>
            </a:br>
            <a:r>
              <a:rPr lang="cs-CZ" sz="2400" dirty="0" smtClean="0">
                <a:solidFill>
                  <a:srgbClr val="00B0F0"/>
                </a:solidFill>
              </a:rPr>
              <a:t>od nejmenšího po největší s vyluštěním tajenky. Možnost </a:t>
            </a:r>
            <a:r>
              <a:rPr lang="cs-CZ" sz="2400" dirty="0">
                <a:solidFill>
                  <a:srgbClr val="00B0F0"/>
                </a:solidFill>
              </a:rPr>
              <a:t>cvičení tisknout jako pracovní listy. </a:t>
            </a:r>
          </a:p>
          <a:p>
            <a:pPr algn="just"/>
            <a:endParaRPr lang="cs-CZ" sz="2400" dirty="0">
              <a:solidFill>
                <a:srgbClr val="00B0F0"/>
              </a:solidFill>
            </a:endParaRPr>
          </a:p>
          <a:p>
            <a:pPr algn="just"/>
            <a:r>
              <a:rPr lang="cs-CZ" sz="2400" dirty="0">
                <a:solidFill>
                  <a:srgbClr val="00B0F0"/>
                </a:solidFill>
              </a:rPr>
              <a:t>Je určena pro žáky 5. </a:t>
            </a:r>
            <a:r>
              <a:rPr lang="cs-CZ" sz="2400" smtClean="0">
                <a:solidFill>
                  <a:srgbClr val="00B0F0"/>
                </a:solidFill>
              </a:rPr>
              <a:t>ročníku ZŠP.</a:t>
            </a:r>
            <a:endParaRPr lang="cs-CZ" sz="2400" dirty="0">
              <a:solidFill>
                <a:srgbClr val="00B0F0"/>
              </a:solidFill>
            </a:endParaRPr>
          </a:p>
          <a:p>
            <a:pPr algn="just"/>
            <a:endParaRPr lang="cs-CZ" sz="2400" dirty="0">
              <a:solidFill>
                <a:srgbClr val="00B0F0"/>
              </a:solidFill>
            </a:endParaRPr>
          </a:p>
          <a:p>
            <a:pPr algn="just"/>
            <a:r>
              <a:rPr lang="cs-CZ" sz="2400" dirty="0">
                <a:solidFill>
                  <a:srgbClr val="00B0F0"/>
                </a:solidFill>
              </a:rPr>
              <a:t>Období vytvoření vzdělávacího materiálu – </a:t>
            </a:r>
            <a:r>
              <a:rPr lang="cs-CZ" sz="2400" dirty="0" smtClean="0">
                <a:solidFill>
                  <a:srgbClr val="00B0F0"/>
                </a:solidFill>
              </a:rPr>
              <a:t>březen </a:t>
            </a:r>
            <a:r>
              <a:rPr lang="cs-CZ" sz="2400" dirty="0">
                <a:solidFill>
                  <a:srgbClr val="00B0F0"/>
                </a:solidFill>
              </a:rPr>
              <a:t>2012.</a:t>
            </a:r>
          </a:p>
          <a:p>
            <a:endParaRPr lang="cs-CZ" dirty="0">
              <a:solidFill>
                <a:srgbClr val="00B0F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506591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521824" cy="70868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Vypočítej:</a:t>
            </a:r>
            <a:endParaRPr lang="cs-CZ" sz="4000" b="1" dirty="0"/>
          </a:p>
        </p:txBody>
      </p:sp>
      <p:pic>
        <p:nvPicPr>
          <p:cNvPr id="1026" name="Picture 2" descr="E:\Documents and Settings\Radek Máša\Local Settings\Temporary Internet Files\Content.IE5\YJYZDHL5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4930">
            <a:off x="2258883" y="604344"/>
            <a:ext cx="1062408" cy="99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9490" y="2414782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106       435       277        591       830       693       329       718</a:t>
            </a:r>
          </a:p>
          <a:p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6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7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4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9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70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10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66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52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49490" y="4221088"/>
            <a:ext cx="848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545       724       418       247        469       653       381       238</a:t>
            </a:r>
          </a:p>
          <a:p>
            <a:r>
              <a:rPr lang="cs-CZ" sz="2000" b="1" u="sng" dirty="0">
                <a:solidFill>
                  <a:srgbClr val="FF9900"/>
                </a:solidFill>
                <a:latin typeface="Arial Black" pitchFamily="34" charset="0"/>
              </a:rPr>
              <a:t>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 35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  49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  82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136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326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127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>
                <a:solidFill>
                  <a:srgbClr val="FF9900"/>
                </a:solidFill>
                <a:latin typeface="Arial Black" pitchFamily="34" charset="0"/>
              </a:rPr>
              <a:t>2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19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193</a:t>
            </a:r>
          </a:p>
          <a:p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62753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692696"/>
            <a:ext cx="8521824" cy="70868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Řešení - vypočítej:</a:t>
            </a:r>
            <a:endParaRPr lang="cs-CZ" sz="4000" b="1" dirty="0"/>
          </a:p>
        </p:txBody>
      </p:sp>
      <p:pic>
        <p:nvPicPr>
          <p:cNvPr id="1026" name="Picture 2" descr="E:\Documents and Settings\Radek Máša\Local Settings\Temporary Internet Files\Content.IE5\YJYZDHL5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4930">
            <a:off x="1376857" y="460328"/>
            <a:ext cx="1062408" cy="99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6056" y="2492896"/>
            <a:ext cx="856895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106       435       277        591       830       693       329       718</a:t>
            </a:r>
          </a:p>
          <a:p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6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7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4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9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70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10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66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52</a:t>
            </a:r>
          </a:p>
          <a:p>
            <a:r>
              <a:rPr lang="cs-CZ" sz="2000" dirty="0" smtClean="0">
                <a:solidFill>
                  <a:srgbClr val="C00000"/>
                </a:solidFill>
                <a:latin typeface="Arial Black" pitchFamily="34" charset="0"/>
              </a:rPr>
              <a:t>112       442       281        600       900       703       395       770</a:t>
            </a:r>
            <a:endParaRPr lang="cs-CZ" sz="2000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09328" y="4365104"/>
            <a:ext cx="848240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545       724       418       247        469       653       381       238</a:t>
            </a:r>
          </a:p>
          <a:p>
            <a:r>
              <a:rPr lang="cs-CZ" sz="2000" b="1" u="sng" dirty="0">
                <a:solidFill>
                  <a:srgbClr val="FF9900"/>
                </a:solidFill>
                <a:latin typeface="Arial Black" pitchFamily="34" charset="0"/>
              </a:rPr>
              <a:t>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 35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  49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  82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136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326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127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>
                <a:solidFill>
                  <a:srgbClr val="FF9900"/>
                </a:solidFill>
                <a:latin typeface="Arial Black" pitchFamily="34" charset="0"/>
              </a:rPr>
              <a:t>2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19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193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580       773       500       383        795       780       600       431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46632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1662" y="764704"/>
            <a:ext cx="8521824" cy="70868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/>
              <a:t>V</a:t>
            </a:r>
            <a:r>
              <a:rPr lang="cs-CZ" sz="4000" b="1" dirty="0" smtClean="0"/>
              <a:t>ypočítej:</a:t>
            </a:r>
            <a:endParaRPr lang="cs-CZ" sz="4000" b="1" dirty="0"/>
          </a:p>
        </p:txBody>
      </p:sp>
      <p:pic>
        <p:nvPicPr>
          <p:cNvPr id="1026" name="Picture 2" descr="E:\Documents and Settings\Radek Máša\Local Settings\Temporary Internet Files\Content.IE5\YJYZDHL5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4930">
            <a:off x="2252288" y="748358"/>
            <a:ext cx="1062408" cy="99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64826" y="2636912"/>
            <a:ext cx="8655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261       475       590        800       400       600       300       601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6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9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 5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9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4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30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50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91</a:t>
            </a:r>
          </a:p>
          <a:p>
            <a:endParaRPr lang="cs-CZ" sz="2000" dirty="0">
              <a:solidFill>
                <a:schemeClr val="accent2">
                  <a:lumMod val="75000"/>
                </a:schemeClr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56969" y="4281376"/>
            <a:ext cx="8756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203       860       390        700        476       926       536       851</a:t>
            </a:r>
          </a:p>
          <a:p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 23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 27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 51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- 250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- 192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- 453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- 217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- 313</a:t>
            </a:r>
          </a:p>
          <a:p>
            <a:endParaRPr lang="cs-CZ" sz="2000" b="1" dirty="0">
              <a:solidFill>
                <a:srgbClr val="FF9900"/>
              </a:solidFill>
              <a:latin typeface="Arial Black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97094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9100" y="980728"/>
            <a:ext cx="8521824" cy="70868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Řešení - vypočítej:</a:t>
            </a:r>
            <a:endParaRPr lang="cs-CZ" sz="4000" b="1" dirty="0"/>
          </a:p>
        </p:txBody>
      </p:sp>
      <p:pic>
        <p:nvPicPr>
          <p:cNvPr id="1026" name="Picture 2" descr="E:\Documents and Settings\Radek Máša\Local Settings\Temporary Internet Files\Content.IE5\YJYZDHL5\MC90043440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634930">
            <a:off x="1232841" y="604344"/>
            <a:ext cx="1062408" cy="9963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86950" y="2492896"/>
            <a:ext cx="865549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261       475       590        800       400       600       300       601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6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9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 5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9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  4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30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50 </a:t>
            </a:r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chemeClr val="accent2">
                    <a:lumMod val="75000"/>
                  </a:schemeClr>
                </a:solidFill>
                <a:latin typeface="Arial Black" pitchFamily="34" charset="0"/>
              </a:rPr>
              <a:t>-  91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255       466       585        791       396       570       250       510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9512" y="4149080"/>
            <a:ext cx="875624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203       860       390        700        476       926       536       851</a:t>
            </a:r>
          </a:p>
          <a:p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 23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 27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 51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- 250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- 192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- 453 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- 217</a:t>
            </a:r>
            <a:r>
              <a:rPr lang="cs-CZ" sz="2000" b="1" dirty="0" smtClean="0">
                <a:solidFill>
                  <a:srgbClr val="FF9900"/>
                </a:solidFill>
                <a:latin typeface="Arial Black" pitchFamily="34" charset="0"/>
              </a:rPr>
              <a:t>     </a:t>
            </a:r>
            <a:r>
              <a:rPr lang="cs-CZ" sz="2000" b="1" u="sng" dirty="0" smtClean="0">
                <a:solidFill>
                  <a:srgbClr val="FF9900"/>
                </a:solidFill>
                <a:latin typeface="Arial Black" pitchFamily="34" charset="0"/>
              </a:rPr>
              <a:t>- 313</a:t>
            </a:r>
          </a:p>
          <a:p>
            <a:r>
              <a:rPr lang="cs-CZ" sz="2000" b="1" dirty="0" smtClean="0">
                <a:solidFill>
                  <a:srgbClr val="C00000"/>
                </a:solidFill>
                <a:latin typeface="Arial Black" pitchFamily="34" charset="0"/>
              </a:rPr>
              <a:t> 180       833       339        450        284       473       319       538</a:t>
            </a:r>
            <a:endParaRPr lang="cs-CZ" sz="2000" b="1" dirty="0">
              <a:solidFill>
                <a:srgbClr val="C00000"/>
              </a:solidFill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66055" y="4869160"/>
            <a:ext cx="86696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sz="2800" b="1" dirty="0" smtClean="0">
              <a:solidFill>
                <a:schemeClr val="accent2">
                  <a:lumMod val="75000"/>
                </a:schemeClr>
              </a:solidFill>
            </a:endParaRPr>
          </a:p>
          <a:p>
            <a:endParaRPr lang="cs-CZ" sz="2800" b="1" dirty="0">
              <a:solidFill>
                <a:schemeClr val="accent2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720390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0868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/>
              <a:t>Slovní úloha:</a:t>
            </a:r>
            <a:endParaRPr lang="cs-CZ" sz="4000" b="1" dirty="0"/>
          </a:p>
        </p:txBody>
      </p:sp>
      <p:pic>
        <p:nvPicPr>
          <p:cNvPr id="2050" name="Picture 2" descr="E:\Documents and Settings\Radek Máša\Local Settings\Temporary Internet Files\Content.IE5\VGN87GSI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70220">
            <a:off x="1209535" y="184904"/>
            <a:ext cx="183216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1769080"/>
            <a:ext cx="768403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Maminka měla v peněžence 746 Kč. 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obchodě utratila 356 Kč. 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Kolik korun zůstalo mamince v peněžence?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Maminka ………… _____ Kč</a:t>
            </a: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Utratila  ………….. _____ Kč          Výpočet:       _______</a:t>
            </a:r>
          </a:p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_______</a:t>
            </a:r>
          </a:p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_______ 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Mamince zůstalo v peněžence _____ Kč.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E:\Documents and Settings\Radek Máša\Local Settings\Temporary Internet Files\Content.IE5\YJYZDHL5\MC900439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46243"/>
            <a:ext cx="1152127" cy="141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E:\Documents and Settings\Radek Máša\Local Settings\Temporary Internet Files\Content.IE5\YJYZDHL5\MC90044131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82079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205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4" dur="10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70868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/>
              <a:t> </a:t>
            </a:r>
            <a:r>
              <a:rPr lang="cs-CZ" sz="4000" b="1" dirty="0" smtClean="0"/>
              <a:t>            Řešení - </a:t>
            </a:r>
            <a:r>
              <a:rPr lang="cs-CZ" sz="4000" b="1" dirty="0"/>
              <a:t>s</a:t>
            </a:r>
            <a:r>
              <a:rPr lang="cs-CZ" sz="4000" b="1" dirty="0" smtClean="0"/>
              <a:t>lovní úloha:</a:t>
            </a:r>
            <a:endParaRPr lang="cs-CZ" sz="4000" b="1" dirty="0"/>
          </a:p>
        </p:txBody>
      </p:sp>
      <p:pic>
        <p:nvPicPr>
          <p:cNvPr id="2050" name="Picture 2" descr="E:\Documents and Settings\Radek Máša\Local Settings\Temporary Internet Files\Content.IE5\VGN87GSI\MC900439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370220">
            <a:off x="1331338" y="184903"/>
            <a:ext cx="1832165" cy="1152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55575" y="1769080"/>
            <a:ext cx="7684031" cy="47089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Maminka měla v peněžence 746 Kč. 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V obchodě utratila 356 Kč. 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Kolik korun zůstalo mamince v peněžence?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  <a:latin typeface="Arial Black" pitchFamily="34" charset="0"/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Maminka …………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746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Kč</a:t>
            </a:r>
          </a:p>
          <a:p>
            <a:endParaRPr lang="cs-CZ" sz="2000" dirty="0" smtClean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Utratila  …………..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356 </a:t>
            </a:r>
            <a:r>
              <a:rPr lang="cs-CZ" sz="2000" dirty="0" smtClean="0">
                <a:solidFill>
                  <a:schemeClr val="accent1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Kč   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Výpočet:        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746 Kč</a:t>
            </a:r>
          </a:p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</a:t>
            </a:r>
            <a:r>
              <a:rPr lang="cs-CZ" sz="2000" u="sng" dirty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u="sng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-  356 Kč</a:t>
            </a:r>
          </a:p>
          <a:p>
            <a:r>
              <a:rPr lang="cs-CZ" sz="2000" dirty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000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                                                                             </a:t>
            </a:r>
            <a:r>
              <a:rPr lang="cs-CZ" sz="2000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390 Kč </a:t>
            </a:r>
          </a:p>
          <a:p>
            <a:endParaRPr lang="cs-CZ" sz="2000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Mamince zůstalo v peněžence </a:t>
            </a:r>
            <a:r>
              <a:rPr lang="cs-CZ" sz="2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390</a:t>
            </a:r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  <a:latin typeface="Arial" pitchFamily="34" charset="0"/>
                <a:cs typeface="Arial" pitchFamily="34" charset="0"/>
              </a:rPr>
              <a:t> Kč.</a:t>
            </a:r>
            <a:endParaRPr lang="cs-CZ" sz="2000" b="1" dirty="0">
              <a:solidFill>
                <a:schemeClr val="accent2">
                  <a:lumMod val="50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4" name="Picture 6" descr="E:\Documents and Settings\Radek Máša\Local Settings\Temporary Internet Files\Content.IE5\YJYZDHL5\MC90043993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32040" y="2146243"/>
            <a:ext cx="1152127" cy="1410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E:\Documents and Settings\Radek Máša\Local Settings\Temporary Internet Files\Content.IE5\YJYZDHL5\MC900441316[1]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1268760"/>
            <a:ext cx="1227584" cy="12275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977873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50728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           Seřaď čísla od nejmenšího po největší a vylušti tajenku:</a:t>
            </a:r>
            <a:endParaRPr lang="cs-CZ" sz="4000" b="1" dirty="0"/>
          </a:p>
        </p:txBody>
      </p:sp>
      <p:pic>
        <p:nvPicPr>
          <p:cNvPr id="3074" name="Picture 2" descr="E:\Documents and Settings\Radek Máša\Local Settings\Temporary Internet Files\Content.IE5\YJYZDHL5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2776">
            <a:off x="327933" y="648338"/>
            <a:ext cx="1322280" cy="118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7cípá hvězda 3"/>
          <p:cNvSpPr/>
          <p:nvPr/>
        </p:nvSpPr>
        <p:spPr>
          <a:xfrm>
            <a:off x="323528" y="2315479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1798634" y="213285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3275856" y="227788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4716016" y="213285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6084168" y="227788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7384234" y="2008697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1124270" y="3482069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2488862" y="3666735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4067944" y="3583145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5436096" y="338309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6804248" y="354144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8139337" y="3183035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8112" y="2572624"/>
            <a:ext cx="74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650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83218" y="2465153"/>
            <a:ext cx="74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123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34172" y="2556537"/>
            <a:ext cx="7560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800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24062" y="2453523"/>
            <a:ext cx="8063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361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09320" y="253503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1000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54281" y="2313687"/>
            <a:ext cx="7743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512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88362" y="3798585"/>
            <a:ext cx="8102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930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85493" y="3923880"/>
            <a:ext cx="721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400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90256" y="385834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718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33256" y="3640235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281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28586" y="3482069"/>
            <a:ext cx="7359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999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36094" y="3819440"/>
            <a:ext cx="74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840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3072" name="TextovéPole 3071"/>
          <p:cNvSpPr txBox="1"/>
          <p:nvPr/>
        </p:nvSpPr>
        <p:spPr>
          <a:xfrm>
            <a:off x="2051720" y="2945283"/>
            <a:ext cx="437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3" name="TextovéPole 3072"/>
          <p:cNvSpPr txBox="1"/>
          <p:nvPr/>
        </p:nvSpPr>
        <p:spPr>
          <a:xfrm>
            <a:off x="5687144" y="4209575"/>
            <a:ext cx="478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5" name="TextovéPole 3074"/>
          <p:cNvSpPr txBox="1"/>
          <p:nvPr/>
        </p:nvSpPr>
        <p:spPr>
          <a:xfrm>
            <a:off x="5050768" y="2961104"/>
            <a:ext cx="244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I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6" name="TextovéPole 3075"/>
          <p:cNvSpPr txBox="1"/>
          <p:nvPr/>
        </p:nvSpPr>
        <p:spPr>
          <a:xfrm>
            <a:off x="2736659" y="4502573"/>
            <a:ext cx="4188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7" name="TextovéPole 3076"/>
          <p:cNvSpPr txBox="1"/>
          <p:nvPr/>
        </p:nvSpPr>
        <p:spPr>
          <a:xfrm>
            <a:off x="7681326" y="2793752"/>
            <a:ext cx="347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E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8" name="TextovéPole 3077"/>
          <p:cNvSpPr txBox="1"/>
          <p:nvPr/>
        </p:nvSpPr>
        <p:spPr>
          <a:xfrm>
            <a:off x="540159" y="311638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9" name="TextovéPole 3078"/>
          <p:cNvSpPr txBox="1"/>
          <p:nvPr/>
        </p:nvSpPr>
        <p:spPr>
          <a:xfrm>
            <a:off x="4409982" y="4409630"/>
            <a:ext cx="2303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L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0" name="TextovéPole 3079"/>
          <p:cNvSpPr txBox="1"/>
          <p:nvPr/>
        </p:nvSpPr>
        <p:spPr>
          <a:xfrm>
            <a:off x="3584915" y="3081959"/>
            <a:ext cx="248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E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1" name="TextovéPole 3080"/>
          <p:cNvSpPr txBox="1"/>
          <p:nvPr/>
        </p:nvSpPr>
        <p:spPr>
          <a:xfrm>
            <a:off x="7092280" y="4381080"/>
            <a:ext cx="291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2" name="TextovéPole 3081"/>
          <p:cNvSpPr txBox="1"/>
          <p:nvPr/>
        </p:nvSpPr>
        <p:spPr>
          <a:xfrm>
            <a:off x="1403683" y="4297490"/>
            <a:ext cx="3555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Š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3" name="TextovéPole 3082"/>
          <p:cNvSpPr txBox="1"/>
          <p:nvPr/>
        </p:nvSpPr>
        <p:spPr>
          <a:xfrm>
            <a:off x="8452520" y="399626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Í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4" name="TextovéPole 3083"/>
          <p:cNvSpPr txBox="1"/>
          <p:nvPr/>
        </p:nvSpPr>
        <p:spPr>
          <a:xfrm>
            <a:off x="6433356" y="3047256"/>
            <a:ext cx="2160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!</a:t>
            </a:r>
            <a:endParaRPr lang="cs-CZ" sz="2000" dirty="0">
              <a:latin typeface="Arial Black" pitchFamily="34" charset="0"/>
            </a:endParaRPr>
          </a:p>
        </p:txBody>
      </p:sp>
      <p:graphicFrame>
        <p:nvGraphicFramePr>
          <p:cNvPr id="3085" name="Tabulka 308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21142198"/>
              </p:ext>
            </p:extLst>
          </p:nvPr>
        </p:nvGraphicFramePr>
        <p:xfrm>
          <a:off x="124339" y="4992914"/>
          <a:ext cx="8929404" cy="7924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44117"/>
                <a:gridCol w="744117"/>
                <a:gridCol w="744117"/>
                <a:gridCol w="744117"/>
                <a:gridCol w="744117"/>
                <a:gridCol w="744117"/>
                <a:gridCol w="744117"/>
                <a:gridCol w="744117"/>
                <a:gridCol w="744117"/>
                <a:gridCol w="744117"/>
                <a:gridCol w="744117"/>
                <a:gridCol w="744117"/>
              </a:tblGrid>
              <a:tr h="3962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 Black" pitchFamily="34" charset="0"/>
                        </a:rPr>
                        <a:t>123</a:t>
                      </a:r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 Black" pitchFamily="34" charset="0"/>
                        </a:rPr>
                        <a:t>J</a:t>
                      </a:r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>
                        <a:latin typeface="Arial Black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sz="2000" dirty="0">
                        <a:latin typeface="Arial Black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86" name="Picture 3" descr="E:\Documents and Settings\Radek Máša\Local Settings\Temporary Internet Files\Content.IE5\G07S3VQ7\MC900434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8898">
            <a:off x="7725382" y="5873959"/>
            <a:ext cx="1119731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820728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08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0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6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08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507288" cy="1143000"/>
          </a:xfrm>
        </p:spPr>
        <p:txBody>
          <a:bodyPr>
            <a:normAutofit fontScale="90000"/>
          </a:bodyPr>
          <a:lstStyle/>
          <a:p>
            <a:pPr algn="ctr"/>
            <a:r>
              <a:rPr lang="cs-CZ" sz="4000" b="1" dirty="0" smtClean="0"/>
              <a:t>           Řešení - seřaď čísla od nejmenšího </a:t>
            </a:r>
            <a:br>
              <a:rPr lang="cs-CZ" sz="4000" b="1" dirty="0" smtClean="0"/>
            </a:br>
            <a:r>
              <a:rPr lang="cs-CZ" sz="4000" b="1" dirty="0" smtClean="0"/>
              <a:t>po největší a vylušti tajenku:</a:t>
            </a:r>
            <a:endParaRPr lang="cs-CZ" sz="4000" b="1" dirty="0"/>
          </a:p>
        </p:txBody>
      </p:sp>
      <p:pic>
        <p:nvPicPr>
          <p:cNvPr id="3074" name="Picture 2" descr="E:\Documents and Settings\Radek Máša\Local Settings\Temporary Internet Files\Content.IE5\YJYZDHL5\MC90043779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52776">
            <a:off x="327933" y="648338"/>
            <a:ext cx="1322280" cy="11886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7cípá hvězda 3"/>
          <p:cNvSpPr/>
          <p:nvPr/>
        </p:nvSpPr>
        <p:spPr>
          <a:xfrm>
            <a:off x="323528" y="2315479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7cípá hvězda 5"/>
          <p:cNvSpPr/>
          <p:nvPr/>
        </p:nvSpPr>
        <p:spPr>
          <a:xfrm>
            <a:off x="1798634" y="213285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7cípá hvězda 6"/>
          <p:cNvSpPr/>
          <p:nvPr/>
        </p:nvSpPr>
        <p:spPr>
          <a:xfrm>
            <a:off x="3275856" y="227788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7cípá hvězda 7"/>
          <p:cNvSpPr/>
          <p:nvPr/>
        </p:nvSpPr>
        <p:spPr>
          <a:xfrm>
            <a:off x="4716016" y="213285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7cípá hvězda 8"/>
          <p:cNvSpPr/>
          <p:nvPr/>
        </p:nvSpPr>
        <p:spPr>
          <a:xfrm>
            <a:off x="6084168" y="2277886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7cípá hvězda 9"/>
          <p:cNvSpPr/>
          <p:nvPr/>
        </p:nvSpPr>
        <p:spPr>
          <a:xfrm>
            <a:off x="7384234" y="2008697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7cípá hvězda 11"/>
          <p:cNvSpPr/>
          <p:nvPr/>
        </p:nvSpPr>
        <p:spPr>
          <a:xfrm>
            <a:off x="1124270" y="3482069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7cípá hvězda 12"/>
          <p:cNvSpPr/>
          <p:nvPr/>
        </p:nvSpPr>
        <p:spPr>
          <a:xfrm>
            <a:off x="2488862" y="3666735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7cípá hvězda 13"/>
          <p:cNvSpPr/>
          <p:nvPr/>
        </p:nvSpPr>
        <p:spPr>
          <a:xfrm>
            <a:off x="4067944" y="3583145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7cípá hvězda 14"/>
          <p:cNvSpPr/>
          <p:nvPr/>
        </p:nvSpPr>
        <p:spPr>
          <a:xfrm>
            <a:off x="5436096" y="338309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7cípá hvězda 15"/>
          <p:cNvSpPr/>
          <p:nvPr/>
        </p:nvSpPr>
        <p:spPr>
          <a:xfrm>
            <a:off x="6804248" y="3541440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7cípá hvězda 16"/>
          <p:cNvSpPr/>
          <p:nvPr/>
        </p:nvSpPr>
        <p:spPr>
          <a:xfrm>
            <a:off x="8139337" y="3183035"/>
            <a:ext cx="914400" cy="914400"/>
          </a:xfrm>
          <a:prstGeom prst="star7">
            <a:avLst/>
          </a:prstGeom>
          <a:solidFill>
            <a:srgbClr val="FFFF00"/>
          </a:solidFill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08112" y="2572624"/>
            <a:ext cx="74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650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1883218" y="2465153"/>
            <a:ext cx="74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123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3434172" y="2556537"/>
            <a:ext cx="7560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800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24062" y="2453523"/>
            <a:ext cx="8063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361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6109320" y="2535031"/>
            <a:ext cx="8640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1000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7454281" y="2313687"/>
            <a:ext cx="7743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512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1188362" y="3798585"/>
            <a:ext cx="81027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930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2585493" y="3923880"/>
            <a:ext cx="72113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400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190256" y="3858341"/>
            <a:ext cx="79208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718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5533256" y="3640235"/>
            <a:ext cx="72008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281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8228586" y="3482069"/>
            <a:ext cx="73590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999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936094" y="3819440"/>
            <a:ext cx="7452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 Black" pitchFamily="34" charset="0"/>
              </a:rPr>
              <a:t>840</a:t>
            </a:r>
            <a:endParaRPr lang="cs-CZ" sz="2000" b="1" dirty="0">
              <a:latin typeface="Arial Black" pitchFamily="34" charset="0"/>
            </a:endParaRPr>
          </a:p>
        </p:txBody>
      </p:sp>
      <p:sp>
        <p:nvSpPr>
          <p:cNvPr id="3072" name="TextovéPole 3071"/>
          <p:cNvSpPr txBox="1"/>
          <p:nvPr/>
        </p:nvSpPr>
        <p:spPr>
          <a:xfrm>
            <a:off x="2051720" y="2945283"/>
            <a:ext cx="43714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3" name="TextovéPole 3072"/>
          <p:cNvSpPr txBox="1"/>
          <p:nvPr/>
        </p:nvSpPr>
        <p:spPr>
          <a:xfrm>
            <a:off x="5687144" y="4209575"/>
            <a:ext cx="47890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S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5" name="TextovéPole 3074"/>
          <p:cNvSpPr txBox="1"/>
          <p:nvPr/>
        </p:nvSpPr>
        <p:spPr>
          <a:xfrm>
            <a:off x="5050768" y="2961104"/>
            <a:ext cx="24489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I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6" name="TextovéPole 3075"/>
          <p:cNvSpPr txBox="1"/>
          <p:nvPr/>
        </p:nvSpPr>
        <p:spPr>
          <a:xfrm>
            <a:off x="2736659" y="4502573"/>
            <a:ext cx="41880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N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7" name="TextovéPole 3076"/>
          <p:cNvSpPr txBox="1"/>
          <p:nvPr/>
        </p:nvSpPr>
        <p:spPr>
          <a:xfrm>
            <a:off x="7681326" y="2793752"/>
            <a:ext cx="347058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E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8" name="TextovéPole 3077"/>
          <p:cNvSpPr txBox="1"/>
          <p:nvPr/>
        </p:nvSpPr>
        <p:spPr>
          <a:xfrm>
            <a:off x="540159" y="3116380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J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79" name="TextovéPole 3078"/>
          <p:cNvSpPr txBox="1"/>
          <p:nvPr/>
        </p:nvSpPr>
        <p:spPr>
          <a:xfrm>
            <a:off x="4409982" y="4409630"/>
            <a:ext cx="2303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L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0" name="TextovéPole 3079"/>
          <p:cNvSpPr txBox="1"/>
          <p:nvPr/>
        </p:nvSpPr>
        <p:spPr>
          <a:xfrm>
            <a:off x="3584915" y="3081959"/>
            <a:ext cx="24832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E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1" name="TextovéPole 3080"/>
          <p:cNvSpPr txBox="1"/>
          <p:nvPr/>
        </p:nvSpPr>
        <p:spPr>
          <a:xfrm>
            <a:off x="7092280" y="4381080"/>
            <a:ext cx="29195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P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2" name="TextovéPole 3081"/>
          <p:cNvSpPr txBox="1"/>
          <p:nvPr/>
        </p:nvSpPr>
        <p:spPr>
          <a:xfrm>
            <a:off x="1403683" y="4297490"/>
            <a:ext cx="35557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Š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3" name="TextovéPole 3082"/>
          <p:cNvSpPr txBox="1"/>
          <p:nvPr/>
        </p:nvSpPr>
        <p:spPr>
          <a:xfrm>
            <a:off x="8452520" y="3996262"/>
            <a:ext cx="28803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Í</a:t>
            </a:r>
            <a:endParaRPr lang="cs-CZ" sz="2000" dirty="0">
              <a:latin typeface="Arial Black" pitchFamily="34" charset="0"/>
            </a:endParaRPr>
          </a:p>
        </p:txBody>
      </p:sp>
      <p:sp>
        <p:nvSpPr>
          <p:cNvPr id="3084" name="TextovéPole 3083"/>
          <p:cNvSpPr txBox="1"/>
          <p:nvPr/>
        </p:nvSpPr>
        <p:spPr>
          <a:xfrm>
            <a:off x="6433356" y="3047256"/>
            <a:ext cx="2160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 Black" pitchFamily="34" charset="0"/>
              </a:rPr>
              <a:t>!</a:t>
            </a:r>
            <a:endParaRPr lang="cs-CZ" sz="2000" dirty="0">
              <a:latin typeface="Arial Black" pitchFamily="34" charset="0"/>
            </a:endParaRPr>
          </a:p>
        </p:txBody>
      </p:sp>
      <p:graphicFrame>
        <p:nvGraphicFramePr>
          <p:cNvPr id="3085" name="Tabulka 308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04493849"/>
              </p:ext>
            </p:extLst>
          </p:nvPr>
        </p:nvGraphicFramePr>
        <p:xfrm>
          <a:off x="4" y="5013176"/>
          <a:ext cx="9144000" cy="792480"/>
        </p:xfrm>
        <a:graphic>
          <a:graphicData uri="http://schemas.openxmlformats.org/drawingml/2006/table">
            <a:tbl>
              <a:tblPr firstRow="1" bandRow="1">
                <a:tableStyleId>{8A107856-5554-42FB-B03E-39F5DBC370BA}</a:tableStyleId>
              </a:tblPr>
              <a:tblGrid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  <a:gridCol w="762000"/>
              </a:tblGrid>
              <a:tr h="3962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123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281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361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400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512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650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718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800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840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930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999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1000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2000" dirty="0"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S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I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N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J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L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E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P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Š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Í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rgbClr val="C00000"/>
                          </a:solidFill>
                          <a:latin typeface="Arial" pitchFamily="34" charset="0"/>
                          <a:cs typeface="Arial" pitchFamily="34" charset="0"/>
                        </a:rPr>
                        <a:t>!</a:t>
                      </a:r>
                      <a:endParaRPr lang="cs-CZ" sz="2000" dirty="0">
                        <a:solidFill>
                          <a:srgbClr val="C00000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086" name="Picture 3" descr="E:\Documents and Settings\Radek Máša\Local Settings\Temporary Internet Files\Content.IE5\G07S3VQ7\MC90043442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858898">
            <a:off x="7579471" y="5876057"/>
            <a:ext cx="1119731" cy="10081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592468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55576" y="1772816"/>
            <a:ext cx="8208912" cy="166199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/>
              <a:t>CITACE:</a:t>
            </a:r>
          </a:p>
          <a:p>
            <a:endParaRPr lang="cs-CZ" sz="2000" dirty="0"/>
          </a:p>
          <a:p>
            <a:r>
              <a:rPr lang="en-US" sz="2000" dirty="0"/>
              <a:t>[</a:t>
            </a:r>
            <a:r>
              <a:rPr lang="cs-CZ" sz="2000" dirty="0" smtClean="0"/>
              <a:t>cit.2012-03-06</a:t>
            </a:r>
            <a:r>
              <a:rPr lang="en-US" sz="2000" dirty="0" smtClean="0"/>
              <a:t>]</a:t>
            </a:r>
            <a:r>
              <a:rPr lang="cs-CZ" sz="2000" dirty="0"/>
              <a:t>.Dostupné na www:&lt;http://office.microsoft.com&gt;</a:t>
            </a:r>
          </a:p>
          <a:p>
            <a:endParaRPr lang="cs-CZ" sz="2400" dirty="0">
              <a:solidFill>
                <a:srgbClr val="00B0F0"/>
              </a:solidFill>
              <a:cs typeface="Times New Roman" pitchFamily="18" charset="0"/>
            </a:endParaRPr>
          </a:p>
          <a:p>
            <a:endParaRPr lang="cs-CZ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64568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286</TotalTime>
  <Words>451</Words>
  <Application>Microsoft Office PowerPoint</Application>
  <PresentationFormat>Předvádění na obrazovce (4:3)</PresentationFormat>
  <Paragraphs>144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Tok</vt:lpstr>
      <vt:lpstr>Matematika pro 1. stupeň Č. DUMu: VY_32_INOVACE_15_Písemné sčítání                              a odčítání do 1000 s přechodem </vt:lpstr>
      <vt:lpstr>Prezentace aplikace PowerPoint</vt:lpstr>
      <vt:lpstr>Vypočítej:</vt:lpstr>
      <vt:lpstr>Řešení - vypočítej:</vt:lpstr>
      <vt:lpstr>Vypočítej:</vt:lpstr>
      <vt:lpstr>Řešení - vypočítej:</vt:lpstr>
      <vt:lpstr>Slovní úloha:</vt:lpstr>
      <vt:lpstr>             Řešení - slovní úloha:</vt:lpstr>
      <vt:lpstr>           Seřaď čísla od nejmenšího po největší a vylušti tajenku:</vt:lpstr>
      <vt:lpstr>           Řešení - seřaď čísla od nejmenšího  po největší a vylušti tajenku: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Rodina Mášova</dc:creator>
  <cp:lastModifiedBy>uctarna</cp:lastModifiedBy>
  <cp:revision>28</cp:revision>
  <cp:lastPrinted>2012-05-30T12:52:36Z</cp:lastPrinted>
  <dcterms:created xsi:type="dcterms:W3CDTF">2012-02-23T17:09:20Z</dcterms:created>
  <dcterms:modified xsi:type="dcterms:W3CDTF">2012-06-21T14:04:56Z</dcterms:modified>
</cp:coreProperties>
</file>