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8C52E-30DF-46CD-8739-BB5B4AB7790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53017E8-39CC-438F-9D4C-93675C7889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8C52E-30DF-46CD-8739-BB5B4AB7790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53017E8-39CC-438F-9D4C-93675C7889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8C52E-30DF-46CD-8739-BB5B4AB7790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017E8-39CC-438F-9D4C-93675C7889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8C52E-30DF-46CD-8739-BB5B4AB7790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017E8-39CC-438F-9D4C-93675C7889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8C52E-30DF-46CD-8739-BB5B4AB7790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53017E8-39CC-438F-9D4C-93675C78890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8C52E-30DF-46CD-8739-BB5B4AB7790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017E8-39CC-438F-9D4C-93675C7889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8C52E-30DF-46CD-8739-BB5B4AB7790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017E8-39CC-438F-9D4C-93675C7889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8C52E-30DF-46CD-8739-BB5B4AB7790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017E8-39CC-438F-9D4C-93675C7889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8C52E-30DF-46CD-8739-BB5B4AB7790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017E8-39CC-438F-9D4C-93675C78890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8C52E-30DF-46CD-8739-BB5B4AB7790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017E8-39CC-438F-9D4C-93675C7889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8C52E-30DF-46CD-8739-BB5B4AB7790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017E8-39CC-438F-9D4C-93675C7889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558C52E-30DF-46CD-8739-BB5B4AB7790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53017E8-39CC-438F-9D4C-93675C7889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3284984"/>
            <a:ext cx="8784976" cy="216024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Matematika pro 1. stupeň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č</a:t>
            </a:r>
            <a:r>
              <a:rPr lang="cs-CZ" dirty="0"/>
              <a:t>. </a:t>
            </a:r>
            <a:r>
              <a:rPr lang="cs-CZ" dirty="0" err="1"/>
              <a:t>DUM</a:t>
            </a:r>
            <a:r>
              <a:rPr lang="cs-CZ" cap="none" dirty="0" err="1"/>
              <a:t>u</a:t>
            </a:r>
            <a:r>
              <a:rPr lang="cs-CZ" dirty="0"/>
              <a:t>: </a:t>
            </a:r>
            <a:r>
              <a:rPr lang="cs-CZ" dirty="0" smtClean="0"/>
              <a:t>VY_32_INOVACE_16_POČÍTÁNÍ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                  do 1000 s PŘECHODEM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3548" y="1916832"/>
            <a:ext cx="8136904" cy="1368152"/>
          </a:xfrm>
        </p:spPr>
        <p:txBody>
          <a:bodyPr>
            <a:normAutofit fontScale="62500" lnSpcReduction="20000"/>
          </a:bodyPr>
          <a:lstStyle/>
          <a:p>
            <a:pPr algn="ctr"/>
            <a:endParaRPr lang="cs-CZ" b="1" dirty="0" smtClean="0"/>
          </a:p>
          <a:p>
            <a:pPr algn="ctr"/>
            <a:endParaRPr lang="cs-CZ" b="1" dirty="0"/>
          </a:p>
          <a:p>
            <a:pPr algn="ctr"/>
            <a:endParaRPr lang="cs-CZ" b="1" dirty="0" smtClean="0"/>
          </a:p>
          <a:p>
            <a:pPr algn="ctr"/>
            <a:r>
              <a:rPr lang="cs-CZ" sz="3600" b="1" dirty="0" smtClean="0"/>
              <a:t>ZŠP </a:t>
            </a:r>
            <a:r>
              <a:rPr lang="cs-CZ" sz="3600" b="1" dirty="0"/>
              <a:t>a ZŠS Uherský Brod</a:t>
            </a:r>
            <a:br>
              <a:rPr lang="cs-CZ" sz="3600" b="1" dirty="0"/>
            </a:br>
            <a:r>
              <a:rPr lang="cs-CZ" sz="3600" b="1" dirty="0"/>
              <a:t> projekt č. CZ.1.07/1.4.00/21.0961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0867"/>
            <a:ext cx="7344816" cy="129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5949280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Jméno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autora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: Mgr. Alena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Mášová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2005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477279"/>
            <a:ext cx="8496944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b="1" dirty="0">
                <a:solidFill>
                  <a:schemeClr val="accent2">
                    <a:lumMod val="50000"/>
                  </a:schemeClr>
                </a:solidFill>
              </a:rPr>
              <a:t>Anotace:</a:t>
            </a:r>
          </a:p>
          <a:p>
            <a:pPr algn="just"/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  <a:p>
            <a:pPr algn="just"/>
            <a:r>
              <a:rPr lang="cs-CZ" sz="2000" b="1" dirty="0">
                <a:solidFill>
                  <a:schemeClr val="accent2">
                    <a:lumMod val="50000"/>
                  </a:schemeClr>
                </a:solidFill>
              </a:rPr>
              <a:t>Prezentace slouží k procvičování písemného sčítání a odčítání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do </a:t>
            </a:r>
            <a:r>
              <a:rPr lang="cs-CZ" sz="2000" b="1" dirty="0">
                <a:solidFill>
                  <a:schemeClr val="accent2">
                    <a:lumMod val="50000"/>
                  </a:schemeClr>
                </a:solidFill>
              </a:rPr>
              <a:t>1000</a:t>
            </a:r>
            <a:br>
              <a:rPr lang="cs-CZ" sz="2000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sz="2000" b="1" dirty="0">
                <a:solidFill>
                  <a:schemeClr val="accent2">
                    <a:lumMod val="50000"/>
                  </a:schemeClr>
                </a:solidFill>
              </a:rPr>
              <a:t>s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 přechodem a </a:t>
            </a:r>
            <a:r>
              <a:rPr lang="cs-CZ" sz="2000" b="1" dirty="0">
                <a:solidFill>
                  <a:schemeClr val="accent2">
                    <a:lumMod val="50000"/>
                  </a:schemeClr>
                </a:solidFill>
              </a:rPr>
              <a:t>k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opakování násobení číslem 6 a číslem 8. </a:t>
            </a:r>
            <a:r>
              <a:rPr lang="cs-CZ" sz="2000" b="1" dirty="0">
                <a:solidFill>
                  <a:schemeClr val="accent2">
                    <a:lumMod val="50000"/>
                  </a:schemeClr>
                </a:solidFill>
              </a:rPr>
              <a:t>Sebehodnocení žák provede vybarvením „</a:t>
            </a:r>
            <a:r>
              <a:rPr lang="cs-CZ" sz="2000" b="1" dirty="0" err="1">
                <a:solidFill>
                  <a:schemeClr val="accent2">
                    <a:lumMod val="50000"/>
                  </a:schemeClr>
                </a:solidFill>
              </a:rPr>
              <a:t>smajlíka</a:t>
            </a:r>
            <a:r>
              <a:rPr lang="cs-CZ" sz="2000" b="1" dirty="0">
                <a:solidFill>
                  <a:schemeClr val="accent2">
                    <a:lumMod val="50000"/>
                  </a:schemeClr>
                </a:solidFill>
              </a:rPr>
              <a:t>“. Možnost cvičení tisknout jako pracovní listy. </a:t>
            </a:r>
          </a:p>
          <a:p>
            <a:pPr algn="just"/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  <a:p>
            <a:pPr algn="just"/>
            <a:r>
              <a:rPr lang="cs-CZ" sz="2000" b="1" dirty="0">
                <a:solidFill>
                  <a:schemeClr val="accent2">
                    <a:lumMod val="50000"/>
                  </a:schemeClr>
                </a:solidFill>
              </a:rPr>
              <a:t>Je určena pro žáky 5. </a:t>
            </a:r>
            <a:r>
              <a:rPr lang="cs-CZ" sz="2000" b="1" smtClean="0">
                <a:solidFill>
                  <a:schemeClr val="accent2">
                    <a:lumMod val="50000"/>
                  </a:schemeClr>
                </a:solidFill>
              </a:rPr>
              <a:t>ročníku ZŠP.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  <a:p>
            <a:pPr algn="just"/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  <a:p>
            <a:pPr algn="just"/>
            <a:r>
              <a:rPr lang="cs-CZ" sz="2000" b="1" dirty="0">
                <a:solidFill>
                  <a:schemeClr val="accent2">
                    <a:lumMod val="50000"/>
                  </a:schemeClr>
                </a:solidFill>
              </a:rPr>
              <a:t>Období vytvoření vzdělávacího materiálu –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březen </a:t>
            </a:r>
            <a:r>
              <a:rPr lang="cs-CZ" sz="2000" b="1" dirty="0">
                <a:solidFill>
                  <a:schemeClr val="accent2">
                    <a:lumMod val="50000"/>
                  </a:schemeClr>
                </a:solidFill>
              </a:rPr>
              <a:t>2012.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7541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Vypočítej: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0426" y="1556791"/>
            <a:ext cx="86752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368       834       485       766       201       698       175       364        </a:t>
            </a:r>
          </a:p>
          <a:p>
            <a:r>
              <a:rPr lang="cs-CZ" sz="2000" u="sng" dirty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2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7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5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8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9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2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60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70</a:t>
            </a:r>
          </a:p>
          <a:p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</a:t>
            </a:r>
            <a:endParaRPr lang="cs-CZ" sz="2000" u="sng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1698" y="3127580"/>
            <a:ext cx="86752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723       456        528      385       821       243        454       638       </a:t>
            </a:r>
          </a:p>
          <a:p>
            <a:r>
              <a:rPr lang="cs-CZ" sz="2000" u="sng" dirty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67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15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35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27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169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337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292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344</a:t>
            </a:r>
            <a:endParaRPr lang="cs-CZ" sz="2000" u="sng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026" name="Picture 2" descr="E:\Documents and Settings\Radek Máša\Local Settings\Temporary Internet Files\Content.IE5\YJYZDHL5\MC9004404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077170">
            <a:off x="179513" y="4855878"/>
            <a:ext cx="1372747" cy="1008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403648" y="5517232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  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. 6</a:t>
            </a:r>
            <a:endParaRPr lang="cs-CZ" sz="2000" dirty="0">
              <a:latin typeface="Arial Black" pitchFamily="34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9715098"/>
              </p:ext>
            </p:extLst>
          </p:nvPr>
        </p:nvGraphicFramePr>
        <p:xfrm>
          <a:off x="2216763" y="5290170"/>
          <a:ext cx="6480720" cy="7924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5</a:t>
                      </a:r>
                      <a:endParaRPr lang="cs-CZ" sz="2000" b="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9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7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1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8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4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10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E:\Documents and Settings\Radek Máša\Local Settings\Temporary Internet Files\Content.IE5\VGN87GSI\MC900434409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42498">
            <a:off x="2067477" y="188640"/>
            <a:ext cx="1074967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2895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err="1" smtClean="0"/>
              <a:t>ŘešenÍ</a:t>
            </a:r>
            <a:r>
              <a:rPr lang="cs-CZ" sz="4000" dirty="0" smtClean="0"/>
              <a:t> - vypočítej: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0426" y="1556791"/>
            <a:ext cx="86752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368       834       485       766       201       698       175       364        </a:t>
            </a:r>
          </a:p>
          <a:p>
            <a:r>
              <a:rPr lang="cs-CZ" sz="2000" u="sng" dirty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2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7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5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8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9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2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60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70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370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 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841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 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490       774       210       700       235       </a:t>
            </a:r>
            <a:r>
              <a:rPr lang="cs-CZ" sz="2000" dirty="0">
                <a:solidFill>
                  <a:srgbClr val="C00000"/>
                </a:solidFill>
                <a:latin typeface="Arial Black" pitchFamily="34" charset="0"/>
              </a:rPr>
              <a:t>4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34</a:t>
            </a:r>
            <a:endParaRPr lang="cs-CZ" sz="2000" u="sng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1698" y="3127580"/>
            <a:ext cx="86752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723       456        528      385       821       243        454       638       </a:t>
            </a:r>
          </a:p>
          <a:p>
            <a:r>
              <a:rPr lang="cs-CZ" sz="2000" u="sng" dirty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67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15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35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27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169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337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292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344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790       471        563      412       990       580        746       982</a:t>
            </a:r>
            <a:endParaRPr lang="cs-CZ" sz="20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E:\Documents and Settings\Radek Máša\Local Settings\Temporary Internet Files\Content.IE5\YJYZDHL5\MC9004404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077170">
            <a:off x="179513" y="4855878"/>
            <a:ext cx="1372747" cy="1008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403648" y="5517232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. 6</a:t>
            </a:r>
            <a:endParaRPr lang="cs-CZ" sz="2000" dirty="0">
              <a:latin typeface="Arial Black" pitchFamily="34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2767750"/>
              </p:ext>
            </p:extLst>
          </p:nvPr>
        </p:nvGraphicFramePr>
        <p:xfrm>
          <a:off x="2216763" y="5290170"/>
          <a:ext cx="6480720" cy="7924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5</a:t>
                      </a:r>
                      <a:endParaRPr lang="cs-CZ" sz="2000" b="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9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7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1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8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4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10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30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54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18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42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48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24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60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36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12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E:\Documents and Settings\Radek Máša\Local Settings\Temporary Internet Files\Content.IE5\G07S3VQ7\MC900440424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46363">
            <a:off x="894553" y="260648"/>
            <a:ext cx="1273983" cy="104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2076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Vypočítej: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0426" y="1556791"/>
            <a:ext cx="86752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621       214       784       326       400       800       357       564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  </a:t>
            </a:r>
          </a:p>
          <a:p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  2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  7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  5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  8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  6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  4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- 60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- 80</a:t>
            </a:r>
          </a:p>
          <a:p>
            <a:r>
              <a:rPr lang="cs-CZ" sz="2000" u="sng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</a:t>
            </a:r>
            <a:endParaRPr lang="cs-CZ" sz="2000" u="sng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3329" y="3127580"/>
            <a:ext cx="88894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553       754        362      485       871       683        </a:t>
            </a:r>
            <a:r>
              <a:rPr lang="cs-CZ" sz="2000" dirty="0">
                <a:solidFill>
                  <a:srgbClr val="FF9900"/>
                </a:solidFill>
                <a:latin typeface="Arial Black" pitchFamily="34" charset="0"/>
              </a:rPr>
              <a:t>9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54       391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</a:t>
            </a:r>
          </a:p>
          <a:p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 -  47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 25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 35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 27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- 169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- 337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- 217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- 146</a:t>
            </a:r>
          </a:p>
          <a:p>
            <a:endParaRPr lang="cs-CZ" sz="2000" u="sng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026" name="Picture 2" descr="E:\Documents and Settings\Radek Máša\Local Settings\Temporary Internet Files\Content.IE5\YJYZDHL5\MC9004404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077170">
            <a:off x="179513" y="4855878"/>
            <a:ext cx="1372747" cy="1008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403648" y="5517232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. 8</a:t>
            </a:r>
            <a:endParaRPr lang="cs-CZ" sz="2000" dirty="0">
              <a:latin typeface="Arial Black" pitchFamily="34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1883759"/>
              </p:ext>
            </p:extLst>
          </p:nvPr>
        </p:nvGraphicFramePr>
        <p:xfrm>
          <a:off x="2216763" y="5290170"/>
          <a:ext cx="6480720" cy="7924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sz="2000" b="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9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10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E:\Documents and Settings\Radek Máša\Local Settings\Temporary Internet Files\Content.IE5\VGN87GSI\MC900434409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42498">
            <a:off x="2067477" y="188640"/>
            <a:ext cx="1074967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7470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    ŘEŠENÍ - Vypočítej: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0426" y="1556791"/>
            <a:ext cx="86752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621       214       784       326       400       800       357       564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  </a:t>
            </a:r>
          </a:p>
          <a:p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  2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  7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  5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  8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  6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  4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- 60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- 80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619       207       779       318       394       796       297       484</a:t>
            </a:r>
            <a:endParaRPr lang="cs-CZ" sz="20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6650" y="3127580"/>
            <a:ext cx="88894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553       754        362      485       871       683        </a:t>
            </a:r>
            <a:r>
              <a:rPr lang="cs-CZ" sz="2000" dirty="0">
                <a:solidFill>
                  <a:srgbClr val="FF9900"/>
                </a:solidFill>
                <a:latin typeface="Arial Black" pitchFamily="34" charset="0"/>
              </a:rPr>
              <a:t>9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54       391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    </a:t>
            </a:r>
          </a:p>
          <a:p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 -  47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 25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 35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 27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- 169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- 337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- 217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</a:t>
            </a:r>
            <a:r>
              <a:rPr lang="cs-CZ" sz="2000" u="sng" dirty="0" smtClean="0">
                <a:solidFill>
                  <a:srgbClr val="FF9900"/>
                </a:solidFill>
                <a:latin typeface="Arial Black" pitchFamily="34" charset="0"/>
              </a:rPr>
              <a:t>- 146</a:t>
            </a:r>
          </a:p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 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506       729        327      458       702       346        737       245</a:t>
            </a:r>
            <a:endParaRPr lang="cs-CZ" sz="2000" u="sng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026" name="Picture 2" descr="E:\Documents and Settings\Radek Máša\Local Settings\Temporary Internet Files\Content.IE5\YJYZDHL5\MC9004404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077170">
            <a:off x="179513" y="4855878"/>
            <a:ext cx="1372747" cy="1008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403648" y="5517232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. 8</a:t>
            </a:r>
            <a:endParaRPr lang="cs-CZ" sz="2000" dirty="0">
              <a:latin typeface="Arial Black" pitchFamily="34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8999652"/>
              </p:ext>
            </p:extLst>
          </p:nvPr>
        </p:nvGraphicFramePr>
        <p:xfrm>
          <a:off x="2216763" y="5290170"/>
          <a:ext cx="6480720" cy="7924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sz="2000" b="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9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10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16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72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32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64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8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40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24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48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80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 Black" pitchFamily="34" charset="0"/>
                        </a:rPr>
                        <a:t>56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1" name="Picture 2" descr="E:\Documents and Settings\Radek Máša\Local Settings\Temporary Internet Files\Content.IE5\G07S3VQ7\MC900440424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46363">
            <a:off x="1162701" y="226503"/>
            <a:ext cx="1273983" cy="104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235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57200"/>
            <a:ext cx="8064896" cy="138762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Jak jsi zvládl úkoly?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Vybarvi „</a:t>
            </a:r>
            <a:r>
              <a:rPr lang="cs-CZ" dirty="0" err="1" smtClean="0"/>
              <a:t>smajlíka</a:t>
            </a:r>
            <a:r>
              <a:rPr lang="cs-CZ" dirty="0" smtClean="0"/>
              <a:t>“: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074" name="Picture 2" descr="E:\Documents and Settings\Radek Máša\Local Settings\Temporary Internet Files\Content.IE5\YJYZDHL5\MC90043800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4181" y="476672"/>
            <a:ext cx="1483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eselý obličej 3"/>
          <p:cNvSpPr/>
          <p:nvPr/>
        </p:nvSpPr>
        <p:spPr>
          <a:xfrm>
            <a:off x="2276527" y="2264422"/>
            <a:ext cx="914400" cy="914400"/>
          </a:xfrm>
          <a:prstGeom prst="smileyFac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4516693" y="2514600"/>
            <a:ext cx="914400" cy="914400"/>
          </a:xfrm>
          <a:prstGeom prst="smileyFace">
            <a:avLst>
              <a:gd name="adj" fmla="val 1082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876256" y="2264422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3244334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ú</a:t>
            </a:r>
            <a:r>
              <a:rPr lang="cs-CZ" sz="2000" b="1" dirty="0" smtClean="0"/>
              <a:t>plně sám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94922" y="3507311"/>
            <a:ext cx="13514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s</a:t>
            </a:r>
            <a:r>
              <a:rPr lang="cs-CZ" sz="2000" b="1" dirty="0" smtClean="0"/>
              <a:t> pomocí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33356" y="3179213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n</a:t>
            </a:r>
            <a:r>
              <a:rPr lang="cs-CZ" sz="2000" b="1" dirty="0" smtClean="0"/>
              <a:t>edařilo se mi</a:t>
            </a:r>
            <a:endParaRPr lang="cs-CZ" sz="2000" b="1" dirty="0"/>
          </a:p>
        </p:txBody>
      </p:sp>
      <p:pic>
        <p:nvPicPr>
          <p:cNvPr id="3075" name="Picture 3" descr="E:\Documents and Settings\Radek Máša\Local Settings\Temporary Internet Files\Content.IE5\5EK8W1YI\MC9004379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0647" y="4653136"/>
            <a:ext cx="187642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559591" y="5733256"/>
            <a:ext cx="3375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s</a:t>
            </a:r>
            <a:r>
              <a:rPr lang="cs-CZ" sz="2000" b="1" dirty="0" smtClean="0"/>
              <a:t>ladká odměna pro všechny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960518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7" grpId="0" animBg="1"/>
      <p:bldP spid="8" grpId="0" animBg="1"/>
      <p:bldP spid="5" grpId="0"/>
      <p:bldP spid="9" grpId="0"/>
      <p:bldP spid="10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772816"/>
            <a:ext cx="77048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CITACE:</a:t>
            </a:r>
          </a:p>
          <a:p>
            <a:endParaRPr lang="cs-CZ" sz="2000" dirty="0"/>
          </a:p>
          <a:p>
            <a:r>
              <a:rPr lang="en-US" sz="2000" dirty="0"/>
              <a:t>[</a:t>
            </a:r>
            <a:r>
              <a:rPr lang="cs-CZ" sz="2000" dirty="0" smtClean="0"/>
              <a:t>cit.2012-03-15</a:t>
            </a:r>
            <a:r>
              <a:rPr lang="en-US" sz="2000" dirty="0" smtClean="0"/>
              <a:t>]</a:t>
            </a:r>
            <a:r>
              <a:rPr lang="cs-CZ" sz="2000" dirty="0"/>
              <a:t>.Dostupné na www:&lt;http://office.microsoft.com&gt;</a:t>
            </a:r>
          </a:p>
          <a:p>
            <a:endParaRPr lang="cs-CZ" sz="2000" b="1" dirty="0">
              <a:solidFill>
                <a:schemeClr val="accent2">
                  <a:lumMod val="50000"/>
                </a:schemeClr>
              </a:solidFill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6403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190</TotalTime>
  <Words>348</Words>
  <Application>Microsoft Office PowerPoint</Application>
  <PresentationFormat>Předvádění na obrazovce (4:3)</PresentationFormat>
  <Paragraphs>111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Matematika pro 1. stupeň  č. DUMu: VY_32_INOVACE_16_POČÍTÁNÍ                                           do 1000 s PŘECHODEM</vt:lpstr>
      <vt:lpstr>Prezentace aplikace PowerPoint</vt:lpstr>
      <vt:lpstr>Vypočítej:</vt:lpstr>
      <vt:lpstr>ŘešenÍ - vypočítej:</vt:lpstr>
      <vt:lpstr>Vypočítej:</vt:lpstr>
      <vt:lpstr>    ŘEŠENÍ - Vypočítej:</vt:lpstr>
      <vt:lpstr>                       Jak jsi zvládl úkoly?                         Vybarvi „smajlíka“: </vt:lpstr>
      <vt:lpstr>Prezentace aplikace PowerPoint</vt:lpstr>
    </vt:vector>
  </TitlesOfParts>
  <Company>ssubnet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uctarna</dc:creator>
  <cp:lastModifiedBy>uctarna</cp:lastModifiedBy>
  <cp:revision>23</cp:revision>
  <cp:lastPrinted>2012-03-13T15:04:13Z</cp:lastPrinted>
  <dcterms:created xsi:type="dcterms:W3CDTF">2012-03-09T12:36:16Z</dcterms:created>
  <dcterms:modified xsi:type="dcterms:W3CDTF">2012-06-21T14:05:15Z</dcterms:modified>
</cp:coreProperties>
</file>