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5C1F45-6C43-4C0D-8F6D-FAC966E26134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A07BC-9136-4FAA-854D-A505829D410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5C1F45-6C43-4C0D-8F6D-FAC966E26134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A07BC-9136-4FAA-854D-A505829D410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5C1F45-6C43-4C0D-8F6D-FAC966E26134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A07BC-9136-4FAA-854D-A505829D41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5C1F45-6C43-4C0D-8F6D-FAC966E26134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A07BC-9136-4FAA-854D-A505829D410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5C1F45-6C43-4C0D-8F6D-FAC966E26134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A07BC-9136-4FAA-854D-A505829D410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5C1F45-6C43-4C0D-8F6D-FAC966E26134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A07BC-9136-4FAA-854D-A505829D41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5C1F45-6C43-4C0D-8F6D-FAC966E26134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A07BC-9136-4FAA-854D-A505829D41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5C1F45-6C43-4C0D-8F6D-FAC966E26134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A07BC-9136-4FAA-854D-A505829D41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5C1F45-6C43-4C0D-8F6D-FAC966E26134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A07BC-9136-4FAA-854D-A505829D410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5C1F45-6C43-4C0D-8F6D-FAC966E26134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A07BC-9136-4FAA-854D-A505829D41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5C1F45-6C43-4C0D-8F6D-FAC966E26134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A07BC-9136-4FAA-854D-A505829D410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65C1F45-6C43-4C0D-8F6D-FAC966E26134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1BA07BC-9136-4FAA-854D-A505829D410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605406" y="1988840"/>
            <a:ext cx="5637010" cy="882119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cs-CZ" sz="2400" dirty="0">
                <a:solidFill>
                  <a:srgbClr val="0070C0"/>
                </a:solidFill>
              </a:rPr>
              <a:t>ZŠP a ZŠS Uherský Brod</a:t>
            </a:r>
          </a:p>
          <a:p>
            <a:pPr algn="ctr"/>
            <a:r>
              <a:rPr lang="cs-CZ" sz="2400" dirty="0">
                <a:solidFill>
                  <a:srgbClr val="0070C0"/>
                </a:solidFill>
              </a:rPr>
              <a:t> projekt č. CZ.1.07/1.4.00/21.0961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3212976"/>
            <a:ext cx="8640960" cy="2088232"/>
          </a:xfrm>
        </p:spPr>
        <p:txBody>
          <a:bodyPr/>
          <a:lstStyle/>
          <a:p>
            <a:pPr marL="182880" indent="0" algn="ctr">
              <a:buNone/>
            </a:pPr>
            <a:r>
              <a:rPr lang="cs-CZ" sz="3200" dirty="0">
                <a:solidFill>
                  <a:srgbClr val="002060"/>
                </a:solidFill>
              </a:rPr>
              <a:t>Matematika pro 1. stupeň</a:t>
            </a:r>
            <a:br>
              <a:rPr lang="cs-CZ" sz="3200" dirty="0">
                <a:solidFill>
                  <a:srgbClr val="002060"/>
                </a:solidFill>
              </a:rPr>
            </a:br>
            <a:r>
              <a:rPr lang="cs-CZ" sz="3200" dirty="0">
                <a:solidFill>
                  <a:srgbClr val="002060"/>
                </a:solidFill>
              </a:rPr>
              <a:t/>
            </a:r>
            <a:br>
              <a:rPr lang="cs-CZ" sz="3200" dirty="0">
                <a:solidFill>
                  <a:srgbClr val="002060"/>
                </a:solidFill>
              </a:rPr>
            </a:br>
            <a:r>
              <a:rPr lang="cs-CZ" sz="3200" dirty="0" smtClean="0">
                <a:solidFill>
                  <a:srgbClr val="002060"/>
                </a:solidFill>
              </a:rPr>
              <a:t>č.DUMu:VY_32_INOVACE_17_Násobení </a:t>
            </a:r>
            <a:r>
              <a:rPr lang="cs-CZ" sz="3200" dirty="0">
                <a:solidFill>
                  <a:srgbClr val="002060"/>
                </a:solidFill>
              </a:rPr>
              <a:t/>
            </a:r>
            <a:br>
              <a:rPr lang="cs-CZ" sz="3200" dirty="0">
                <a:solidFill>
                  <a:srgbClr val="002060"/>
                </a:solidFill>
              </a:rPr>
            </a:br>
            <a:r>
              <a:rPr lang="cs-CZ" sz="3200" dirty="0">
                <a:solidFill>
                  <a:srgbClr val="002060"/>
                </a:solidFill>
              </a:rPr>
              <a:t>                                        a dělení číslem </a:t>
            </a:r>
            <a:r>
              <a:rPr lang="cs-CZ" sz="3200" dirty="0" smtClean="0">
                <a:solidFill>
                  <a:srgbClr val="002060"/>
                </a:solidFill>
              </a:rPr>
              <a:t>9</a:t>
            </a:r>
            <a:endParaRPr lang="cs-CZ" sz="32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11560" y="5692606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0070C0"/>
                </a:solidFill>
              </a:rPr>
              <a:t>Jméno autora: Mgr. Alena </a:t>
            </a:r>
            <a:r>
              <a:rPr lang="cs-CZ" dirty="0" smtClean="0">
                <a:solidFill>
                  <a:srgbClr val="0070C0"/>
                </a:solidFill>
              </a:rPr>
              <a:t>Mášová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5756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340767"/>
            <a:ext cx="813690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002060"/>
                </a:solidFill>
              </a:rPr>
              <a:t>Anotace:</a:t>
            </a:r>
          </a:p>
          <a:p>
            <a:endParaRPr lang="cs-CZ" sz="2000" dirty="0">
              <a:solidFill>
                <a:srgbClr val="002060"/>
              </a:solidFill>
            </a:endParaRPr>
          </a:p>
          <a:p>
            <a:r>
              <a:rPr lang="cs-CZ" sz="2000" dirty="0">
                <a:solidFill>
                  <a:srgbClr val="002060"/>
                </a:solidFill>
              </a:rPr>
              <a:t>Prezentace slouží k procvičování příkladů násobení a dělení číslem </a:t>
            </a:r>
            <a:r>
              <a:rPr lang="cs-CZ" sz="2000" dirty="0" smtClean="0">
                <a:solidFill>
                  <a:srgbClr val="002060"/>
                </a:solidFill>
              </a:rPr>
              <a:t>9,  </a:t>
            </a:r>
          </a:p>
          <a:p>
            <a:r>
              <a:rPr lang="cs-CZ" sz="2000" dirty="0" smtClean="0">
                <a:solidFill>
                  <a:srgbClr val="002060"/>
                </a:solidFill>
              </a:rPr>
              <a:t>k porovnávání čísel. Možnost </a:t>
            </a:r>
            <a:r>
              <a:rPr lang="cs-CZ" sz="2000" dirty="0">
                <a:solidFill>
                  <a:srgbClr val="002060"/>
                </a:solidFill>
              </a:rPr>
              <a:t>cvičení tisknout jako pracovní listy. </a:t>
            </a:r>
          </a:p>
          <a:p>
            <a:endParaRPr lang="cs-CZ" sz="2000" dirty="0">
              <a:solidFill>
                <a:srgbClr val="002060"/>
              </a:solidFill>
            </a:endParaRPr>
          </a:p>
          <a:p>
            <a:r>
              <a:rPr lang="cs-CZ" sz="2000" dirty="0">
                <a:solidFill>
                  <a:srgbClr val="002060"/>
                </a:solidFill>
              </a:rPr>
              <a:t>Je určena pro žáky 5. </a:t>
            </a:r>
            <a:r>
              <a:rPr lang="cs-CZ" sz="2000" smtClean="0">
                <a:solidFill>
                  <a:srgbClr val="002060"/>
                </a:solidFill>
              </a:rPr>
              <a:t>ročníku ZŠP.</a:t>
            </a:r>
            <a:endParaRPr lang="cs-CZ" sz="2000" dirty="0">
              <a:solidFill>
                <a:srgbClr val="002060"/>
              </a:solidFill>
            </a:endParaRPr>
          </a:p>
          <a:p>
            <a:endParaRPr lang="cs-CZ" sz="2000" dirty="0">
              <a:solidFill>
                <a:srgbClr val="002060"/>
              </a:solidFill>
            </a:endParaRPr>
          </a:p>
          <a:p>
            <a:r>
              <a:rPr lang="cs-CZ" sz="2000" dirty="0">
                <a:solidFill>
                  <a:srgbClr val="002060"/>
                </a:solidFill>
              </a:rPr>
              <a:t>Období vytvoření vzdělávacího materiálu – </a:t>
            </a:r>
            <a:r>
              <a:rPr lang="cs-CZ" sz="2000" dirty="0" smtClean="0">
                <a:solidFill>
                  <a:srgbClr val="002060"/>
                </a:solidFill>
              </a:rPr>
              <a:t>březen </a:t>
            </a:r>
            <a:r>
              <a:rPr lang="cs-CZ" sz="2000" dirty="0">
                <a:solidFill>
                  <a:srgbClr val="002060"/>
                </a:solidFill>
              </a:rPr>
              <a:t>2012.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996892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76671"/>
            <a:ext cx="7776864" cy="1060599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dirty="0" smtClean="0"/>
              <a:t> Zakroužkuj násobky čísla 9     </a:t>
            </a:r>
            <a:br>
              <a:rPr lang="cs-CZ" sz="3200" dirty="0" smtClean="0"/>
            </a:br>
            <a:r>
              <a:rPr lang="cs-CZ" sz="3200" dirty="0"/>
              <a:t> </a:t>
            </a:r>
            <a:r>
              <a:rPr lang="cs-CZ" sz="3200" dirty="0" smtClean="0">
                <a:solidFill>
                  <a:srgbClr val="FF9900"/>
                </a:solidFill>
              </a:rPr>
              <a:t>oranžovou</a:t>
            </a:r>
            <a:r>
              <a:rPr lang="cs-CZ" sz="3200" dirty="0" smtClean="0"/>
              <a:t> barvou a napiš:</a:t>
            </a:r>
            <a:endParaRPr lang="cs-CZ" sz="3200" dirty="0"/>
          </a:p>
        </p:txBody>
      </p:sp>
      <p:sp>
        <p:nvSpPr>
          <p:cNvPr id="5" name="Oblouk 4"/>
          <p:cNvSpPr/>
          <p:nvPr/>
        </p:nvSpPr>
        <p:spPr>
          <a:xfrm>
            <a:off x="2771800" y="2852936"/>
            <a:ext cx="914400" cy="914400"/>
          </a:xfrm>
          <a:prstGeom prst="arc">
            <a:avLst>
              <a:gd name="adj1" fmla="val 21599999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12673">
            <a:off x="673761" y="287849"/>
            <a:ext cx="1296144" cy="1224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1" name="Tabulka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76300229"/>
              </p:ext>
            </p:extLst>
          </p:nvPr>
        </p:nvGraphicFramePr>
        <p:xfrm>
          <a:off x="251520" y="1716805"/>
          <a:ext cx="8568950" cy="356616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856895"/>
                <a:gridCol w="856895"/>
                <a:gridCol w="856895"/>
                <a:gridCol w="856895"/>
                <a:gridCol w="856895"/>
                <a:gridCol w="856895"/>
                <a:gridCol w="856895"/>
                <a:gridCol w="856895"/>
                <a:gridCol w="856895"/>
                <a:gridCol w="856895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1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2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3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4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5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6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7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8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9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10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11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12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13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14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15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16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17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18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19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20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21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22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23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24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25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26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27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28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29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30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31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32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33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34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35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36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37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38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39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40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41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42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43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44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45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46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47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48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49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50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51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52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53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54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55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56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57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58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59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60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61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62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63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64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65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66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67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68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69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70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71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72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73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74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75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76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77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78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79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80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81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82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83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84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85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86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87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88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89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90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2" name="Picture 5" descr="E:\Documents and Settings\Radek Máša\Local Settings\Temporary Internet Files\Content.IE5\YJYZDHL5\MC9004404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68165">
            <a:off x="142664" y="5746370"/>
            <a:ext cx="1161915" cy="736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E:\Documents and Settings\Radek Máša\Local Settings\Temporary Internet Files\Content.IE5\G07S3VQ7\MC900441726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98884">
            <a:off x="134117" y="5725481"/>
            <a:ext cx="525271" cy="525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ovéPole 22"/>
          <p:cNvSpPr txBox="1"/>
          <p:nvPr/>
        </p:nvSpPr>
        <p:spPr>
          <a:xfrm>
            <a:off x="1354365" y="6176660"/>
            <a:ext cx="76821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_____________________________________________________________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6710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76671"/>
            <a:ext cx="7776864" cy="1060599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dirty="0" smtClean="0"/>
              <a:t> Řešení - zakroužkuj násobky čísla 9     </a:t>
            </a:r>
            <a:br>
              <a:rPr lang="cs-CZ" sz="3200" dirty="0" smtClean="0"/>
            </a:br>
            <a:r>
              <a:rPr lang="cs-CZ" sz="3200" dirty="0"/>
              <a:t> </a:t>
            </a:r>
            <a:r>
              <a:rPr lang="cs-CZ" sz="3200" dirty="0" smtClean="0">
                <a:solidFill>
                  <a:srgbClr val="FF9900"/>
                </a:solidFill>
              </a:rPr>
              <a:t>oranžovou</a:t>
            </a:r>
            <a:r>
              <a:rPr lang="cs-CZ" sz="3200" dirty="0" smtClean="0"/>
              <a:t> barvou a napiš:</a:t>
            </a:r>
            <a:endParaRPr lang="cs-CZ" sz="3200" dirty="0"/>
          </a:p>
        </p:txBody>
      </p:sp>
      <p:sp>
        <p:nvSpPr>
          <p:cNvPr id="5" name="Oblouk 4"/>
          <p:cNvSpPr/>
          <p:nvPr/>
        </p:nvSpPr>
        <p:spPr>
          <a:xfrm>
            <a:off x="2771800" y="2852936"/>
            <a:ext cx="914400" cy="914400"/>
          </a:xfrm>
          <a:prstGeom prst="arc">
            <a:avLst>
              <a:gd name="adj1" fmla="val 21599999"/>
              <a:gd name="adj2" fmla="val 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1" name="Tabulka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27104335"/>
              </p:ext>
            </p:extLst>
          </p:nvPr>
        </p:nvGraphicFramePr>
        <p:xfrm>
          <a:off x="251520" y="1916832"/>
          <a:ext cx="8568950" cy="356616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856895"/>
                <a:gridCol w="856895"/>
                <a:gridCol w="856895"/>
                <a:gridCol w="856895"/>
                <a:gridCol w="856895"/>
                <a:gridCol w="856895"/>
                <a:gridCol w="856895"/>
                <a:gridCol w="856895"/>
                <a:gridCol w="856895"/>
                <a:gridCol w="856895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1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2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3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4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5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6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7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8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9</a:t>
                      </a:r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10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11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12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13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14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15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16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17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18</a:t>
                      </a:r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19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20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21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22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23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24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25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26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27</a:t>
                      </a:r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28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29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30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31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32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33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34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35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36</a:t>
                      </a:r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37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38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39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40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41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42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43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44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45</a:t>
                      </a:r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46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47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48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49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50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51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52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53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54</a:t>
                      </a:r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55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56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57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58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59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60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61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62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63</a:t>
                      </a:r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64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65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66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67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68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69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70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71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72</a:t>
                      </a:r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73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74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75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76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77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78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79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80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81</a:t>
                      </a:r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82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83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84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85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86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87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88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89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9900"/>
                          </a:solidFill>
                          <a:latin typeface="Arial Black" pitchFamily="34" charset="0"/>
                        </a:rPr>
                        <a:t>90</a:t>
                      </a:r>
                      <a:endParaRPr lang="cs-CZ" sz="2000" dirty="0">
                        <a:solidFill>
                          <a:srgbClr val="FF99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2" name="Picture 5" descr="E:\Documents and Settings\Radek Máša\Local Settings\Temporary Internet Files\Content.IE5\YJYZDHL5\MC9004404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68165">
            <a:off x="142664" y="5746370"/>
            <a:ext cx="1161915" cy="736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E:\Documents and Settings\Radek Máša\Local Settings\Temporary Internet Files\Content.IE5\G07S3VQ7\MC900441726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98884">
            <a:off x="134117" y="5725481"/>
            <a:ext cx="525271" cy="525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ovéPole 22"/>
          <p:cNvSpPr txBox="1"/>
          <p:nvPr/>
        </p:nvSpPr>
        <p:spPr>
          <a:xfrm>
            <a:off x="1619672" y="6056713"/>
            <a:ext cx="70340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9900"/>
                </a:solidFill>
                <a:latin typeface="Arial Black" pitchFamily="34" charset="0"/>
              </a:rPr>
              <a:t>9, 18, 27, 36, 45, 54, 63, 72, 81, 90</a:t>
            </a:r>
            <a:endParaRPr lang="cs-CZ" sz="2800" b="1" dirty="0">
              <a:solidFill>
                <a:srgbClr val="FF9900"/>
              </a:solidFill>
              <a:latin typeface="Arial Black" pitchFamily="34" charset="0"/>
            </a:endParaRPr>
          </a:p>
        </p:txBody>
      </p:sp>
      <p:pic>
        <p:nvPicPr>
          <p:cNvPr id="3" name="Picture 2" descr="E:\Documents and Settings\Radek Máša\Local Settings\Temporary Internet Files\Content.IE5\VGN87GSI\MC90043799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40510">
            <a:off x="295166" y="476672"/>
            <a:ext cx="1059201" cy="1009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87377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316" y="260648"/>
            <a:ext cx="7921131" cy="720080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Vypočítej:</a:t>
            </a:r>
            <a:endParaRPr lang="cs-CZ" sz="40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8828472"/>
              </p:ext>
            </p:extLst>
          </p:nvPr>
        </p:nvGraphicFramePr>
        <p:xfrm>
          <a:off x="1314245" y="1183145"/>
          <a:ext cx="7344820" cy="79248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734482"/>
                <a:gridCol w="734482"/>
                <a:gridCol w="734482"/>
                <a:gridCol w="734482"/>
                <a:gridCol w="734482"/>
                <a:gridCol w="734482"/>
                <a:gridCol w="734482"/>
                <a:gridCol w="734482"/>
                <a:gridCol w="734482"/>
                <a:gridCol w="734482"/>
              </a:tblGrid>
              <a:tr h="375816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6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3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5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9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1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4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10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7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2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8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316502">
            <a:off x="224694" y="1380492"/>
            <a:ext cx="1005380" cy="991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73453" y="1351998"/>
            <a:ext cx="61972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. 9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3453" y="2492896"/>
            <a:ext cx="151237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Doplň: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83922" y="2636912"/>
            <a:ext cx="648072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___   .   9   =  72                   ___   .   9   =   90                    </a:t>
            </a:r>
          </a:p>
          <a:p>
            <a:r>
              <a:rPr lang="cs-CZ" sz="2000" dirty="0" smtClean="0">
                <a:latin typeface="Arial Black" pitchFamily="34" charset="0"/>
              </a:rPr>
              <a:t>___   .   9   =  18                   ___   .   9   =   45</a:t>
            </a:r>
          </a:p>
          <a:p>
            <a:r>
              <a:rPr lang="cs-CZ" sz="2000" dirty="0" smtClean="0">
                <a:latin typeface="Arial Black" pitchFamily="34" charset="0"/>
              </a:rPr>
              <a:t>___   .   9   =  36                   ___   .   9   =   27</a:t>
            </a:r>
          </a:p>
          <a:p>
            <a:r>
              <a:rPr lang="cs-CZ" sz="2000" dirty="0" smtClean="0">
                <a:latin typeface="Arial Black" pitchFamily="34" charset="0"/>
              </a:rPr>
              <a:t>___   .   9   =  54                   ___   .   9   =   63</a:t>
            </a:r>
          </a:p>
          <a:p>
            <a:r>
              <a:rPr lang="cs-CZ" sz="2000" dirty="0" smtClean="0">
                <a:latin typeface="Arial Black" pitchFamily="34" charset="0"/>
              </a:rPr>
              <a:t>___   .   9   =  81                   ___   .   9   =     9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91637" y="5301208"/>
            <a:ext cx="870084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9900"/>
                </a:solidFill>
              </a:rPr>
              <a:t>      Zakroužkuj čísla, která jsou násobky čísla 9: </a:t>
            </a:r>
          </a:p>
          <a:p>
            <a:endParaRPr lang="cs-CZ" sz="2800" b="1" dirty="0">
              <a:solidFill>
                <a:srgbClr val="FF9900"/>
              </a:solidFill>
            </a:endParaRPr>
          </a:p>
          <a:p>
            <a:r>
              <a:rPr lang="cs-CZ" sz="2400" b="1" dirty="0" smtClean="0">
                <a:solidFill>
                  <a:srgbClr val="FF9900"/>
                </a:solidFill>
                <a:latin typeface="Arial Black" pitchFamily="34" charset="0"/>
              </a:rPr>
              <a:t>18      7      54      81       32      63      71      45      27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latin typeface="Arial Black" pitchFamily="34" charset="0"/>
              </a:rPr>
              <a:t>        </a:t>
            </a:r>
            <a:endParaRPr lang="cs-CZ" sz="2400" b="1" dirty="0">
              <a:solidFill>
                <a:schemeClr val="accent1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69201" y="4627226"/>
            <a:ext cx="73954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_________      .        __________       =       součin</a:t>
            </a:r>
            <a:endParaRPr lang="cs-CZ" sz="2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10464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317" y="441120"/>
            <a:ext cx="8136904" cy="720080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Řešení - vypočítej:</a:t>
            </a:r>
            <a:endParaRPr lang="cs-CZ" sz="40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66793067"/>
              </p:ext>
            </p:extLst>
          </p:nvPr>
        </p:nvGraphicFramePr>
        <p:xfrm>
          <a:off x="1239113" y="1479987"/>
          <a:ext cx="7344820" cy="79248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734482"/>
                <a:gridCol w="734482"/>
                <a:gridCol w="734482"/>
                <a:gridCol w="734482"/>
                <a:gridCol w="734482"/>
                <a:gridCol w="734482"/>
                <a:gridCol w="734482"/>
                <a:gridCol w="734482"/>
                <a:gridCol w="734482"/>
                <a:gridCol w="734482"/>
              </a:tblGrid>
              <a:tr h="375816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6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3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5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9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1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4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10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7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2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Arial Black" pitchFamily="34" charset="0"/>
                        </a:rPr>
                        <a:t>8</a:t>
                      </a:r>
                      <a:endParaRPr lang="cs-CZ" sz="2000" dirty="0">
                        <a:solidFill>
                          <a:schemeClr val="accent1">
                            <a:lumMod val="50000"/>
                          </a:schemeClr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54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27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45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81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9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36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90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63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18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72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316502">
            <a:off x="224694" y="1380492"/>
            <a:ext cx="1005380" cy="991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73453" y="1351998"/>
            <a:ext cx="61972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. 9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3453" y="2492896"/>
            <a:ext cx="151237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Doplň: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83922" y="2636912"/>
            <a:ext cx="648072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latin typeface="Arial Black" pitchFamily="34" charset="0"/>
              </a:rPr>
              <a:t> </a:t>
            </a:r>
            <a:r>
              <a:rPr lang="cs-CZ" sz="2000" dirty="0" smtClean="0">
                <a:latin typeface="Arial Black" pitchFamily="34" charset="0"/>
              </a:rPr>
              <a:t> </a:t>
            </a:r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8</a:t>
            </a:r>
            <a:r>
              <a:rPr lang="cs-CZ" sz="2000" dirty="0" smtClean="0">
                <a:latin typeface="Arial Black" pitchFamily="34" charset="0"/>
              </a:rPr>
              <a:t>   .   9   =  72                    </a:t>
            </a:r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10</a:t>
            </a:r>
            <a:r>
              <a:rPr lang="cs-CZ" sz="2000" dirty="0" smtClean="0">
                <a:latin typeface="Arial Black" pitchFamily="34" charset="0"/>
              </a:rPr>
              <a:t>   .   9   =   90                    </a:t>
            </a:r>
          </a:p>
          <a:p>
            <a:r>
              <a:rPr lang="cs-CZ" sz="2000" dirty="0">
                <a:latin typeface="Arial Black" pitchFamily="34" charset="0"/>
              </a:rPr>
              <a:t> </a:t>
            </a:r>
            <a:r>
              <a:rPr lang="cs-CZ" sz="2000" dirty="0" smtClean="0">
                <a:latin typeface="Arial Black" pitchFamily="34" charset="0"/>
              </a:rPr>
              <a:t> </a:t>
            </a:r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000" dirty="0" smtClean="0">
                <a:latin typeface="Arial Black" pitchFamily="34" charset="0"/>
              </a:rPr>
              <a:t>   .   9   =  18                      </a:t>
            </a:r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5</a:t>
            </a:r>
            <a:r>
              <a:rPr lang="cs-CZ" sz="2000" dirty="0" smtClean="0">
                <a:latin typeface="Arial Black" pitchFamily="34" charset="0"/>
              </a:rPr>
              <a:t>   .   9   =   45</a:t>
            </a:r>
          </a:p>
          <a:p>
            <a:r>
              <a:rPr lang="cs-CZ" sz="2000" dirty="0">
                <a:latin typeface="Arial Black" pitchFamily="34" charset="0"/>
              </a:rPr>
              <a:t> </a:t>
            </a:r>
            <a:r>
              <a:rPr lang="cs-CZ" sz="2000" dirty="0" smtClean="0">
                <a:latin typeface="Arial Black" pitchFamily="34" charset="0"/>
              </a:rPr>
              <a:t> </a:t>
            </a:r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4</a:t>
            </a:r>
            <a:r>
              <a:rPr lang="cs-CZ" sz="2000" dirty="0" smtClean="0">
                <a:latin typeface="Arial Black" pitchFamily="34" charset="0"/>
              </a:rPr>
              <a:t>   .   9   =  36                      </a:t>
            </a:r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r>
              <a:rPr lang="cs-CZ" sz="2000" dirty="0" smtClean="0">
                <a:latin typeface="Arial Black" pitchFamily="34" charset="0"/>
              </a:rPr>
              <a:t>   .   9   =   27</a:t>
            </a:r>
          </a:p>
          <a:p>
            <a:r>
              <a:rPr lang="cs-CZ" sz="2000" dirty="0">
                <a:latin typeface="Arial Black" pitchFamily="34" charset="0"/>
              </a:rPr>
              <a:t> </a:t>
            </a:r>
            <a:r>
              <a:rPr lang="cs-CZ" sz="2000" dirty="0" smtClean="0">
                <a:latin typeface="Arial Black" pitchFamily="34" charset="0"/>
              </a:rPr>
              <a:t> </a:t>
            </a:r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6</a:t>
            </a:r>
            <a:r>
              <a:rPr lang="cs-CZ" sz="2000" dirty="0" smtClean="0">
                <a:latin typeface="Arial Black" pitchFamily="34" charset="0"/>
              </a:rPr>
              <a:t>   .   9   =  54                      </a:t>
            </a:r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7</a:t>
            </a:r>
            <a:r>
              <a:rPr lang="cs-CZ" sz="2000" dirty="0" smtClean="0">
                <a:latin typeface="Arial Black" pitchFamily="34" charset="0"/>
              </a:rPr>
              <a:t>   .   9   =   63</a:t>
            </a:r>
          </a:p>
          <a:p>
            <a:r>
              <a:rPr lang="cs-CZ" sz="2000" dirty="0">
                <a:latin typeface="Arial Black" pitchFamily="34" charset="0"/>
              </a:rPr>
              <a:t> </a:t>
            </a:r>
            <a:r>
              <a:rPr lang="cs-CZ" sz="2000" dirty="0" smtClean="0">
                <a:latin typeface="Arial Black" pitchFamily="34" charset="0"/>
              </a:rPr>
              <a:t> </a:t>
            </a:r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9</a:t>
            </a:r>
            <a:r>
              <a:rPr lang="cs-CZ" sz="2000" dirty="0" smtClean="0">
                <a:latin typeface="Arial Black" pitchFamily="34" charset="0"/>
              </a:rPr>
              <a:t>   .   9   =  81                     </a:t>
            </a:r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 1   </a:t>
            </a:r>
            <a:r>
              <a:rPr lang="cs-CZ" sz="2000" dirty="0" smtClean="0">
                <a:latin typeface="Arial Black" pitchFamily="34" charset="0"/>
              </a:rPr>
              <a:t>.   9   =     9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91637" y="5301208"/>
            <a:ext cx="870084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9900"/>
                </a:solidFill>
              </a:rPr>
              <a:t>     Zakroužkuj čísla, která jsou násobky čísla 9: </a:t>
            </a:r>
          </a:p>
          <a:p>
            <a:endParaRPr lang="cs-CZ" sz="2800" b="1" dirty="0">
              <a:solidFill>
                <a:srgbClr val="FF9900"/>
              </a:solidFill>
            </a:endParaRPr>
          </a:p>
          <a:p>
            <a:r>
              <a:rPr lang="cs-CZ" sz="2400" b="1" dirty="0" smtClean="0">
                <a:solidFill>
                  <a:srgbClr val="FF0000"/>
                </a:solidFill>
                <a:latin typeface="Arial Black" pitchFamily="34" charset="0"/>
              </a:rPr>
              <a:t>18</a:t>
            </a:r>
            <a:r>
              <a:rPr lang="cs-CZ" sz="2400" b="1" dirty="0" smtClean="0">
                <a:solidFill>
                  <a:srgbClr val="FF9900"/>
                </a:solidFill>
                <a:latin typeface="Arial Black" pitchFamily="34" charset="0"/>
              </a:rPr>
              <a:t>      7      </a:t>
            </a:r>
            <a:r>
              <a:rPr lang="cs-CZ" sz="2400" b="1" dirty="0" smtClean="0">
                <a:solidFill>
                  <a:srgbClr val="FF0000"/>
                </a:solidFill>
                <a:latin typeface="Arial Black" pitchFamily="34" charset="0"/>
              </a:rPr>
              <a:t>54      81</a:t>
            </a:r>
            <a:r>
              <a:rPr lang="cs-CZ" sz="2400" b="1" dirty="0" smtClean="0">
                <a:solidFill>
                  <a:srgbClr val="FF9900"/>
                </a:solidFill>
                <a:latin typeface="Arial Black" pitchFamily="34" charset="0"/>
              </a:rPr>
              <a:t>       32      </a:t>
            </a:r>
            <a:r>
              <a:rPr lang="cs-CZ" sz="2400" b="1" dirty="0" smtClean="0">
                <a:solidFill>
                  <a:srgbClr val="FF0000"/>
                </a:solidFill>
                <a:latin typeface="Arial Black" pitchFamily="34" charset="0"/>
              </a:rPr>
              <a:t>63</a:t>
            </a:r>
            <a:r>
              <a:rPr lang="cs-CZ" sz="2400" b="1" dirty="0" smtClean="0">
                <a:solidFill>
                  <a:srgbClr val="FF9900"/>
                </a:solidFill>
                <a:latin typeface="Arial Black" pitchFamily="34" charset="0"/>
              </a:rPr>
              <a:t>      71      </a:t>
            </a:r>
            <a:r>
              <a:rPr lang="cs-CZ" sz="2400" b="1" dirty="0" smtClean="0">
                <a:solidFill>
                  <a:srgbClr val="FF0000"/>
                </a:solidFill>
                <a:latin typeface="Arial Black" pitchFamily="34" charset="0"/>
              </a:rPr>
              <a:t>45      27 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latin typeface="Arial Black" pitchFamily="34" charset="0"/>
              </a:rPr>
              <a:t>       </a:t>
            </a:r>
            <a:endParaRPr lang="cs-CZ" sz="2400" b="1" dirty="0">
              <a:solidFill>
                <a:schemeClr val="accent1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403648" y="4580974"/>
            <a:ext cx="64087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činitel</a:t>
            </a:r>
            <a:r>
              <a:rPr lang="cs-CZ" sz="2400" b="1" dirty="0" smtClean="0">
                <a:solidFill>
                  <a:srgbClr val="002060"/>
                </a:solidFill>
              </a:rPr>
              <a:t>      .        </a:t>
            </a:r>
            <a:r>
              <a:rPr lang="cs-CZ" sz="2400" b="1" dirty="0" smtClean="0">
                <a:solidFill>
                  <a:srgbClr val="FF0000"/>
                </a:solidFill>
              </a:rPr>
              <a:t>činitel</a:t>
            </a:r>
            <a:r>
              <a:rPr lang="cs-CZ" sz="2400" b="1" dirty="0" smtClean="0">
                <a:solidFill>
                  <a:srgbClr val="002060"/>
                </a:solidFill>
              </a:rPr>
              <a:t>      =       součin</a:t>
            </a:r>
            <a:endParaRPr lang="cs-CZ" sz="2400" b="1" dirty="0">
              <a:solidFill>
                <a:srgbClr val="002060"/>
              </a:solidFill>
            </a:endParaRPr>
          </a:p>
        </p:txBody>
      </p:sp>
      <p:pic>
        <p:nvPicPr>
          <p:cNvPr id="11" name="Picture 2" descr="E:\Documents and Settings\Radek Máša\Local Settings\Temporary Internet Files\Content.IE5\VGN87GSI\MC9004379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40510">
            <a:off x="1216136" y="121199"/>
            <a:ext cx="1059201" cy="1009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40707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332656"/>
            <a:ext cx="6512511" cy="720080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Vypočítej:</a:t>
            </a:r>
            <a:endParaRPr lang="cs-CZ" sz="4000" dirty="0"/>
          </a:p>
        </p:txBody>
      </p:sp>
      <p:pic>
        <p:nvPicPr>
          <p:cNvPr id="3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316502">
            <a:off x="219353" y="1380491"/>
            <a:ext cx="1005380" cy="991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77150209"/>
              </p:ext>
            </p:extLst>
          </p:nvPr>
        </p:nvGraphicFramePr>
        <p:xfrm>
          <a:off x="1263860" y="1340767"/>
          <a:ext cx="7296470" cy="792480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729647"/>
                <a:gridCol w="729647"/>
                <a:gridCol w="729647"/>
                <a:gridCol w="729647"/>
                <a:gridCol w="729647"/>
                <a:gridCol w="729647"/>
                <a:gridCol w="729647"/>
                <a:gridCol w="729647"/>
                <a:gridCol w="729647"/>
                <a:gridCol w="72964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81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27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9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63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72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18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36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54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90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45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84109" y="1383918"/>
            <a:ext cx="648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: 9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0446" y="2548128"/>
            <a:ext cx="87540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Doplň:   dělenec      :       __________      =      __________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62675" y="3140968"/>
            <a:ext cx="66846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200" b="1" dirty="0" smtClean="0">
                <a:solidFill>
                  <a:srgbClr val="FF9900"/>
                </a:solidFill>
              </a:rPr>
              <a:t>Vypočítej a </a:t>
            </a:r>
            <a:r>
              <a:rPr lang="cs-CZ" sz="3200" b="1" dirty="0">
                <a:solidFill>
                  <a:srgbClr val="FF9900"/>
                </a:solidFill>
              </a:rPr>
              <a:t>d</a:t>
            </a:r>
            <a:r>
              <a:rPr lang="cs-CZ" sz="3200" b="1" dirty="0" smtClean="0">
                <a:solidFill>
                  <a:srgbClr val="FF9900"/>
                </a:solidFill>
              </a:rPr>
              <a:t>oplň znaky &lt;,  &gt;,  =  </a:t>
            </a:r>
            <a:endParaRPr lang="cs-CZ" sz="3200" b="1" dirty="0">
              <a:solidFill>
                <a:srgbClr val="FF99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86710" y="3797751"/>
            <a:ext cx="400151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srgbClr val="FF9900"/>
                </a:solidFill>
                <a:latin typeface="Arial Black" pitchFamily="34" charset="0"/>
              </a:rPr>
              <a:t> </a:t>
            </a:r>
            <a:r>
              <a:rPr lang="cs-CZ" sz="2000" dirty="0" smtClean="0">
                <a:solidFill>
                  <a:srgbClr val="FF9900"/>
                </a:solidFill>
                <a:latin typeface="Arial Black" pitchFamily="34" charset="0"/>
              </a:rPr>
              <a:t> 9   :   9   ____   90   :   9</a:t>
            </a:r>
          </a:p>
          <a:p>
            <a:r>
              <a:rPr lang="cs-CZ" sz="2000" dirty="0" smtClean="0">
                <a:solidFill>
                  <a:srgbClr val="FF9900"/>
                </a:solidFill>
                <a:latin typeface="Arial Black" pitchFamily="34" charset="0"/>
              </a:rPr>
              <a:t> </a:t>
            </a:r>
          </a:p>
          <a:p>
            <a:pPr marL="457200" indent="-457200">
              <a:buAutoNum type="arabicPlain" startAt="54"/>
            </a:pPr>
            <a:r>
              <a:rPr lang="cs-CZ" sz="2000" dirty="0" smtClean="0">
                <a:solidFill>
                  <a:srgbClr val="FF9900"/>
                </a:solidFill>
                <a:latin typeface="Arial Black" pitchFamily="34" charset="0"/>
              </a:rPr>
              <a:t>  :   9   ____   18   :   9</a:t>
            </a:r>
          </a:p>
          <a:p>
            <a:pPr marL="457200" indent="-457200">
              <a:buAutoNum type="arabicPlain" startAt="54"/>
            </a:pPr>
            <a:endParaRPr lang="cs-CZ" sz="2000" dirty="0">
              <a:solidFill>
                <a:srgbClr val="FF9900"/>
              </a:solidFill>
              <a:latin typeface="Arial Black" pitchFamily="34" charset="0"/>
            </a:endParaRPr>
          </a:p>
          <a:p>
            <a:r>
              <a:rPr lang="cs-CZ" sz="2000" dirty="0" smtClean="0">
                <a:solidFill>
                  <a:srgbClr val="FF9900"/>
                </a:solidFill>
                <a:latin typeface="Arial Black" pitchFamily="34" charset="0"/>
              </a:rPr>
              <a:t>72   :   9   ____   27   :   9</a:t>
            </a:r>
          </a:p>
          <a:p>
            <a:pPr marL="457200" indent="-457200">
              <a:buAutoNum type="arabicPlain" startAt="72"/>
            </a:pPr>
            <a:endParaRPr lang="cs-CZ" sz="2000" dirty="0">
              <a:solidFill>
                <a:srgbClr val="FF9900"/>
              </a:solidFill>
              <a:latin typeface="Arial Black" pitchFamily="34" charset="0"/>
            </a:endParaRPr>
          </a:p>
          <a:p>
            <a:r>
              <a:rPr lang="cs-CZ" sz="2000" dirty="0" smtClean="0">
                <a:solidFill>
                  <a:srgbClr val="FF9900"/>
                </a:solidFill>
                <a:latin typeface="Arial Black" pitchFamily="34" charset="0"/>
              </a:rPr>
              <a:t>45   :   9   ____   81   :   9</a:t>
            </a:r>
          </a:p>
          <a:p>
            <a:pPr marL="457200" indent="-457200">
              <a:buAutoNum type="arabicPlain" startAt="45"/>
            </a:pPr>
            <a:endParaRPr lang="cs-CZ" sz="2000" dirty="0">
              <a:solidFill>
                <a:srgbClr val="FF9900"/>
              </a:solidFill>
              <a:latin typeface="Arial Black" pitchFamily="34" charset="0"/>
            </a:endParaRPr>
          </a:p>
          <a:p>
            <a:r>
              <a:rPr lang="cs-CZ" sz="2000" dirty="0" smtClean="0">
                <a:solidFill>
                  <a:srgbClr val="FF9900"/>
                </a:solidFill>
                <a:latin typeface="Arial Black" pitchFamily="34" charset="0"/>
              </a:rPr>
              <a:t>36   :   9   ____   63   :   9</a:t>
            </a:r>
            <a:endParaRPr lang="cs-CZ" sz="2000" dirty="0">
              <a:solidFill>
                <a:srgbClr val="FF9900"/>
              </a:solidFill>
              <a:latin typeface="Arial Black" pitchFamily="34" charset="0"/>
            </a:endParaRPr>
          </a:p>
        </p:txBody>
      </p:sp>
      <p:pic>
        <p:nvPicPr>
          <p:cNvPr id="14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01079">
            <a:off x="7407884" y="5310259"/>
            <a:ext cx="1571664" cy="1401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7714895" y="5422314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1,2,3,...</a:t>
            </a:r>
            <a:endParaRPr lang="cs-CZ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4649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9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332656"/>
            <a:ext cx="6512511" cy="720080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Řešení - vypočítej:</a:t>
            </a:r>
            <a:endParaRPr lang="cs-CZ" sz="4000" dirty="0"/>
          </a:p>
        </p:txBody>
      </p:sp>
      <p:pic>
        <p:nvPicPr>
          <p:cNvPr id="3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316502">
            <a:off x="219353" y="1380491"/>
            <a:ext cx="1005380" cy="991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0254453"/>
              </p:ext>
            </p:extLst>
          </p:nvPr>
        </p:nvGraphicFramePr>
        <p:xfrm>
          <a:off x="1243779" y="1340767"/>
          <a:ext cx="7296470" cy="792480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729647"/>
                <a:gridCol w="729647"/>
                <a:gridCol w="729647"/>
                <a:gridCol w="729647"/>
                <a:gridCol w="729647"/>
                <a:gridCol w="729647"/>
                <a:gridCol w="729647"/>
                <a:gridCol w="729647"/>
                <a:gridCol w="729647"/>
                <a:gridCol w="72964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81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27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9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63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72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18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36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54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90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002060"/>
                          </a:solidFill>
                          <a:latin typeface="Arial Black" pitchFamily="34" charset="0"/>
                        </a:rPr>
                        <a:t>45</a:t>
                      </a:r>
                      <a:endParaRPr lang="cs-CZ" sz="2000" dirty="0">
                        <a:solidFill>
                          <a:srgbClr val="00206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9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3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1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7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8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2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4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6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10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FF0000"/>
                          </a:solidFill>
                          <a:latin typeface="Arial Black" pitchFamily="34" charset="0"/>
                        </a:rPr>
                        <a:t>5</a:t>
                      </a:r>
                      <a:endParaRPr lang="cs-CZ" sz="2000" dirty="0">
                        <a:solidFill>
                          <a:srgbClr val="FF0000"/>
                        </a:solidFill>
                        <a:latin typeface="Arial Black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84109" y="1383918"/>
            <a:ext cx="648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: 9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31640" y="2411686"/>
            <a:ext cx="70874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Doplň:   dělenec      :       </a:t>
            </a:r>
            <a:r>
              <a:rPr lang="cs-CZ" sz="2400" b="1" dirty="0" smtClean="0">
                <a:solidFill>
                  <a:srgbClr val="FF0000"/>
                </a:solidFill>
              </a:rPr>
              <a:t>dělitel</a:t>
            </a:r>
            <a:r>
              <a:rPr lang="cs-CZ" sz="2400" b="1" dirty="0" smtClean="0">
                <a:solidFill>
                  <a:srgbClr val="002060"/>
                </a:solidFill>
              </a:rPr>
              <a:t>      =      </a:t>
            </a:r>
            <a:r>
              <a:rPr lang="cs-CZ" sz="2400" b="1" dirty="0" smtClean="0">
                <a:solidFill>
                  <a:srgbClr val="FF0000"/>
                </a:solidFill>
              </a:rPr>
              <a:t>podíl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63860" y="3068960"/>
            <a:ext cx="64435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200" b="1" dirty="0" smtClean="0">
                <a:solidFill>
                  <a:srgbClr val="FF9900"/>
                </a:solidFill>
              </a:rPr>
              <a:t>Vypočítej a </a:t>
            </a:r>
            <a:r>
              <a:rPr lang="cs-CZ" sz="3200" b="1" dirty="0">
                <a:solidFill>
                  <a:srgbClr val="FF9900"/>
                </a:solidFill>
              </a:rPr>
              <a:t>d</a:t>
            </a:r>
            <a:r>
              <a:rPr lang="cs-CZ" sz="3200" b="1" dirty="0" smtClean="0">
                <a:solidFill>
                  <a:srgbClr val="FF9900"/>
                </a:solidFill>
              </a:rPr>
              <a:t>oplň znaky &lt;,  &gt;,  =  </a:t>
            </a:r>
            <a:endParaRPr lang="cs-CZ" sz="3200" b="1" dirty="0">
              <a:solidFill>
                <a:srgbClr val="FF99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86710" y="3797751"/>
            <a:ext cx="400151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srgbClr val="FF9900"/>
                </a:solidFill>
                <a:latin typeface="Arial Black" pitchFamily="34" charset="0"/>
              </a:rPr>
              <a:t> </a:t>
            </a:r>
            <a:r>
              <a:rPr lang="cs-CZ" sz="2000" dirty="0" smtClean="0">
                <a:solidFill>
                  <a:srgbClr val="FF9900"/>
                </a:solidFill>
                <a:latin typeface="Arial Black" pitchFamily="34" charset="0"/>
              </a:rPr>
              <a:t> 9   :   9     </a:t>
            </a:r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&lt;</a:t>
            </a:r>
            <a:r>
              <a:rPr lang="cs-CZ" sz="2000" dirty="0" smtClean="0">
                <a:solidFill>
                  <a:srgbClr val="FF9900"/>
                </a:solidFill>
                <a:latin typeface="Arial Black" pitchFamily="34" charset="0"/>
              </a:rPr>
              <a:t>   90   :   9</a:t>
            </a:r>
          </a:p>
          <a:p>
            <a:r>
              <a:rPr lang="cs-CZ" sz="2000" dirty="0" smtClean="0">
                <a:solidFill>
                  <a:srgbClr val="FF9900"/>
                </a:solidFill>
                <a:latin typeface="Arial Black" pitchFamily="34" charset="0"/>
              </a:rPr>
              <a:t> </a:t>
            </a:r>
          </a:p>
          <a:p>
            <a:pPr marL="457200" indent="-457200">
              <a:buAutoNum type="arabicPlain" startAt="54"/>
            </a:pPr>
            <a:r>
              <a:rPr lang="cs-CZ" sz="2000" dirty="0" smtClean="0">
                <a:solidFill>
                  <a:srgbClr val="FF9900"/>
                </a:solidFill>
                <a:latin typeface="Arial Black" pitchFamily="34" charset="0"/>
              </a:rPr>
              <a:t>  :   9     </a:t>
            </a:r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&gt;</a:t>
            </a:r>
            <a:r>
              <a:rPr lang="cs-CZ" sz="2000" dirty="0" smtClean="0">
                <a:solidFill>
                  <a:srgbClr val="FF9900"/>
                </a:solidFill>
                <a:latin typeface="Arial Black" pitchFamily="34" charset="0"/>
              </a:rPr>
              <a:t>   18   :   9</a:t>
            </a:r>
          </a:p>
          <a:p>
            <a:pPr marL="457200" indent="-457200">
              <a:buAutoNum type="arabicPlain" startAt="54"/>
            </a:pPr>
            <a:endParaRPr lang="cs-CZ" sz="2000" dirty="0">
              <a:solidFill>
                <a:srgbClr val="FF9900"/>
              </a:solidFill>
              <a:latin typeface="Arial Black" pitchFamily="34" charset="0"/>
            </a:endParaRPr>
          </a:p>
          <a:p>
            <a:r>
              <a:rPr lang="cs-CZ" sz="2000" dirty="0" smtClean="0">
                <a:solidFill>
                  <a:srgbClr val="FF9900"/>
                </a:solidFill>
                <a:latin typeface="Arial Black" pitchFamily="34" charset="0"/>
              </a:rPr>
              <a:t>72   :   9     </a:t>
            </a:r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&gt;</a:t>
            </a:r>
            <a:r>
              <a:rPr lang="cs-CZ" sz="2000" dirty="0" smtClean="0">
                <a:solidFill>
                  <a:srgbClr val="FF9900"/>
                </a:solidFill>
                <a:latin typeface="Arial Black" pitchFamily="34" charset="0"/>
              </a:rPr>
              <a:t>    27   :   9</a:t>
            </a:r>
          </a:p>
          <a:p>
            <a:pPr marL="457200" indent="-457200">
              <a:buAutoNum type="arabicPlain" startAt="72"/>
            </a:pPr>
            <a:endParaRPr lang="cs-CZ" sz="2000" dirty="0">
              <a:solidFill>
                <a:srgbClr val="FF9900"/>
              </a:solidFill>
              <a:latin typeface="Arial Black" pitchFamily="34" charset="0"/>
            </a:endParaRPr>
          </a:p>
          <a:p>
            <a:r>
              <a:rPr lang="cs-CZ" sz="2000" dirty="0" smtClean="0">
                <a:solidFill>
                  <a:srgbClr val="FF9900"/>
                </a:solidFill>
                <a:latin typeface="Arial Black" pitchFamily="34" charset="0"/>
              </a:rPr>
              <a:t>45   :   9     </a:t>
            </a:r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&lt;</a:t>
            </a:r>
            <a:r>
              <a:rPr lang="cs-CZ" sz="2000" dirty="0" smtClean="0">
                <a:solidFill>
                  <a:srgbClr val="FF9900"/>
                </a:solidFill>
                <a:latin typeface="Arial Black" pitchFamily="34" charset="0"/>
              </a:rPr>
              <a:t>    81   :   9</a:t>
            </a:r>
          </a:p>
          <a:p>
            <a:pPr marL="457200" indent="-457200">
              <a:buAutoNum type="arabicPlain" startAt="45"/>
            </a:pPr>
            <a:endParaRPr lang="cs-CZ" sz="2000" dirty="0">
              <a:solidFill>
                <a:srgbClr val="FF9900"/>
              </a:solidFill>
              <a:latin typeface="Arial Black" pitchFamily="34" charset="0"/>
            </a:endParaRPr>
          </a:p>
          <a:p>
            <a:r>
              <a:rPr lang="cs-CZ" sz="2000" dirty="0" smtClean="0">
                <a:solidFill>
                  <a:srgbClr val="FF9900"/>
                </a:solidFill>
                <a:latin typeface="Arial Black" pitchFamily="34" charset="0"/>
              </a:rPr>
              <a:t>36   :   9     </a:t>
            </a:r>
            <a:r>
              <a:rPr lang="cs-CZ" sz="2000" dirty="0" smtClean="0">
                <a:solidFill>
                  <a:srgbClr val="FF0000"/>
                </a:solidFill>
                <a:latin typeface="Arial Black" pitchFamily="34" charset="0"/>
              </a:rPr>
              <a:t>&lt;</a:t>
            </a:r>
            <a:r>
              <a:rPr lang="cs-CZ" sz="2000" dirty="0" smtClean="0">
                <a:solidFill>
                  <a:srgbClr val="FF9900"/>
                </a:solidFill>
                <a:latin typeface="Arial Black" pitchFamily="34" charset="0"/>
              </a:rPr>
              <a:t>    63   :   9</a:t>
            </a:r>
            <a:endParaRPr lang="cs-CZ" sz="2000" dirty="0">
              <a:solidFill>
                <a:srgbClr val="FF9900"/>
              </a:solidFill>
              <a:latin typeface="Arial Black" pitchFamily="34" charset="0"/>
            </a:endParaRPr>
          </a:p>
        </p:txBody>
      </p:sp>
      <p:pic>
        <p:nvPicPr>
          <p:cNvPr id="14" name="Picture 3" descr="C:\Documents and Settings\uctarna\Local Settings\Temporary Internet Files\Content.IE5\G7QEKOI2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01079">
            <a:off x="7407884" y="5310259"/>
            <a:ext cx="1571664" cy="1401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7714895" y="5422314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1</a:t>
            </a:r>
            <a:r>
              <a:rPr lang="cs-CZ" dirty="0" smtClean="0">
                <a:latin typeface="Arial Black" pitchFamily="34" charset="0"/>
              </a:rPr>
              <a:t>,2,3,...</a:t>
            </a:r>
            <a:endParaRPr lang="cs-CZ" dirty="0">
              <a:latin typeface="Arial Black" pitchFamily="34" charset="0"/>
            </a:endParaRPr>
          </a:p>
        </p:txBody>
      </p:sp>
      <p:pic>
        <p:nvPicPr>
          <p:cNvPr id="12" name="Picture 2" descr="E:\Documents and Settings\Radek Máša\Local Settings\Temporary Internet Files\Content.IE5\VGN87GSI\MC9004379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40510">
            <a:off x="1179059" y="111098"/>
            <a:ext cx="1059201" cy="1009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780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484784"/>
            <a:ext cx="835292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CITACE:</a:t>
            </a:r>
          </a:p>
          <a:p>
            <a:endParaRPr lang="cs-CZ" sz="2000" dirty="0"/>
          </a:p>
          <a:p>
            <a:r>
              <a:rPr lang="en-US" sz="2000" dirty="0"/>
              <a:t>[</a:t>
            </a:r>
            <a:r>
              <a:rPr lang="cs-CZ" sz="2000" smtClean="0"/>
              <a:t>cit.2012-03-20</a:t>
            </a:r>
            <a:r>
              <a:rPr lang="en-US" sz="2000" smtClean="0"/>
              <a:t>]</a:t>
            </a:r>
            <a:r>
              <a:rPr lang="cs-CZ" sz="2000" dirty="0"/>
              <a:t>.Dostupné na www:&lt;http://office.microsoft.com&gt;</a:t>
            </a:r>
          </a:p>
          <a:p>
            <a:endParaRPr lang="cs-CZ" sz="2000" b="1" dirty="0">
              <a:solidFill>
                <a:srgbClr val="002060"/>
              </a:solidFill>
              <a:cs typeface="Times New Roman" pitchFamily="18" charset="0"/>
            </a:endParaRP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314372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160</TotalTime>
  <Words>634</Words>
  <Application>Microsoft Office PowerPoint</Application>
  <PresentationFormat>Předvádění na obrazovce (4:3)</PresentationFormat>
  <Paragraphs>311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Matematika pro 1. stupeň  č.DUMu:VY_32_INOVACE_17_Násobení                                          a dělení číslem 9</vt:lpstr>
      <vt:lpstr>Prezentace aplikace PowerPoint</vt:lpstr>
      <vt:lpstr> Zakroužkuj násobky čísla 9       oranžovou barvou a napiš:</vt:lpstr>
      <vt:lpstr> Řešení - zakroužkuj násobky čísla 9       oranžovou barvou a napiš:</vt:lpstr>
      <vt:lpstr>Vypočítej:</vt:lpstr>
      <vt:lpstr>Řešení - vypočítej:</vt:lpstr>
      <vt:lpstr>Vypočítej:</vt:lpstr>
      <vt:lpstr>Řešení - vypočítej:</vt:lpstr>
      <vt:lpstr>Prezentace aplikace PowerPoint</vt:lpstr>
    </vt:vector>
  </TitlesOfParts>
  <Company>ssubnet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uctarna</dc:creator>
  <cp:lastModifiedBy>uctarna</cp:lastModifiedBy>
  <cp:revision>21</cp:revision>
  <dcterms:created xsi:type="dcterms:W3CDTF">2012-03-09T12:39:11Z</dcterms:created>
  <dcterms:modified xsi:type="dcterms:W3CDTF">2012-06-21T14:05:37Z</dcterms:modified>
</cp:coreProperties>
</file>