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5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A6AC97E-C9A4-4AE1-91E4-A8B4A8734B79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B0B1587-3A28-467F-BEC6-06E92752484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9532" y="3501008"/>
            <a:ext cx="8496944" cy="2016224"/>
          </a:xfrm>
        </p:spPr>
        <p:txBody>
          <a:bodyPr/>
          <a:lstStyle/>
          <a:p>
            <a:r>
              <a:rPr lang="cs-CZ" sz="3200" dirty="0" smtClean="0"/>
              <a:t>Matematika </a:t>
            </a:r>
            <a:r>
              <a:rPr lang="cs-CZ" sz="3200" dirty="0"/>
              <a:t>pro 1. </a:t>
            </a:r>
            <a:r>
              <a:rPr lang="cs-CZ" sz="3200" dirty="0" smtClean="0"/>
              <a:t>stupeň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č</a:t>
            </a:r>
            <a:r>
              <a:rPr lang="cs-CZ" sz="3200" dirty="0"/>
              <a:t>. </a:t>
            </a:r>
            <a:r>
              <a:rPr lang="cs-CZ" sz="3200" dirty="0" err="1"/>
              <a:t>DUMu</a:t>
            </a:r>
            <a:r>
              <a:rPr lang="cs-CZ" sz="3200" dirty="0"/>
              <a:t>: </a:t>
            </a:r>
            <a:r>
              <a:rPr lang="cs-CZ" sz="3200" dirty="0" smtClean="0"/>
              <a:t>VY_32_INOVACE_18_Písemné počítání </a:t>
            </a:r>
            <a:br>
              <a:rPr lang="cs-CZ" sz="3200" dirty="0" smtClean="0"/>
            </a:br>
            <a:r>
              <a:rPr lang="cs-CZ" sz="3200" dirty="0" smtClean="0"/>
              <a:t>do 1000 s přechodem - opakování násobilky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060848"/>
            <a:ext cx="6400800" cy="1152128"/>
          </a:xfrm>
        </p:spPr>
        <p:txBody>
          <a:bodyPr/>
          <a:lstStyle/>
          <a:p>
            <a:r>
              <a:rPr lang="cs-CZ" b="1" dirty="0"/>
              <a:t>ZŠP a ZŠS Uherský Brod</a:t>
            </a:r>
          </a:p>
          <a:p>
            <a:r>
              <a:rPr lang="cs-CZ" b="1" dirty="0"/>
              <a:t> projekt č. CZ.1.07/1.4.00/21.0961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3"/>
            <a:ext cx="5976664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603366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Jméno autora: Mgr. Alena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Mášová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83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484784"/>
            <a:ext cx="86409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Anotace: </a:t>
            </a:r>
          </a:p>
          <a:p>
            <a:pPr algn="just"/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Prezentace slouží k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procvičení písemného sčítání do 1000 </a:t>
            </a:r>
            <a:b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s přechodem, k určování sudých a lichých čísel,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k 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procvičení učiva násobení a dělení v oboru do 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100.</a:t>
            </a:r>
            <a:r>
              <a:rPr lang="cs-CZ" sz="2400" b="1" dirty="0" smtClean="0"/>
              <a:t>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Sebehodnocení žák provede vybarvením „</a:t>
            </a:r>
            <a:r>
              <a:rPr lang="cs-CZ" sz="2400" b="1" dirty="0" err="1">
                <a:solidFill>
                  <a:schemeClr val="accent6">
                    <a:lumMod val="75000"/>
                  </a:schemeClr>
                </a:solidFill>
              </a:rPr>
              <a:t>smajlíka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“.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Možnost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cvičení tisknout jako pracovní listy. </a:t>
            </a:r>
          </a:p>
          <a:p>
            <a:pPr algn="just"/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just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Je určena pro žáky 5. </a:t>
            </a:r>
            <a:r>
              <a:rPr lang="cs-CZ" sz="2400" b="1" smtClean="0">
                <a:solidFill>
                  <a:schemeClr val="accent6">
                    <a:lumMod val="75000"/>
                  </a:schemeClr>
                </a:solidFill>
              </a:rPr>
              <a:t>ročníku ZŠP.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just"/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algn="just"/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Období vytvoření vzdělávacího materiálu –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duben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2012.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5059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</a:rPr>
              <a:t>    </a:t>
            </a:r>
            <a:r>
              <a:rPr lang="cs-CZ" sz="4000" dirty="0">
                <a:effectLst/>
              </a:rPr>
              <a:t>V</a:t>
            </a:r>
            <a:r>
              <a:rPr lang="cs-CZ" sz="4000" dirty="0" smtClean="0">
                <a:effectLst/>
              </a:rPr>
              <a:t>ypočítej: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325"/>
            </a:pP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619       867       249        547       196       758       463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5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29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18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36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118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213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329</a:t>
            </a:r>
          </a:p>
          <a:p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051721" y="3212976"/>
            <a:ext cx="6763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</a:rPr>
              <a:t>Z</a:t>
            </a:r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 výsledků vyber čísla: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91680" y="443711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Sudá:   </a:t>
            </a:r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____________________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6931" y="559533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Lichá:   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____________________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9" name="Picture 3" descr="E:\Documents and Settings\Radek Máša\Local Settings\Temporary Internet Files\Content.IE5\C6JGOQR1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6246">
            <a:off x="2385860" y="232217"/>
            <a:ext cx="1035879" cy="109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Documents and Settings\Radek Máša\Local Settings\Temporary Internet Files\Content.IE5\C6JGOQR1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6246">
            <a:off x="801684" y="3021519"/>
            <a:ext cx="1035879" cy="109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70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</a:rPr>
              <a:t>    Řešení - vypočítej: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325"/>
            </a:pP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619       867       249        547       196       758       463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5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29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18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36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118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213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329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</a:p>
          <a:p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330       625       896       267        583       314       971       792 </a:t>
            </a:r>
            <a:endParaRPr lang="cs-CZ" sz="2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51721" y="3212976"/>
            <a:ext cx="67638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Řešení - z výsledků vyber čísla: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91680" y="443711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Sudá:   </a:t>
            </a:r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330, 896, 314, 792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6931" y="559533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Lichá:   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625, 267, 583, 971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3074" name="Picture 2" descr="E:\Documents and Settings\Radek Máša\Local Settings\Temporary Internet Files\Content.IE5\IOWYLSX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6891">
            <a:off x="1228179" y="188641"/>
            <a:ext cx="139836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Documents and Settings\Radek Máša\Local Settings\Temporary Internet Files\Content.IE5\IOWYLSX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6208">
            <a:off x="585016" y="3199767"/>
            <a:ext cx="1398363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20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</a:rPr>
              <a:t>Vypočítej: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621       375       883       463        580       996       751       863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9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28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6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- 37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-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4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- 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15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-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129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</a:p>
          <a:p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    </a:t>
            </a:r>
            <a:endParaRPr lang="cs-CZ" sz="2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67744" y="3212976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Z výsledků vyber čísla: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91680" y="443711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Sudá:   </a:t>
            </a:r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________________________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6931" y="559533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Lichá:   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_______________________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1027" name="Picture 3" descr="E:\Documents and Settings\Radek Máša\Local Settings\Temporary Internet Files\Content.IE5\C6JGOQR1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6246">
            <a:off x="2153659" y="232218"/>
            <a:ext cx="1035879" cy="109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E:\Documents and Settings\Radek Máša\Local Settings\Temporary Internet Files\Content.IE5\C6JGOQR1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9302">
            <a:off x="1064028" y="3055309"/>
            <a:ext cx="999464" cy="105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43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2827"/>
            <a:ext cx="8229600" cy="792088"/>
          </a:xfrm>
        </p:spPr>
        <p:txBody>
          <a:bodyPr>
            <a:normAutofit/>
          </a:bodyPr>
          <a:lstStyle/>
          <a:p>
            <a:r>
              <a:rPr lang="cs-CZ" sz="4000" dirty="0" smtClean="0">
                <a:effectLst/>
              </a:rPr>
              <a:t>Řešení - vypočítej: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621       375       883       463        580       996       751       863</a:t>
            </a:r>
          </a:p>
          <a:p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9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 6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28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 4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6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</a:t>
            </a:r>
            <a:r>
              <a:rPr lang="cs-CZ" sz="2000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- 37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-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4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8 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- </a:t>
            </a:r>
            <a:r>
              <a:rPr lang="cs-CZ" sz="2000" u="sng" dirty="0">
                <a:solidFill>
                  <a:srgbClr val="FF9900"/>
                </a:solidFill>
                <a:latin typeface="Arial Black" pitchFamily="34" charset="0"/>
              </a:rPr>
              <a:t>5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15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-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129</a:t>
            </a:r>
            <a:r>
              <a:rPr lang="cs-CZ" sz="2000" dirty="0" smtClean="0">
                <a:solidFill>
                  <a:srgbClr val="FF9900"/>
                </a:solidFill>
                <a:latin typeface="Arial Black" pitchFamily="34" charset="0"/>
              </a:rPr>
              <a:t>       </a:t>
            </a:r>
            <a:r>
              <a:rPr lang="cs-CZ" sz="2000" u="sng" dirty="0" smtClean="0">
                <a:solidFill>
                  <a:srgbClr val="FF9900"/>
                </a:solidFill>
                <a:latin typeface="Arial Black" pitchFamily="34" charset="0"/>
              </a:rPr>
              <a:t>    </a:t>
            </a:r>
          </a:p>
          <a:p>
            <a:r>
              <a:rPr lang="cs-CZ" sz="2000" dirty="0" smtClean="0">
                <a:solidFill>
                  <a:srgbClr val="C00000"/>
                </a:solidFill>
                <a:latin typeface="Arial Black" pitchFamily="34" charset="0"/>
              </a:rPr>
              <a:t>612       369       855       417        543       448       236       734    </a:t>
            </a:r>
            <a:endParaRPr lang="cs-CZ" sz="20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3429000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6">
                    <a:lumMod val="75000"/>
                  </a:schemeClr>
                </a:solidFill>
              </a:rPr>
              <a:t>Řešení - z výsledků vyber čísla: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691680" y="443711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Sudá:   </a:t>
            </a:r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612, 448, 236, 734</a:t>
            </a:r>
            <a:r>
              <a:rPr lang="cs-CZ" sz="3600" b="1" dirty="0" smtClean="0">
                <a:solidFill>
                  <a:srgbClr val="00B050"/>
                </a:solidFill>
              </a:rPr>
              <a:t>      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6931" y="559533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Lichá:   </a:t>
            </a:r>
            <a:r>
              <a:rPr lang="cs-CZ" sz="2800" b="1" dirty="0" smtClean="0">
                <a:solidFill>
                  <a:srgbClr val="7030A0"/>
                </a:solidFill>
                <a:latin typeface="Arial Black" pitchFamily="34" charset="0"/>
              </a:rPr>
              <a:t>369, 855, 417, 543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9" name="Picture 2" descr="E:\Documents and Settings\Radek Máša\Local Settings\Temporary Internet Files\Content.IE5\IOWYLSX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9447">
            <a:off x="1145975" y="226297"/>
            <a:ext cx="1310964" cy="108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E:\Documents and Settings\Radek Máša\Local Settings\Temporary Internet Files\Content.IE5\IOWYLSX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9447">
            <a:off x="409935" y="3331410"/>
            <a:ext cx="1310964" cy="108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82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4000" dirty="0" smtClean="0"/>
              <a:t>Vypočítej: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33123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6   .    2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0   .    9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8   .    4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5   .    5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2   .    7   =    ____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6   .    3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9   .    8   =    ____</a:t>
            </a:r>
          </a:p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7   .    1   =    ____</a:t>
            </a:r>
          </a:p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8   .    6   =    ____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10   .  10   =    ____        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8024" y="1412911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10    :    2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24    :    4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 3    :    1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50    :    5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27    :    3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42    :    6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64    :    8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36    :    9    =    ____</a:t>
            </a:r>
          </a:p>
          <a:p>
            <a:pPr marL="457200" indent="-457200">
              <a:buAutoNum type="arabicPlain" startAt="100"/>
            </a:pP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  :  10    =    ____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14    :    7    =    ____ </a:t>
            </a:r>
            <a:endParaRPr lang="cs-CZ" sz="2400" b="1" dirty="0">
              <a:solidFill>
                <a:srgbClr val="FF99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5517232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Jak jsi zvládl úkol? 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Vybarvi „</a:t>
            </a:r>
            <a:r>
              <a:rPr lang="cs-CZ" sz="3200" b="1" dirty="0" err="1" smtClean="0">
                <a:solidFill>
                  <a:srgbClr val="FFFF00"/>
                </a:solidFill>
              </a:rPr>
              <a:t>smajlíka</a:t>
            </a:r>
            <a:r>
              <a:rPr lang="cs-CZ" sz="3200" b="1" dirty="0" smtClean="0">
                <a:solidFill>
                  <a:srgbClr val="FFFF00"/>
                </a:solidFill>
              </a:rPr>
              <a:t>“.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4499992" y="5598641"/>
            <a:ext cx="914400" cy="914400"/>
          </a:xfrm>
          <a:prstGeom prst="smileyFac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203032" y="5598641"/>
            <a:ext cx="914400" cy="914400"/>
          </a:xfrm>
          <a:prstGeom prst="smileyFace">
            <a:avLst>
              <a:gd name="adj" fmla="val -10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7740352" y="558593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3" descr="E:\Documents and Settings\Radek Máša\Local Settings\Temporary Internet Files\Content.IE5\C6JGOQR1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6246">
            <a:off x="2138975" y="169197"/>
            <a:ext cx="1035861" cy="1090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97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/>
          </a:bodyPr>
          <a:lstStyle/>
          <a:p>
            <a:r>
              <a:rPr lang="cs-CZ" sz="4000" dirty="0" smtClean="0"/>
              <a:t>Řešení - vypočítej: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33123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6   .    2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12</a:t>
            </a:r>
            <a:endParaRPr lang="cs-CZ" sz="2400" b="1" dirty="0" smtClean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0   .    9   = 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0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8   .    4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32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   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5   .    5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25</a:t>
            </a:r>
            <a:endParaRPr lang="cs-CZ" sz="2400" b="1" dirty="0" smtClean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2   .    7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14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6   .    3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18</a:t>
            </a:r>
            <a:endParaRPr lang="cs-CZ" sz="2400" b="1" dirty="0" smtClean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9   .    8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72</a:t>
            </a:r>
            <a:endParaRPr lang="cs-CZ" sz="2400" b="1" dirty="0" smtClean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7   .    1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 7</a:t>
            </a:r>
          </a:p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8   .    6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48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 </a:t>
            </a:r>
          </a:p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10   .  10   =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100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        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788024" y="1412911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10    :    2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5</a:t>
            </a:r>
            <a:endParaRPr lang="cs-CZ" sz="2400" b="1" dirty="0" smtClean="0">
              <a:solidFill>
                <a:srgbClr val="FF9900"/>
              </a:solidFill>
              <a:latin typeface="Arial Black" pitchFamily="34" charset="0"/>
            </a:endParaRP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24    :    4    =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 6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3    :    1    =       </a:t>
            </a:r>
            <a:r>
              <a:rPr lang="cs-CZ" sz="2400" b="1" dirty="0">
                <a:solidFill>
                  <a:srgbClr val="C00000"/>
                </a:solidFill>
                <a:latin typeface="Arial Black" pitchFamily="34" charset="0"/>
              </a:rPr>
              <a:t>3</a:t>
            </a:r>
            <a:endParaRPr lang="cs-CZ" sz="2400" b="1" dirty="0" smtClean="0">
              <a:solidFill>
                <a:srgbClr val="FF9900"/>
              </a:solidFill>
              <a:latin typeface="Arial Black" pitchFamily="34" charset="0"/>
            </a:endParaRP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50    :    5    =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10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              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27    :    3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9</a:t>
            </a:r>
            <a:endParaRPr lang="cs-CZ" sz="2400" b="1" dirty="0" smtClean="0">
              <a:solidFill>
                <a:srgbClr val="FF9900"/>
              </a:solidFill>
              <a:latin typeface="Arial Black" pitchFamily="34" charset="0"/>
            </a:endParaRP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42    :    6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7</a:t>
            </a:r>
            <a:endParaRPr lang="cs-CZ" sz="2400" b="1" dirty="0" smtClean="0">
              <a:solidFill>
                <a:srgbClr val="FF9900"/>
              </a:solidFill>
              <a:latin typeface="Arial Black" pitchFamily="34" charset="0"/>
            </a:endParaRP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64    :    8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8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36    :    9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4</a:t>
            </a:r>
            <a:endParaRPr lang="cs-CZ" sz="2400" b="1" dirty="0" smtClean="0">
              <a:solidFill>
                <a:srgbClr val="FF9900"/>
              </a:solidFill>
              <a:latin typeface="Arial Black" pitchFamily="34" charset="0"/>
            </a:endParaRPr>
          </a:p>
          <a:p>
            <a:pPr marL="457200" indent="-457200">
              <a:buAutoNum type="arabicPlain" startAt="100"/>
            </a:pP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  :  10    =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10</a:t>
            </a:r>
          </a:p>
          <a:p>
            <a:r>
              <a:rPr lang="cs-CZ" sz="2400" b="1" dirty="0">
                <a:solidFill>
                  <a:srgbClr val="FF9900"/>
                </a:solidFill>
                <a:latin typeface="Arial Black" pitchFamily="34" charset="0"/>
              </a:rPr>
              <a:t> 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14   :    7    =       </a:t>
            </a:r>
            <a:r>
              <a:rPr lang="cs-CZ" sz="2400" b="1" dirty="0" smtClean="0">
                <a:solidFill>
                  <a:srgbClr val="C00000"/>
                </a:solidFill>
                <a:latin typeface="Arial Black" pitchFamily="34" charset="0"/>
              </a:rPr>
              <a:t>2</a:t>
            </a:r>
            <a:r>
              <a:rPr lang="cs-CZ" sz="2400" b="1" dirty="0" smtClean="0">
                <a:solidFill>
                  <a:srgbClr val="FF9900"/>
                </a:solidFill>
                <a:latin typeface="Arial Black" pitchFamily="34" charset="0"/>
              </a:rPr>
              <a:t> </a:t>
            </a:r>
            <a:endParaRPr lang="cs-CZ" sz="2400" b="1" dirty="0">
              <a:solidFill>
                <a:srgbClr val="FF99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5517232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Jak jsi zvládl úkol? </a:t>
            </a:r>
          </a:p>
          <a:p>
            <a:r>
              <a:rPr lang="cs-CZ" sz="3200" b="1" dirty="0" smtClean="0">
                <a:solidFill>
                  <a:srgbClr val="FFFF00"/>
                </a:solidFill>
              </a:rPr>
              <a:t>Vybarvi „</a:t>
            </a:r>
            <a:r>
              <a:rPr lang="cs-CZ" sz="3200" b="1" dirty="0" err="1" smtClean="0">
                <a:solidFill>
                  <a:srgbClr val="FFFF00"/>
                </a:solidFill>
              </a:rPr>
              <a:t>smajlíka</a:t>
            </a:r>
            <a:r>
              <a:rPr lang="cs-CZ" sz="3200" b="1" dirty="0" smtClean="0">
                <a:solidFill>
                  <a:srgbClr val="FFFF00"/>
                </a:solidFill>
              </a:rPr>
              <a:t>“.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4499992" y="5598641"/>
            <a:ext cx="914400" cy="9144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6203032" y="5598641"/>
            <a:ext cx="914400" cy="914400"/>
          </a:xfrm>
          <a:prstGeom prst="smileyFace">
            <a:avLst>
              <a:gd name="adj" fmla="val -10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7740352" y="5585930"/>
            <a:ext cx="914400" cy="914400"/>
          </a:xfrm>
          <a:prstGeom prst="smileyFace">
            <a:avLst>
              <a:gd name="adj" fmla="val -465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E:\Documents and Settings\Radek Máša\Local Settings\Temporary Internet Files\Content.IE5\IOWYLSXV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7740">
            <a:off x="1113041" y="122251"/>
            <a:ext cx="1304174" cy="1074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31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196752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CITACE:</a:t>
            </a:r>
          </a:p>
          <a:p>
            <a:endParaRPr lang="cs-CZ" sz="2000" dirty="0"/>
          </a:p>
          <a:p>
            <a:r>
              <a:rPr lang="en-US" sz="2000" dirty="0"/>
              <a:t>[</a:t>
            </a:r>
            <a:r>
              <a:rPr lang="cs-CZ" sz="2000" smtClean="0"/>
              <a:t>cit.2012-04-02</a:t>
            </a:r>
            <a:r>
              <a:rPr lang="en-US" sz="2000" dirty="0"/>
              <a:t>]</a:t>
            </a:r>
            <a:r>
              <a:rPr lang="cs-CZ" sz="2000" dirty="0"/>
              <a:t>.Dostupné na www:&lt;http://office.microsoft.com&gt;</a:t>
            </a:r>
          </a:p>
          <a:p>
            <a:endParaRPr lang="cs-CZ" sz="2000" b="1" dirty="0">
              <a:solidFill>
                <a:schemeClr val="accent6">
                  <a:lumMod val="75000"/>
                </a:schemeClr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16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239</TotalTime>
  <Words>492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Human</vt:lpstr>
      <vt:lpstr>Matematika pro 1. stupeň  č. DUMu: VY_32_INOVACE_18_Písemné počítání  do 1000 s přechodem - opakování násobilky </vt:lpstr>
      <vt:lpstr>Prezentace aplikace PowerPoint</vt:lpstr>
      <vt:lpstr>    Vypočítej:</vt:lpstr>
      <vt:lpstr>    Řešení - vypočítej:</vt:lpstr>
      <vt:lpstr>Vypočítej:</vt:lpstr>
      <vt:lpstr>Řešení - vypočítej:</vt:lpstr>
      <vt:lpstr>Vypočítej:</vt:lpstr>
      <vt:lpstr>Řešení - vypočítej:</vt:lpstr>
      <vt:lpstr>Prezentace aplikace PowerPoint</vt:lpstr>
    </vt:vector>
  </TitlesOfParts>
  <Company>ssubnet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uctarna</dc:creator>
  <cp:lastModifiedBy>uctarna</cp:lastModifiedBy>
  <cp:revision>21</cp:revision>
  <dcterms:created xsi:type="dcterms:W3CDTF">2012-03-28T13:57:36Z</dcterms:created>
  <dcterms:modified xsi:type="dcterms:W3CDTF">2012-06-21T14:05:57Z</dcterms:modified>
</cp:coreProperties>
</file>