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57" r:id="rId3"/>
    <p:sldId id="261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08CAA-A356-4171-8242-89BEF93EECC7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C18481-C7C6-4349-B294-3DDF3589A4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606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18481-C7C6-4349-B294-3DDF3589A44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69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A6AC97E-C9A4-4AE1-91E4-A8B4A8734B7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B0B1587-3A28-467F-BEC6-06E9275248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56992"/>
            <a:ext cx="7920880" cy="2232248"/>
          </a:xfrm>
        </p:spPr>
        <p:txBody>
          <a:bodyPr/>
          <a:lstStyle/>
          <a:p>
            <a:r>
              <a:rPr lang="cs-CZ" sz="3200" dirty="0"/>
              <a:t>Matematika pro 1. stupeň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Č. DUMu: </a:t>
            </a:r>
            <a:r>
              <a:rPr lang="cs-CZ" sz="3200" dirty="0" smtClean="0"/>
              <a:t>VY_32_INOVACE_19_Násobení </a:t>
            </a:r>
            <a:br>
              <a:rPr lang="cs-CZ" sz="3200" dirty="0" smtClean="0"/>
            </a:br>
            <a:r>
              <a:rPr lang="cs-CZ" sz="3200" dirty="0" smtClean="0"/>
              <a:t>                                                  v oboru do 100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9796" y="2204864"/>
            <a:ext cx="7772400" cy="1008112"/>
          </a:xfrm>
        </p:spPr>
        <p:txBody>
          <a:bodyPr/>
          <a:lstStyle/>
          <a:p>
            <a:r>
              <a:rPr lang="cs-CZ" sz="2400" b="1" dirty="0">
                <a:solidFill>
                  <a:schemeClr val="accent6"/>
                </a:solidFill>
              </a:rPr>
              <a:t>ZŠP a ZŠS Uherský Brod</a:t>
            </a:r>
            <a:br>
              <a:rPr lang="cs-CZ" sz="2400" b="1" dirty="0">
                <a:solidFill>
                  <a:schemeClr val="accent6"/>
                </a:solidFill>
              </a:rPr>
            </a:br>
            <a:r>
              <a:rPr lang="cs-CZ" sz="2400" b="1" dirty="0">
                <a:solidFill>
                  <a:schemeClr val="accent6"/>
                </a:solidFill>
              </a:rPr>
              <a:t> projekt č. CZ.1.07/1.4.00/21.0961</a:t>
            </a:r>
            <a:endParaRPr lang="cs-CZ" dirty="0">
              <a:solidFill>
                <a:schemeClr val="accent6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6840760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7733" y="5851203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6"/>
                </a:solidFill>
              </a:rPr>
              <a:t>Jméno autora: Mgr. Alena </a:t>
            </a:r>
            <a:r>
              <a:rPr lang="cs-CZ" b="1" dirty="0" smtClean="0">
                <a:solidFill>
                  <a:schemeClr val="accent6"/>
                </a:solidFill>
              </a:rPr>
              <a:t>Mášová</a:t>
            </a:r>
            <a:endParaRPr lang="cs-CZ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83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820891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Anotace: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Prezentace slouží k procvičování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učiva násobení v oboru do 100 a postupným řešením dochází k vyluštění tajenky.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Možnost cvičení tisknout jako pracovní listy.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Sebehodnocení žák provede vybarvením „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smajlíka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“.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Je určena pro žáky 5. </a:t>
            </a:r>
            <a:r>
              <a:rPr lang="cs-CZ" sz="2000" b="1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ročníku ZŠP.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Období vytvoření vzdělávacího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materiálu duben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2012.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1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3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Vypočítej, výsledky seřaď od nejmenšího po největší, přiřaď písmena a přečti tajenku: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026124"/>
              </p:ext>
            </p:extLst>
          </p:nvPr>
        </p:nvGraphicFramePr>
        <p:xfrm>
          <a:off x="2123728" y="1342621"/>
          <a:ext cx="3024336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316090"/>
                <a:gridCol w="70824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2  .   8  =  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10  . 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  <a:cs typeface="Times New Roman"/>
                        </a:rPr>
                        <a:t>Ř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3  .   2  = 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7  .  10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Á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5  .   5  =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0  .   3  =  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8  .   4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D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4  .   3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9  .   9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3  .   7  =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2777879"/>
              </p:ext>
            </p:extLst>
          </p:nvPr>
        </p:nvGraphicFramePr>
        <p:xfrm>
          <a:off x="5652120" y="1342621"/>
          <a:ext cx="3024336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268252"/>
                <a:gridCol w="7560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 6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2  .   7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Ě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   5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 .   2   =  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Ú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7  .   7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T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 .   9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Y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6  .   5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Ž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10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  <a:cs typeface="Times New Roman"/>
                        </a:rPr>
                        <a:t>→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   6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3  .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 5   = 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K9Z85C9H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555">
            <a:off x="508518" y="732521"/>
            <a:ext cx="1080393" cy="14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4478257"/>
              </p:ext>
            </p:extLst>
          </p:nvPr>
        </p:nvGraphicFramePr>
        <p:xfrm>
          <a:off x="251520" y="5229200"/>
          <a:ext cx="515889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1588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S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5332908"/>
              </p:ext>
            </p:extLst>
          </p:nvPr>
        </p:nvGraphicFramePr>
        <p:xfrm>
          <a:off x="1007738" y="5229200"/>
          <a:ext cx="3996307" cy="736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0901"/>
                <a:gridCol w="570901"/>
                <a:gridCol w="570901"/>
                <a:gridCol w="570901"/>
                <a:gridCol w="570901"/>
                <a:gridCol w="570901"/>
                <a:gridCol w="570901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Ú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4067808"/>
              </p:ext>
            </p:extLst>
          </p:nvPr>
        </p:nvGraphicFramePr>
        <p:xfrm>
          <a:off x="2195736" y="6021288"/>
          <a:ext cx="1080120" cy="736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80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4404398"/>
              </p:ext>
            </p:extLst>
          </p:nvPr>
        </p:nvGraphicFramePr>
        <p:xfrm>
          <a:off x="5292080" y="5229200"/>
          <a:ext cx="2160240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40060"/>
                <a:gridCol w="540060"/>
                <a:gridCol w="540060"/>
                <a:gridCol w="54006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5909825"/>
              </p:ext>
            </p:extLst>
          </p:nvPr>
        </p:nvGraphicFramePr>
        <p:xfrm>
          <a:off x="3635896" y="6021288"/>
          <a:ext cx="2975988" cy="736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95998"/>
                <a:gridCol w="495998"/>
                <a:gridCol w="495998"/>
                <a:gridCol w="495998"/>
                <a:gridCol w="495998"/>
                <a:gridCol w="495998"/>
              </a:tblGrid>
              <a:tr h="306576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466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3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 - vypočítej, výsledky seřaď od nejmenšího po největší, přiřaď písmena a přečti tajenku: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3414302"/>
              </p:ext>
            </p:extLst>
          </p:nvPr>
        </p:nvGraphicFramePr>
        <p:xfrm>
          <a:off x="2123728" y="1342621"/>
          <a:ext cx="3024336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316090"/>
                <a:gridCol w="70824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2  .   8  =   16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10  . 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=   80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  <a:cs typeface="Times New Roman"/>
                        </a:rPr>
                        <a:t>Ř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3  .   2  =     6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7  .  10 =   70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Á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5  .   5  =   25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0  .   3  =     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8  .   4  =   32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D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4  .   3  =   12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9  .   9  =   81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3  .   </a:t>
                      </a:r>
                      <a:r>
                        <a:rPr lang="cs-CZ" sz="1800" b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7  =   21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9511666"/>
              </p:ext>
            </p:extLst>
          </p:nvPr>
        </p:nvGraphicFramePr>
        <p:xfrm>
          <a:off x="5652120" y="1342621"/>
          <a:ext cx="3024336" cy="37084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268252"/>
                <a:gridCol w="7560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 6   =   54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2  .   7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 =   14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Ě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   5   =   40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 .   2   =     2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Ú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7  .   7   =   49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T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 .   9   =   36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Y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6  .   5   =   30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Ž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10  =   90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  <a:cs typeface="Times New Roman"/>
                        </a:rPr>
                        <a:t>→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   6   =   48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3  .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 5   =   15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K9Z85C9H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555">
            <a:off x="467543" y="866835"/>
            <a:ext cx="1080393" cy="14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935295"/>
              </p:ext>
            </p:extLst>
          </p:nvPr>
        </p:nvGraphicFramePr>
        <p:xfrm>
          <a:off x="251520" y="5229200"/>
          <a:ext cx="515889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1588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S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675931"/>
              </p:ext>
            </p:extLst>
          </p:nvPr>
        </p:nvGraphicFramePr>
        <p:xfrm>
          <a:off x="1007738" y="5229200"/>
          <a:ext cx="3996307" cy="736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0901"/>
                <a:gridCol w="570901"/>
                <a:gridCol w="570901"/>
                <a:gridCol w="570901"/>
                <a:gridCol w="570901"/>
                <a:gridCol w="570901"/>
                <a:gridCol w="570901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Ú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S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M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Ě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V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E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M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5502813"/>
              </p:ext>
            </p:extLst>
          </p:nvPr>
        </p:nvGraphicFramePr>
        <p:xfrm>
          <a:off x="2195736" y="6021288"/>
          <a:ext cx="1080120" cy="736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40060"/>
                <a:gridCol w="540060"/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40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N</a:t>
                      </a:r>
                      <a:endParaRPr lang="cs-CZ" sz="18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A</a:t>
                      </a:r>
                      <a:endParaRPr lang="cs-CZ" sz="18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5524845"/>
              </p:ext>
            </p:extLst>
          </p:nvPr>
        </p:nvGraphicFramePr>
        <p:xfrm>
          <a:off x="5292080" y="5229200"/>
          <a:ext cx="2160240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40060"/>
                <a:gridCol w="540060"/>
                <a:gridCol w="540060"/>
                <a:gridCol w="5400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25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32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V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Ž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D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Y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3150348"/>
              </p:ext>
            </p:extLst>
          </p:nvPr>
        </p:nvGraphicFramePr>
        <p:xfrm>
          <a:off x="3635896" y="6021288"/>
          <a:ext cx="2975988" cy="736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95998"/>
                <a:gridCol w="495998"/>
                <a:gridCol w="495998"/>
                <a:gridCol w="495998"/>
                <a:gridCol w="495998"/>
                <a:gridCol w="495998"/>
              </a:tblGrid>
              <a:tr h="30657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49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80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81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90</a:t>
                      </a:r>
                      <a:endParaRPr lang="cs-CZ" sz="1800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T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V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Á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Ř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I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Times New Roman"/>
                          <a:cs typeface="Times New Roman"/>
                        </a:rPr>
                        <a:t>→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278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Vypočítej, výsledky seřaď od nejmenšího po největší a dokonči tajenku:</a:t>
            </a:r>
            <a:endParaRPr lang="cs-CZ" sz="3200" dirty="0"/>
          </a:p>
        </p:txBody>
      </p:sp>
      <p:pic>
        <p:nvPicPr>
          <p:cNvPr id="3" name="Picture 2" descr="E:\Documents and Settings\Radek Máša\Local Settings\Temporary Internet Files\Content.IE5\K9Z85C9H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3361">
            <a:off x="794702" y="789232"/>
            <a:ext cx="1080393" cy="14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8767662"/>
              </p:ext>
            </p:extLst>
          </p:nvPr>
        </p:nvGraphicFramePr>
        <p:xfrm>
          <a:off x="2195736" y="1340768"/>
          <a:ext cx="2736304" cy="33375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52146"/>
                <a:gridCol w="5841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 .  5  =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6  . 10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2  .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4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CH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7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Ř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 .  6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Š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6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P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.  7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 .  1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  8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Í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7892032"/>
              </p:ext>
            </p:extLst>
          </p:nvPr>
        </p:nvGraphicFramePr>
        <p:xfrm>
          <a:off x="5580112" y="1545647"/>
          <a:ext cx="2736304" cy="29667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52145"/>
                <a:gridCol w="58415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 .  4  =  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5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. 10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7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D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8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!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3  .  6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.  7 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3  . 10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T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5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.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7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=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05394"/>
              </p:ext>
            </p:extLst>
          </p:nvPr>
        </p:nvGraphicFramePr>
        <p:xfrm>
          <a:off x="210204" y="4941168"/>
          <a:ext cx="3552054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92009"/>
                <a:gridCol w="592009"/>
                <a:gridCol w="592009"/>
                <a:gridCol w="592009"/>
                <a:gridCol w="592009"/>
                <a:gridCol w="59200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V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7573699"/>
              </p:ext>
            </p:extLst>
          </p:nvPr>
        </p:nvGraphicFramePr>
        <p:xfrm>
          <a:off x="4067944" y="4941168"/>
          <a:ext cx="1175792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87896"/>
                <a:gridCol w="58789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6190351"/>
              </p:ext>
            </p:extLst>
          </p:nvPr>
        </p:nvGraphicFramePr>
        <p:xfrm>
          <a:off x="5508104" y="4941168"/>
          <a:ext cx="1175792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87896"/>
                <a:gridCol w="58789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602584"/>
              </p:ext>
            </p:extLst>
          </p:nvPr>
        </p:nvGraphicFramePr>
        <p:xfrm>
          <a:off x="2699792" y="5877272"/>
          <a:ext cx="4632173" cy="7466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61739"/>
                <a:gridCol w="661739"/>
                <a:gridCol w="661739"/>
                <a:gridCol w="661739"/>
                <a:gridCol w="661739"/>
                <a:gridCol w="661739"/>
                <a:gridCol w="661739"/>
              </a:tblGrid>
              <a:tr h="37581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D66LRQ61\MC9004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589240"/>
            <a:ext cx="1191527" cy="10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843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 - vypočítej, výsledky seřaď od nejmenšího po největší a dokonči tajenku:</a:t>
            </a:r>
            <a:endParaRPr lang="cs-CZ" sz="2800" dirty="0"/>
          </a:p>
        </p:txBody>
      </p:sp>
      <p:pic>
        <p:nvPicPr>
          <p:cNvPr id="3" name="Picture 2" descr="E:\Documents and Settings\Radek Máša\Local Settings\Temporary Internet Files\Content.IE5\K9Z85C9H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3361">
            <a:off x="794702" y="789232"/>
            <a:ext cx="1080393" cy="144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8110659"/>
              </p:ext>
            </p:extLst>
          </p:nvPr>
        </p:nvGraphicFramePr>
        <p:xfrm>
          <a:off x="2195736" y="1340768"/>
          <a:ext cx="2736304" cy="33375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52146"/>
                <a:gridCol w="5841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 .  5  =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 20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6  . 10 =   60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2  .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4  =     8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CH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7  =   63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Ř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 .  6  =     6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Š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6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=   48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P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.  7  =   28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 .  1  =     1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V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  8  =   64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Í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2586478"/>
              </p:ext>
            </p:extLst>
          </p:nvPr>
        </p:nvGraphicFramePr>
        <p:xfrm>
          <a:off x="5580112" y="1511165"/>
          <a:ext cx="2736304" cy="296672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52145"/>
                <a:gridCol w="58415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4  .  4  =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 16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5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. 10 =   50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8  .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7  =   56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D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9  .  8  =   72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!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3  .  6  =   18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1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.  7  =     7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E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3  . 10 =   30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T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5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 . </a:t>
                      </a:r>
                      <a:r>
                        <a:rPr lang="cs-CZ" sz="18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7</a:t>
                      </a:r>
                      <a:r>
                        <a:rPr lang="cs-CZ" sz="1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Verdana" pitchFamily="34" charset="0"/>
                        </a:rPr>
                        <a:t> =    35</a:t>
                      </a:r>
                      <a:endParaRPr lang="cs-CZ" sz="1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9900"/>
                          </a:solidFill>
                          <a:latin typeface="Verdan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9900"/>
                        </a:solidFill>
                        <a:latin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787793"/>
              </p:ext>
            </p:extLst>
          </p:nvPr>
        </p:nvGraphicFramePr>
        <p:xfrm>
          <a:off x="210204" y="4941168"/>
          <a:ext cx="3552054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92009"/>
                <a:gridCol w="592009"/>
                <a:gridCol w="592009"/>
                <a:gridCol w="592009"/>
                <a:gridCol w="592009"/>
                <a:gridCol w="59200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V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Š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E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CH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N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O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236314"/>
              </p:ext>
            </p:extLst>
          </p:nvPr>
        </p:nvGraphicFramePr>
        <p:xfrm>
          <a:off x="4067944" y="4941168"/>
          <a:ext cx="1175792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87896"/>
                <a:gridCol w="5878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28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S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E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5007851"/>
              </p:ext>
            </p:extLst>
          </p:nvPr>
        </p:nvGraphicFramePr>
        <p:xfrm>
          <a:off x="5508104" y="4941168"/>
          <a:ext cx="1175792" cy="74168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87896"/>
                <a:gridCol w="5878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35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T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I</a:t>
                      </a:r>
                      <a:endParaRPr lang="cs-CZ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0152641"/>
              </p:ext>
            </p:extLst>
          </p:nvPr>
        </p:nvGraphicFramePr>
        <p:xfrm>
          <a:off x="2699792" y="5877272"/>
          <a:ext cx="4632173" cy="7466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61739"/>
                <a:gridCol w="661739"/>
                <a:gridCol w="661739"/>
                <a:gridCol w="661739"/>
                <a:gridCol w="661739"/>
                <a:gridCol w="661739"/>
                <a:gridCol w="661739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50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64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P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O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D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Ř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Í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!</a:t>
                      </a:r>
                      <a:endParaRPr lang="cs-CZ" b="1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D66LRQ61\MC9004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589240"/>
            <a:ext cx="1191527" cy="10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488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Podařilo se Ti vyluštit tajenku? </a:t>
            </a:r>
            <a:br>
              <a:rPr lang="cs-CZ" sz="4000" dirty="0" smtClean="0"/>
            </a:br>
            <a:r>
              <a:rPr lang="cs-CZ" sz="4000" dirty="0" smtClean="0"/>
              <a:t>Vybarvi „</a:t>
            </a:r>
            <a:r>
              <a:rPr lang="cs-CZ" sz="4000" dirty="0" err="1" smtClean="0"/>
              <a:t>smajlíka</a:t>
            </a:r>
            <a:r>
              <a:rPr lang="cs-CZ" sz="4000" dirty="0" smtClean="0"/>
              <a:t>“:</a:t>
            </a:r>
            <a:endParaRPr lang="cs-CZ" sz="4000" dirty="0"/>
          </a:p>
        </p:txBody>
      </p:sp>
      <p:sp>
        <p:nvSpPr>
          <p:cNvPr id="3" name="Veselý obličej 2"/>
          <p:cNvSpPr/>
          <p:nvPr/>
        </p:nvSpPr>
        <p:spPr>
          <a:xfrm>
            <a:off x="1187624" y="234888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eselý obličej 3"/>
          <p:cNvSpPr/>
          <p:nvPr/>
        </p:nvSpPr>
        <p:spPr>
          <a:xfrm>
            <a:off x="3851920" y="2996952"/>
            <a:ext cx="914400" cy="914400"/>
          </a:xfrm>
          <a:prstGeom prst="smileyFace">
            <a:avLst>
              <a:gd name="adj" fmla="val 108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588224" y="377247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8943" y="3272867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vládl jsem vše sám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40770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vládl jsem úkol s pomocí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479715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nes se mi nedařilo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1738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7048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smtClean="0"/>
              <a:t>cit.2012-04-11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20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242</TotalTime>
  <Words>718</Words>
  <Application>Microsoft Office PowerPoint</Application>
  <PresentationFormat>Předvádění na obrazovce (4:3)</PresentationFormat>
  <Paragraphs>250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Matematika pro 1. stupeň  Č. DUMu: VY_32_INOVACE_19_Násobení                                                    v oboru do 100</vt:lpstr>
      <vt:lpstr>Prezentace aplikace PowerPoint</vt:lpstr>
      <vt:lpstr>Vypočítej, výsledky seřaď od nejmenšího po největší, přiřaď písmena a přečti tajenku:</vt:lpstr>
      <vt:lpstr>Řešení - vypočítej, výsledky seřaď od nejmenšího po největší, přiřaď písmena a přečti tajenku:</vt:lpstr>
      <vt:lpstr>Vypočítej, výsledky seřaď od nejmenšího po největší a dokonči tajenku:</vt:lpstr>
      <vt:lpstr>Řešení - vypočítej, výsledky seřaď od nejmenšího po největší a dokonči tajenku:</vt:lpstr>
      <vt:lpstr>Podařilo se Ti vyluštit tajenku?  Vybarvi „smajlíka“: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29</cp:revision>
  <dcterms:created xsi:type="dcterms:W3CDTF">2012-03-28T13:57:36Z</dcterms:created>
  <dcterms:modified xsi:type="dcterms:W3CDTF">2012-06-21T14:06:17Z</dcterms:modified>
</cp:coreProperties>
</file>