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3284984"/>
            <a:ext cx="7772400" cy="2108816"/>
          </a:xfrm>
        </p:spPr>
        <p:txBody>
          <a:bodyPr/>
          <a:lstStyle/>
          <a:p>
            <a:r>
              <a:rPr lang="cs-CZ" sz="3200" dirty="0"/>
              <a:t>Matematika pro 1. stupeň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Č. DUMu: </a:t>
            </a:r>
            <a:r>
              <a:rPr lang="cs-CZ" sz="3200" dirty="0" smtClean="0"/>
              <a:t>VY_32_INOVACE_20_Dělení </a:t>
            </a:r>
            <a:br>
              <a:rPr lang="cs-CZ" sz="3200" dirty="0" smtClean="0"/>
            </a:br>
            <a:r>
              <a:rPr lang="cs-CZ" sz="3200" dirty="0" smtClean="0"/>
              <a:t>                                           v oboru do 100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9796" y="2060848"/>
            <a:ext cx="7772400" cy="1584176"/>
          </a:xfrm>
        </p:spPr>
        <p:txBody>
          <a:bodyPr>
            <a:normAutofit fontScale="32500" lnSpcReduction="20000"/>
          </a:bodyPr>
          <a:lstStyle/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r>
              <a:rPr lang="cs-CZ" sz="6200" b="1" dirty="0" smtClean="0">
                <a:solidFill>
                  <a:srgbClr val="002060"/>
                </a:solidFill>
              </a:rPr>
              <a:t>ZŠP </a:t>
            </a:r>
            <a:r>
              <a:rPr lang="cs-CZ" sz="6200" b="1" dirty="0">
                <a:solidFill>
                  <a:srgbClr val="002060"/>
                </a:solidFill>
              </a:rPr>
              <a:t>a ZŠS Uherský </a:t>
            </a:r>
            <a:r>
              <a:rPr lang="cs-CZ" sz="6200" b="1" dirty="0" smtClean="0">
                <a:solidFill>
                  <a:srgbClr val="002060"/>
                </a:solidFill>
              </a:rPr>
              <a:t>Brod</a:t>
            </a:r>
          </a:p>
          <a:p>
            <a:r>
              <a:rPr lang="cs-CZ" sz="6200" b="1" dirty="0">
                <a:solidFill>
                  <a:srgbClr val="002060"/>
                </a:solidFill>
              </a:rPr>
              <a:t>projekt č. CZ.1.07/1.4.00/21.0961</a:t>
            </a:r>
            <a:br>
              <a:rPr lang="cs-CZ" sz="6200" b="1" dirty="0">
                <a:solidFill>
                  <a:srgbClr val="002060"/>
                </a:solidFill>
              </a:rPr>
            </a:br>
            <a:endParaRPr lang="cs-CZ" sz="6200" b="1" dirty="0">
              <a:solidFill>
                <a:srgbClr val="002060"/>
              </a:solidFill>
            </a:endParaRPr>
          </a:p>
          <a:p>
            <a:r>
              <a:rPr lang="cs-CZ" sz="5100" b="1" dirty="0">
                <a:solidFill>
                  <a:srgbClr val="002060"/>
                </a:solidFill>
              </a:rPr>
              <a:t/>
            </a:r>
            <a:br>
              <a:rPr lang="cs-CZ" sz="5100" b="1" dirty="0">
                <a:solidFill>
                  <a:srgbClr val="002060"/>
                </a:solidFill>
              </a:rPr>
            </a:br>
            <a:r>
              <a:rPr lang="cs-CZ" sz="2400" b="1" dirty="0">
                <a:solidFill>
                  <a:srgbClr val="002060"/>
                </a:solidFill>
              </a:rPr>
              <a:t> 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5"/>
            <a:ext cx="6840760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5870767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2060"/>
                </a:solidFill>
              </a:rPr>
              <a:t>Jméno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dirty="0">
                <a:solidFill>
                  <a:srgbClr val="002060"/>
                </a:solidFill>
              </a:rPr>
              <a:t>autora: Mgr. Alena </a:t>
            </a:r>
            <a:r>
              <a:rPr lang="cs-CZ" dirty="0" smtClean="0">
                <a:solidFill>
                  <a:srgbClr val="002060"/>
                </a:solidFill>
              </a:rPr>
              <a:t>Mášová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756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Anotace: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pPr algn="just"/>
            <a:r>
              <a:rPr lang="cs-CZ" sz="2000" dirty="0">
                <a:solidFill>
                  <a:srgbClr val="002060"/>
                </a:solidFill>
              </a:rPr>
              <a:t>Prezentace slouží k </a:t>
            </a:r>
            <a:r>
              <a:rPr lang="cs-CZ" sz="2000" dirty="0" smtClean="0">
                <a:solidFill>
                  <a:srgbClr val="002060"/>
                </a:solidFill>
              </a:rPr>
              <a:t>procvičování učiva dělení v oboru </a:t>
            </a:r>
            <a:br>
              <a:rPr lang="cs-CZ" sz="2000" dirty="0" smtClean="0">
                <a:solidFill>
                  <a:srgbClr val="002060"/>
                </a:solidFill>
              </a:rPr>
            </a:br>
            <a:r>
              <a:rPr lang="cs-CZ" sz="2000" dirty="0" smtClean="0">
                <a:solidFill>
                  <a:srgbClr val="002060"/>
                </a:solidFill>
              </a:rPr>
              <a:t>do 100, k doplňování znamének a k porovnávání čísel. Možnost </a:t>
            </a:r>
            <a:r>
              <a:rPr lang="cs-CZ" sz="2000" dirty="0">
                <a:solidFill>
                  <a:srgbClr val="002060"/>
                </a:solidFill>
              </a:rPr>
              <a:t>cvičení tisknout jako pracovní listy. </a:t>
            </a:r>
          </a:p>
          <a:p>
            <a:pPr algn="just"/>
            <a:endParaRPr lang="cs-CZ" sz="2000" dirty="0">
              <a:solidFill>
                <a:srgbClr val="002060"/>
              </a:solidFill>
            </a:endParaRPr>
          </a:p>
          <a:p>
            <a:pPr algn="just"/>
            <a:r>
              <a:rPr lang="cs-CZ" sz="2000" dirty="0">
                <a:solidFill>
                  <a:srgbClr val="002060"/>
                </a:solidFill>
              </a:rPr>
              <a:t>Je určena pro žáky 5. </a:t>
            </a:r>
            <a:r>
              <a:rPr lang="cs-CZ" sz="2000" smtClean="0">
                <a:solidFill>
                  <a:srgbClr val="002060"/>
                </a:solidFill>
              </a:rPr>
              <a:t>ročníku ZŠP.</a:t>
            </a:r>
            <a:endParaRPr lang="cs-CZ" sz="2000" dirty="0">
              <a:solidFill>
                <a:srgbClr val="002060"/>
              </a:solidFill>
            </a:endParaRPr>
          </a:p>
          <a:p>
            <a:pPr algn="just"/>
            <a:endParaRPr lang="cs-CZ" sz="2000" dirty="0">
              <a:solidFill>
                <a:srgbClr val="002060"/>
              </a:solidFill>
            </a:endParaRPr>
          </a:p>
          <a:p>
            <a:pPr algn="just"/>
            <a:r>
              <a:rPr lang="cs-CZ" sz="2000" dirty="0">
                <a:solidFill>
                  <a:srgbClr val="002060"/>
                </a:solidFill>
              </a:rPr>
              <a:t>Období vytvoření vzdělávacího materiálu –  </a:t>
            </a:r>
            <a:r>
              <a:rPr lang="cs-CZ" sz="2000" dirty="0" smtClean="0">
                <a:solidFill>
                  <a:srgbClr val="002060"/>
                </a:solidFill>
              </a:rPr>
              <a:t>duben </a:t>
            </a:r>
            <a:r>
              <a:rPr lang="cs-CZ" sz="2000" dirty="0">
                <a:solidFill>
                  <a:srgbClr val="002060"/>
                </a:solidFill>
              </a:rPr>
              <a:t>2012.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91469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47936"/>
          </a:xfrm>
        </p:spPr>
        <p:txBody>
          <a:bodyPr>
            <a:noAutofit/>
          </a:bodyPr>
          <a:lstStyle/>
          <a:p>
            <a:r>
              <a:rPr lang="cs-CZ" sz="4800" dirty="0" smtClean="0"/>
              <a:t>Vypočítej:</a:t>
            </a:r>
            <a:endParaRPr lang="cs-CZ" sz="4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1375263"/>
              </p:ext>
            </p:extLst>
          </p:nvPr>
        </p:nvGraphicFramePr>
        <p:xfrm>
          <a:off x="755576" y="1700808"/>
          <a:ext cx="2088232" cy="31699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088232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40  :  4  =  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25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 :  5 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16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 :  2 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63  :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 7 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42  :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 6 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27  :  9 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24  :  4 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64  :  8 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6910672"/>
              </p:ext>
            </p:extLst>
          </p:nvPr>
        </p:nvGraphicFramePr>
        <p:xfrm>
          <a:off x="3275856" y="2852936"/>
          <a:ext cx="2232248" cy="31699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2322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54  :  9  =  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49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+mn-lt"/>
                        </a:rPr>
                        <a:t>  :  7  =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12  :  4  =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90  : 10 =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+mn-lt"/>
                        </a:rPr>
                        <a:t>  8</a:t>
                      </a:r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  :  8  =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18  :  3  =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  6  :  2  =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48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+mn-lt"/>
                        </a:rPr>
                        <a:t>  :  6  =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4686178"/>
              </p:ext>
            </p:extLst>
          </p:nvPr>
        </p:nvGraphicFramePr>
        <p:xfrm>
          <a:off x="5940152" y="1700808"/>
          <a:ext cx="2520280" cy="31699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520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45  :  5  =  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81  :  9 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20  :  2 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56  :  7 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 9</a:t>
                      </a:r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:  3 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40  :  8 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16  :  4  =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100  :  10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 =  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E:\Documents and Settings\Radek Máša\Local Settings\Temporary Internet Files\Content.IE5\9WMIC3DO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229274"/>
            <a:ext cx="1210275" cy="12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969" y="5239950"/>
            <a:ext cx="1224136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250" y="5113986"/>
            <a:ext cx="1189404" cy="112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571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47936"/>
          </a:xfrm>
        </p:spPr>
        <p:txBody>
          <a:bodyPr>
            <a:noAutofit/>
          </a:bodyPr>
          <a:lstStyle/>
          <a:p>
            <a:r>
              <a:rPr lang="cs-CZ" sz="4800" dirty="0" smtClean="0"/>
              <a:t>Řešení - vypočítej:</a:t>
            </a:r>
            <a:endParaRPr lang="cs-CZ" sz="4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2661525"/>
              </p:ext>
            </p:extLst>
          </p:nvPr>
        </p:nvGraphicFramePr>
        <p:xfrm>
          <a:off x="755576" y="1700808"/>
          <a:ext cx="2160240" cy="31699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16024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40  :  4  =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25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 :  5  =   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16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 :  2  =   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63  :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 7  =   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42  :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 6  =   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27  :  9  = 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24  :  4  = 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64  :  8  = 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0280339"/>
              </p:ext>
            </p:extLst>
          </p:nvPr>
        </p:nvGraphicFramePr>
        <p:xfrm>
          <a:off x="3340933" y="2852936"/>
          <a:ext cx="2232248" cy="31699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2322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54  :  9  =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+mn-lt"/>
                        </a:rPr>
                        <a:t>  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n-lt"/>
                        </a:rPr>
                        <a:t>6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49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+mn-lt"/>
                        </a:rPr>
                        <a:t>  :  7  =  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n-lt"/>
                        </a:rPr>
                        <a:t>7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12  :  4  =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n-lt"/>
                        </a:rPr>
                        <a:t>3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90  : 10 =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n-lt"/>
                        </a:rPr>
                        <a:t>9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+mn-lt"/>
                        </a:rPr>
                        <a:t>  8</a:t>
                      </a:r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  :  8  =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n-lt"/>
                        </a:rPr>
                        <a:t>1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18  :  3  =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n-lt"/>
                        </a:rPr>
                        <a:t>6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  6  :  2  =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n-lt"/>
                        </a:rPr>
                        <a:t>3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+mn-lt"/>
                        </a:rPr>
                        <a:t>48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+mn-lt"/>
                        </a:rPr>
                        <a:t>  :  6  =  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n-lt"/>
                        </a:rPr>
                        <a:t>8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8350289"/>
              </p:ext>
            </p:extLst>
          </p:nvPr>
        </p:nvGraphicFramePr>
        <p:xfrm>
          <a:off x="5940152" y="1700808"/>
          <a:ext cx="2520280" cy="31699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520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45  :  5  =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81  :  9 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=  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20  :  2  =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56  :  7  =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 9</a:t>
                      </a:r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:  3  =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40  :  8  =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  16  :  4  = 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100  :  10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 =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E:\Documents and Settings\Radek Máša\Local Settings\Temporary Internet Files\Content.IE5\9WMIC3DO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229274"/>
            <a:ext cx="1210275" cy="12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250836"/>
            <a:ext cx="1224136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250" y="5113986"/>
            <a:ext cx="1189404" cy="112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291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648072"/>
          </a:xfrm>
        </p:spPr>
        <p:txBody>
          <a:bodyPr>
            <a:noAutofit/>
          </a:bodyPr>
          <a:lstStyle/>
          <a:p>
            <a:r>
              <a:rPr lang="cs-CZ" sz="4000" dirty="0" smtClean="0"/>
              <a:t>Doplň znaménka </a:t>
            </a:r>
            <a:r>
              <a:rPr lang="cs-CZ" sz="4000" dirty="0" smtClean="0">
                <a:solidFill>
                  <a:srgbClr val="FF9900"/>
                </a:solidFill>
              </a:rPr>
              <a:t>:</a:t>
            </a:r>
            <a:r>
              <a:rPr lang="cs-CZ" sz="4000" dirty="0" smtClean="0"/>
              <a:t> nebo </a:t>
            </a:r>
            <a:r>
              <a:rPr lang="cs-CZ" sz="4000" dirty="0" smtClean="0">
                <a:solidFill>
                  <a:srgbClr val="FF9900"/>
                </a:solidFill>
              </a:rPr>
              <a:t>·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1771940"/>
              </p:ext>
            </p:extLst>
          </p:nvPr>
        </p:nvGraphicFramePr>
        <p:xfrm>
          <a:off x="1043608" y="1340768"/>
          <a:ext cx="3120008" cy="23774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120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15   ___   3   =   </a:t>
                      </a:r>
                      <a:r>
                        <a:rPr lang="cs-CZ" sz="2000" baseline="0" dirty="0" smtClean="0">
                          <a:solidFill>
                            <a:srgbClr val="002060"/>
                          </a:solidFill>
                        </a:rPr>
                        <a:t>  </a:t>
                      </a:r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5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60   ___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  6   =   10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8   ___   4   =   32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16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  ___   2   =     8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72   ___   8   =     9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5   ___  10  =   50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313811"/>
              </p:ext>
            </p:extLst>
          </p:nvPr>
        </p:nvGraphicFramePr>
        <p:xfrm>
          <a:off x="4860032" y="1340768"/>
          <a:ext cx="3120008" cy="23774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120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16   ___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  4   =     4   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7   ___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  2   =   14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5   ___   5   =   25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30   ___  10  =     3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81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  ___   9   =     9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6   ___   4   =   24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58551" y="3984251"/>
            <a:ext cx="78578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latin typeface="+mj-lt"/>
              </a:rPr>
              <a:t>Doplň čísla:</a:t>
            </a:r>
            <a:endParaRPr lang="cs-CZ" sz="4000" b="1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293" y="4719129"/>
            <a:ext cx="25208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____  :  4  =  2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____  :  6  =  6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____  :  9  =  3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5517232"/>
            <a:ext cx="26642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80  :  ____  =  10</a:t>
            </a:r>
          </a:p>
          <a:p>
            <a:pPr marL="457200" indent="-457200">
              <a:buAutoNum type="arabicPlain" startAt="45"/>
            </a:pPr>
            <a:r>
              <a:rPr lang="cs-CZ" sz="2000" b="1" dirty="0" smtClean="0">
                <a:solidFill>
                  <a:srgbClr val="0070C0"/>
                </a:solidFill>
              </a:rPr>
              <a:t> :  ____  =    9</a:t>
            </a:r>
          </a:p>
          <a:p>
            <a:r>
              <a:rPr lang="cs-CZ" sz="2000" b="1" dirty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 3  :  ____  =    1  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4718129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____  :  8  =  8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____  :  6  =  2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____  :  4  = 10</a:t>
            </a:r>
            <a:endParaRPr lang="cs-CZ" sz="2000" b="1" dirty="0">
              <a:solidFill>
                <a:srgbClr val="0070C0"/>
              </a:solidFill>
            </a:endParaRPr>
          </a:p>
        </p:txBody>
      </p:sp>
      <p:pic>
        <p:nvPicPr>
          <p:cNvPr id="12" name="Picture 2" descr="E:\Documents and Settings\Radek Máša\Local Settings\Temporary Internet Files\Content.IE5\9WMIC3DO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0648"/>
            <a:ext cx="917368" cy="966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71265"/>
            <a:ext cx="961258" cy="87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8602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648072"/>
          </a:xfrm>
        </p:spPr>
        <p:txBody>
          <a:bodyPr>
            <a:noAutofit/>
          </a:bodyPr>
          <a:lstStyle/>
          <a:p>
            <a:r>
              <a:rPr lang="cs-CZ" sz="4000" dirty="0" smtClean="0"/>
              <a:t>        Řešení - doplň znaménka </a:t>
            </a:r>
            <a:r>
              <a:rPr lang="cs-CZ" sz="4000" dirty="0" smtClean="0">
                <a:solidFill>
                  <a:srgbClr val="FF9900"/>
                </a:solidFill>
              </a:rPr>
              <a:t>:</a:t>
            </a:r>
            <a:r>
              <a:rPr lang="cs-CZ" sz="4000" dirty="0" smtClean="0"/>
              <a:t> nebo </a:t>
            </a:r>
            <a:r>
              <a:rPr lang="cs-CZ" sz="4000" dirty="0">
                <a:solidFill>
                  <a:srgbClr val="FF9900"/>
                </a:solidFill>
              </a:rPr>
              <a:t>·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596583"/>
              </p:ext>
            </p:extLst>
          </p:nvPr>
        </p:nvGraphicFramePr>
        <p:xfrm>
          <a:off x="1043608" y="1340768"/>
          <a:ext cx="3120008" cy="23774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120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15   </a:t>
                      </a:r>
                      <a:r>
                        <a:rPr lang="cs-CZ" sz="2000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:</a:t>
                      </a:r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   3   =   </a:t>
                      </a:r>
                      <a:r>
                        <a:rPr lang="cs-CZ" sz="2000" baseline="0" dirty="0" smtClean="0">
                          <a:solidFill>
                            <a:srgbClr val="002060"/>
                          </a:solidFill>
                        </a:rPr>
                        <a:t>  </a:t>
                      </a:r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5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60   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: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  6   =   10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8   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·</a:t>
                      </a:r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 4   =   32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16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  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: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  2   =     8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72   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:</a:t>
                      </a:r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 8   =     9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5   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·</a:t>
                      </a:r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10  =   50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6147719"/>
              </p:ext>
            </p:extLst>
          </p:nvPr>
        </p:nvGraphicFramePr>
        <p:xfrm>
          <a:off x="4860032" y="1340768"/>
          <a:ext cx="3120008" cy="23774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120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16   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: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  4   =     4   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7   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·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  2   =   14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5   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·</a:t>
                      </a:r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 5   =   25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30   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:</a:t>
                      </a:r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10  =     3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81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  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: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  9   =     9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6   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·</a:t>
                      </a:r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   4   =   24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58551" y="3984251"/>
            <a:ext cx="78578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latin typeface="+mj-lt"/>
              </a:rPr>
              <a:t>Řešení - doplň čísla:</a:t>
            </a:r>
            <a:endParaRPr lang="cs-CZ" sz="4000" b="1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293" y="4719129"/>
            <a:ext cx="25208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  </a:t>
            </a:r>
            <a:r>
              <a:rPr lang="cs-CZ" sz="2000" b="1" dirty="0" smtClean="0">
                <a:solidFill>
                  <a:srgbClr val="FF0000"/>
                </a:solidFill>
              </a:rPr>
              <a:t> 8  </a:t>
            </a:r>
            <a:r>
              <a:rPr lang="cs-CZ" sz="2000" b="1" dirty="0" smtClean="0">
                <a:solidFill>
                  <a:srgbClr val="0070C0"/>
                </a:solidFill>
              </a:rPr>
              <a:t>:  4  =  2</a:t>
            </a:r>
          </a:p>
          <a:p>
            <a:r>
              <a:rPr lang="cs-CZ" sz="2000" b="1" dirty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36</a:t>
            </a:r>
            <a:r>
              <a:rPr lang="cs-CZ" sz="2000" b="1" dirty="0" smtClean="0">
                <a:solidFill>
                  <a:srgbClr val="0070C0"/>
                </a:solidFill>
              </a:rPr>
              <a:t>  :  6  =  6</a:t>
            </a:r>
          </a:p>
          <a:p>
            <a:r>
              <a:rPr lang="cs-CZ" sz="2000" b="1" dirty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27</a:t>
            </a:r>
            <a:r>
              <a:rPr lang="cs-CZ" sz="2000" b="1" dirty="0" smtClean="0">
                <a:solidFill>
                  <a:srgbClr val="0070C0"/>
                </a:solidFill>
              </a:rPr>
              <a:t>  :  9  =  3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5856" y="5525138"/>
            <a:ext cx="26642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80  :  </a:t>
            </a:r>
            <a:r>
              <a:rPr lang="cs-CZ" sz="2000" b="1" dirty="0" smtClean="0">
                <a:solidFill>
                  <a:srgbClr val="FF0000"/>
                </a:solidFill>
              </a:rPr>
              <a:t>8 </a:t>
            </a:r>
            <a:r>
              <a:rPr lang="cs-CZ" sz="2000" b="1" dirty="0" smtClean="0">
                <a:solidFill>
                  <a:srgbClr val="0070C0"/>
                </a:solidFill>
              </a:rPr>
              <a:t>  =  10</a:t>
            </a:r>
          </a:p>
          <a:p>
            <a:pPr marL="457200" indent="-457200">
              <a:buAutoNum type="arabicPlain" startAt="45"/>
            </a:pPr>
            <a:r>
              <a:rPr lang="cs-CZ" sz="2000" b="1" dirty="0" smtClean="0">
                <a:solidFill>
                  <a:srgbClr val="0070C0"/>
                </a:solidFill>
              </a:rPr>
              <a:t> :  </a:t>
            </a:r>
            <a:r>
              <a:rPr lang="cs-CZ" sz="2000" b="1" dirty="0" smtClean="0">
                <a:solidFill>
                  <a:srgbClr val="FF0000"/>
                </a:solidFill>
              </a:rPr>
              <a:t>5</a:t>
            </a:r>
            <a:r>
              <a:rPr lang="cs-CZ" sz="2000" b="1" dirty="0" smtClean="0">
                <a:solidFill>
                  <a:srgbClr val="0070C0"/>
                </a:solidFill>
              </a:rPr>
              <a:t>  =    9</a:t>
            </a:r>
          </a:p>
          <a:p>
            <a:r>
              <a:rPr lang="cs-CZ" sz="2000" b="1" dirty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 3  :  </a:t>
            </a:r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r>
              <a:rPr lang="cs-CZ" sz="2000" b="1" dirty="0" smtClean="0">
                <a:solidFill>
                  <a:srgbClr val="0070C0"/>
                </a:solidFill>
              </a:rPr>
              <a:t>  =    1  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4718129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64</a:t>
            </a:r>
            <a:r>
              <a:rPr lang="cs-CZ" sz="2000" b="1" dirty="0" smtClean="0">
                <a:solidFill>
                  <a:srgbClr val="0070C0"/>
                </a:solidFill>
              </a:rPr>
              <a:t>  :  8  =  8</a:t>
            </a:r>
          </a:p>
          <a:p>
            <a:r>
              <a:rPr lang="cs-CZ" sz="2000" b="1" dirty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12</a:t>
            </a:r>
            <a:r>
              <a:rPr lang="cs-CZ" sz="2000" b="1" dirty="0" smtClean="0">
                <a:solidFill>
                  <a:srgbClr val="0070C0"/>
                </a:solidFill>
              </a:rPr>
              <a:t>  :  6  =  2</a:t>
            </a:r>
          </a:p>
          <a:p>
            <a:r>
              <a:rPr lang="cs-CZ" sz="2000" b="1" dirty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40</a:t>
            </a:r>
            <a:r>
              <a:rPr lang="cs-CZ" sz="2000" b="1" dirty="0" smtClean="0">
                <a:solidFill>
                  <a:srgbClr val="0070C0"/>
                </a:solidFill>
              </a:rPr>
              <a:t>  :  4  = 10</a:t>
            </a:r>
            <a:endParaRPr lang="cs-CZ" sz="2000" b="1" dirty="0">
              <a:solidFill>
                <a:srgbClr val="0070C0"/>
              </a:solidFill>
            </a:endParaRPr>
          </a:p>
        </p:txBody>
      </p:sp>
      <p:pic>
        <p:nvPicPr>
          <p:cNvPr id="12" name="Picture 2" descr="E:\Documents and Settings\Radek Máša\Local Settings\Temporary Internet Files\Content.IE5\9WMIC3DO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93" y="322784"/>
            <a:ext cx="917368" cy="966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71265"/>
            <a:ext cx="961258" cy="87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06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r>
              <a:rPr lang="cs-CZ" sz="4800" dirty="0" smtClean="0"/>
              <a:t>Doplň znaky  &gt; , &lt; , =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7171" y="1758876"/>
            <a:ext cx="597666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48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:  8  =  ____             12  :  3  =  ____</a:t>
            </a:r>
          </a:p>
          <a:p>
            <a:endParaRPr lang="cs-CZ" sz="20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20  : 10 =  ____             40  :  8  =  ____</a:t>
            </a:r>
          </a:p>
          <a:p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>
              <a:buAutoNum type="arabicPlain" startAt="36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:  4  =  ____             81  :  9  =  ____</a:t>
            </a:r>
          </a:p>
          <a:p>
            <a:pPr marL="457200" indent="-457200">
              <a:buAutoNum type="arabicPlain" startAt="36"/>
            </a:pP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28  :  7  =  ____             42  :  6  =  ____</a:t>
            </a:r>
          </a:p>
          <a:p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9  :  3  =  ____             70  :  7  =  ____  </a:t>
            </a:r>
          </a:p>
          <a:p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353475" y="1753129"/>
            <a:ext cx="504056" cy="40011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53475" y="2348880"/>
            <a:ext cx="504056" cy="40011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55976" y="2943815"/>
            <a:ext cx="504056" cy="40011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53475" y="3573016"/>
            <a:ext cx="504056" cy="40011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53475" y="4221088"/>
            <a:ext cx="504056" cy="40011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080120" cy="889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39552" y="5085184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Jak jsi zvládl úkoly?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Vybarvi „</a:t>
            </a:r>
            <a:r>
              <a:rPr lang="cs-CZ" sz="2000" b="1" dirty="0" err="1" smtClean="0">
                <a:solidFill>
                  <a:srgbClr val="002060"/>
                </a:solidFill>
              </a:rPr>
              <a:t>smajlíka</a:t>
            </a:r>
            <a:r>
              <a:rPr lang="cs-CZ" sz="2000" b="1" dirty="0" smtClean="0">
                <a:solidFill>
                  <a:srgbClr val="002060"/>
                </a:solidFill>
              </a:rPr>
              <a:t>“.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4150804" y="5335870"/>
            <a:ext cx="914400" cy="914400"/>
          </a:xfrm>
          <a:prstGeom prst="smileyFac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724128" y="5275087"/>
            <a:ext cx="914400" cy="914400"/>
          </a:xfrm>
          <a:prstGeom prst="smileyFace">
            <a:avLst>
              <a:gd name="adj" fmla="val 108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308304" y="5335870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503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ˇˇ   </a:t>
            </a:r>
            <a:r>
              <a:rPr lang="cs-CZ" sz="4000" dirty="0"/>
              <a:t>Ř</a:t>
            </a:r>
            <a:r>
              <a:rPr lang="cs-CZ" sz="4000" dirty="0" smtClean="0"/>
              <a:t>ešení - doplň znaky  &gt; , &lt; , =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7171" y="1758876"/>
            <a:ext cx="597666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48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:  8  =    </a:t>
            </a:r>
            <a:r>
              <a:rPr lang="cs-CZ" sz="2000" b="1" dirty="0" smtClean="0">
                <a:solidFill>
                  <a:srgbClr val="FF0000"/>
                </a:solidFill>
              </a:rPr>
              <a:t>6   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2000" b="1" dirty="0" smtClean="0">
                <a:solidFill>
                  <a:srgbClr val="FF0000"/>
                </a:solidFill>
              </a:rPr>
              <a:t>&gt;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    12  :  3  =    </a:t>
            </a:r>
            <a:r>
              <a:rPr lang="cs-CZ" sz="2000" b="1" dirty="0" smtClean="0">
                <a:solidFill>
                  <a:srgbClr val="FF0000"/>
                </a:solidFill>
              </a:rPr>
              <a:t>4</a:t>
            </a:r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20  : 10 =    </a:t>
            </a:r>
            <a:r>
              <a:rPr lang="cs-CZ" sz="2000" b="1" dirty="0" smtClean="0">
                <a:solidFill>
                  <a:srgbClr val="FF0000"/>
                </a:solidFill>
              </a:rPr>
              <a:t>2   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2000" b="1" dirty="0" smtClean="0">
                <a:solidFill>
                  <a:srgbClr val="FF0000"/>
                </a:solidFill>
              </a:rPr>
              <a:t>&lt;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    40  :  8  =    </a:t>
            </a:r>
            <a:r>
              <a:rPr lang="cs-CZ" sz="2000" b="1" dirty="0" smtClean="0">
                <a:solidFill>
                  <a:srgbClr val="FF0000"/>
                </a:solidFill>
              </a:rPr>
              <a:t>5</a:t>
            </a:r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>
              <a:buAutoNum type="arabicPlain" startAt="36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:  4  =    </a:t>
            </a:r>
            <a:r>
              <a:rPr lang="cs-CZ" sz="2000" b="1" dirty="0" smtClean="0">
                <a:solidFill>
                  <a:srgbClr val="FF0000"/>
                </a:solidFill>
              </a:rPr>
              <a:t>9   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2000" b="1" dirty="0" smtClean="0">
                <a:solidFill>
                  <a:srgbClr val="FF0000"/>
                </a:solidFill>
              </a:rPr>
              <a:t>=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    81  :  9  =    </a:t>
            </a:r>
            <a:r>
              <a:rPr lang="cs-CZ" sz="2000" b="1" dirty="0" smtClean="0">
                <a:solidFill>
                  <a:srgbClr val="FF0000"/>
                </a:solidFill>
              </a:rPr>
              <a:t>9</a:t>
            </a:r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>
              <a:buAutoNum type="arabicPlain" startAt="36"/>
            </a:pP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28  :  7  =    </a:t>
            </a:r>
            <a:r>
              <a:rPr lang="cs-CZ" sz="2000" b="1" dirty="0" smtClean="0">
                <a:solidFill>
                  <a:srgbClr val="FF0000"/>
                </a:solidFill>
              </a:rPr>
              <a:t>4   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2000" b="1" dirty="0" smtClean="0">
                <a:solidFill>
                  <a:srgbClr val="FF0000"/>
                </a:solidFill>
              </a:rPr>
              <a:t>&lt;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    42  :  6  =    </a:t>
            </a:r>
            <a:r>
              <a:rPr lang="cs-CZ" sz="2000" b="1" dirty="0" smtClean="0">
                <a:solidFill>
                  <a:srgbClr val="FF0000"/>
                </a:solidFill>
              </a:rPr>
              <a:t>7</a:t>
            </a:r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9  :  3  =    </a:t>
            </a:r>
            <a:r>
              <a:rPr lang="cs-CZ" sz="2000" b="1" dirty="0" smtClean="0">
                <a:solidFill>
                  <a:srgbClr val="FF0000"/>
                </a:solidFill>
              </a:rPr>
              <a:t>3   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2000" b="1" dirty="0" smtClean="0">
                <a:solidFill>
                  <a:srgbClr val="FF0000"/>
                </a:solidFill>
              </a:rPr>
              <a:t>&lt;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    70  :  7  =  </a:t>
            </a:r>
            <a:r>
              <a:rPr lang="cs-CZ" sz="2000" b="1" dirty="0" smtClean="0">
                <a:solidFill>
                  <a:srgbClr val="FF0000"/>
                </a:solidFill>
              </a:rPr>
              <a:t> 10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</a:p>
          <a:p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9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83" y="332656"/>
            <a:ext cx="1080120" cy="889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39552" y="5085184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Jak jsi zvládl úkoly?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Vybarvi „</a:t>
            </a:r>
            <a:r>
              <a:rPr lang="cs-CZ" sz="2000" b="1" dirty="0" err="1" smtClean="0">
                <a:solidFill>
                  <a:srgbClr val="002060"/>
                </a:solidFill>
              </a:rPr>
              <a:t>smajlíka</a:t>
            </a:r>
            <a:r>
              <a:rPr lang="cs-CZ" sz="2000" b="1" dirty="0" smtClean="0">
                <a:solidFill>
                  <a:srgbClr val="002060"/>
                </a:solidFill>
              </a:rPr>
              <a:t>“.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4150804" y="533587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724128" y="5275087"/>
            <a:ext cx="914400" cy="914400"/>
          </a:xfrm>
          <a:prstGeom prst="smileyFace">
            <a:avLst>
              <a:gd name="adj" fmla="val 108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308304" y="5335870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167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484784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CITACE:</a:t>
            </a:r>
          </a:p>
          <a:p>
            <a:endParaRPr lang="cs-CZ" dirty="0"/>
          </a:p>
          <a:p>
            <a:r>
              <a:rPr lang="en-US" dirty="0"/>
              <a:t>[</a:t>
            </a:r>
            <a:r>
              <a:rPr lang="cs-CZ" dirty="0" smtClean="0"/>
              <a:t>cit.2012-04-13</a:t>
            </a:r>
            <a:r>
              <a:rPr lang="en-US" dirty="0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b="1" dirty="0">
              <a:solidFill>
                <a:srgbClr val="00006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491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146</TotalTime>
  <Words>676</Words>
  <Application>Microsoft Office PowerPoint</Application>
  <PresentationFormat>Předvádění na obrazovce (4:3)</PresentationFormat>
  <Paragraphs>139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Matematika pro 1. stupeň  Č. DUMu: VY_32_INOVACE_20_Dělení                                             v oboru do 100</vt:lpstr>
      <vt:lpstr>Prezentace aplikace PowerPoint</vt:lpstr>
      <vt:lpstr>Vypočítej:</vt:lpstr>
      <vt:lpstr>Řešení - vypočítej:</vt:lpstr>
      <vt:lpstr>Doplň znaménka : nebo ·  </vt:lpstr>
      <vt:lpstr>        Řešení - doplň znaménka : nebo ·  </vt:lpstr>
      <vt:lpstr>Doplň znaky  &gt; , &lt; , =</vt:lpstr>
      <vt:lpstr>ˇˇ   Řešení - doplň znaky  &gt; , &lt; , =</vt:lpstr>
      <vt:lpstr>Prezentace aplikace PowerPoint</vt:lpstr>
    </vt:vector>
  </TitlesOfParts>
  <Company>ssubnet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uctarna</dc:creator>
  <cp:lastModifiedBy>uctarna</cp:lastModifiedBy>
  <cp:revision>21</cp:revision>
  <dcterms:created xsi:type="dcterms:W3CDTF">2012-03-09T12:39:11Z</dcterms:created>
  <dcterms:modified xsi:type="dcterms:W3CDTF">2012-06-21T14:06:49Z</dcterms:modified>
</cp:coreProperties>
</file>