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58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4660"/>
  </p:normalViewPr>
  <p:slideViewPr>
    <p:cSldViewPr>
      <p:cViewPr varScale="1">
        <p:scale>
          <a:sx n="68" d="100"/>
          <a:sy n="68" d="100"/>
        </p:scale>
        <p:origin x="-14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10D729-A921-4015-9C96-78144187CA7F}" type="doc">
      <dgm:prSet loTypeId="urn:microsoft.com/office/officeart/2005/8/layout/hList3" loCatId="list" qsTypeId="urn:microsoft.com/office/officeart/2005/8/quickstyle/simple4" qsCatId="simple" csTypeId="urn:microsoft.com/office/officeart/2005/8/colors/accent2_1" csCatId="accent2" phldr="1"/>
      <dgm:spPr/>
      <dgm:t>
        <a:bodyPr/>
        <a:lstStyle/>
        <a:p>
          <a:endParaRPr lang="cs-CZ"/>
        </a:p>
      </dgm:t>
    </dgm:pt>
    <dgm:pt modelId="{C9DC996F-694B-4D8F-9A83-F36746B92F8D}">
      <dgm:prSet phldrT="[Text]" custT="1"/>
      <dgm:spPr/>
      <dgm:t>
        <a:bodyPr/>
        <a:lstStyle/>
        <a:p>
          <a:r>
            <a:rPr lang="cs-CZ" sz="5400" dirty="0" smtClean="0"/>
            <a:t>Pomůcky</a:t>
          </a:r>
          <a:endParaRPr lang="cs-CZ" sz="5400" dirty="0"/>
        </a:p>
      </dgm:t>
    </dgm:pt>
    <dgm:pt modelId="{45A4CC5E-E8C8-4C0B-94D8-1C1EA3B709C3}" type="parTrans" cxnId="{D197D98B-23F2-4F7D-809D-434E284DA7A7}">
      <dgm:prSet/>
      <dgm:spPr/>
      <dgm:t>
        <a:bodyPr/>
        <a:lstStyle/>
        <a:p>
          <a:endParaRPr lang="cs-CZ"/>
        </a:p>
      </dgm:t>
    </dgm:pt>
    <dgm:pt modelId="{C8A2B717-B426-4B93-B2AD-C53A285D9AC6}" type="sibTrans" cxnId="{D197D98B-23F2-4F7D-809D-434E284DA7A7}">
      <dgm:prSet/>
      <dgm:spPr/>
      <dgm:t>
        <a:bodyPr/>
        <a:lstStyle/>
        <a:p>
          <a:endParaRPr lang="cs-CZ"/>
        </a:p>
      </dgm:t>
    </dgm:pt>
    <dgm:pt modelId="{80DCF2BF-BD65-4B43-BE8E-E668EB5E9E71}">
      <dgm:prSet phldrT="[Text]"/>
      <dgm:spPr/>
      <dgm:t>
        <a:bodyPr/>
        <a:lstStyle/>
        <a:p>
          <a:r>
            <a:rPr lang="cs-CZ" dirty="0" smtClean="0"/>
            <a:t>El. obvod</a:t>
          </a:r>
          <a:endParaRPr lang="cs-CZ" dirty="0"/>
        </a:p>
      </dgm:t>
    </dgm:pt>
    <dgm:pt modelId="{A4BC79AD-B842-47A1-9C6C-5061D14A3041}" type="parTrans" cxnId="{E2AC7189-A443-487D-9D6B-BE39F65DD6CD}">
      <dgm:prSet/>
      <dgm:spPr/>
      <dgm:t>
        <a:bodyPr/>
        <a:lstStyle/>
        <a:p>
          <a:endParaRPr lang="cs-CZ"/>
        </a:p>
      </dgm:t>
    </dgm:pt>
    <dgm:pt modelId="{7AA78007-59DE-4EE2-86CA-BBA4CC91FAC2}" type="sibTrans" cxnId="{E2AC7189-A443-487D-9D6B-BE39F65DD6CD}">
      <dgm:prSet/>
      <dgm:spPr/>
      <dgm:t>
        <a:bodyPr/>
        <a:lstStyle/>
        <a:p>
          <a:endParaRPr lang="cs-CZ"/>
        </a:p>
      </dgm:t>
    </dgm:pt>
    <dgm:pt modelId="{43825661-B330-4F5B-BEC6-71F6713502DC}">
      <dgm:prSet phldrT="[Text]"/>
      <dgm:spPr/>
      <dgm:t>
        <a:bodyPr/>
        <a:lstStyle/>
        <a:p>
          <a:r>
            <a:rPr lang="cs-CZ" dirty="0" smtClean="0"/>
            <a:t>Měřící zařízení</a:t>
          </a:r>
          <a:endParaRPr lang="cs-CZ" dirty="0"/>
        </a:p>
      </dgm:t>
    </dgm:pt>
    <dgm:pt modelId="{AF833F66-8BA8-4680-B525-59811AFAFC53}" type="parTrans" cxnId="{C4E590B0-D803-4A5E-B401-476CB2CAFAF5}">
      <dgm:prSet/>
      <dgm:spPr/>
      <dgm:t>
        <a:bodyPr/>
        <a:lstStyle/>
        <a:p>
          <a:endParaRPr lang="cs-CZ"/>
        </a:p>
      </dgm:t>
    </dgm:pt>
    <dgm:pt modelId="{538B2E95-0DBB-4B64-9719-A7FA5BFD93F9}" type="sibTrans" cxnId="{C4E590B0-D803-4A5E-B401-476CB2CAFAF5}">
      <dgm:prSet/>
      <dgm:spPr/>
      <dgm:t>
        <a:bodyPr/>
        <a:lstStyle/>
        <a:p>
          <a:endParaRPr lang="cs-CZ"/>
        </a:p>
      </dgm:t>
    </dgm:pt>
    <dgm:pt modelId="{DE06B780-7616-4BDC-912C-D11C7BCE95BA}">
      <dgm:prSet phldrT="[Text]"/>
      <dgm:spPr/>
      <dgm:t>
        <a:bodyPr/>
        <a:lstStyle/>
        <a:p>
          <a:r>
            <a:rPr lang="cs-CZ" dirty="0" smtClean="0"/>
            <a:t>Elektrolyt </a:t>
          </a:r>
          <a:endParaRPr lang="cs-CZ" dirty="0"/>
        </a:p>
      </dgm:t>
    </dgm:pt>
    <dgm:pt modelId="{C897241D-5E48-4C9C-8EE1-7E59609B8D09}" type="parTrans" cxnId="{630C47D3-FDD3-4512-A29F-70048C6A2ADC}">
      <dgm:prSet/>
      <dgm:spPr/>
      <dgm:t>
        <a:bodyPr/>
        <a:lstStyle/>
        <a:p>
          <a:endParaRPr lang="cs-CZ"/>
        </a:p>
      </dgm:t>
    </dgm:pt>
    <dgm:pt modelId="{63464C1C-AF13-44C0-A454-199096B32FF9}" type="sibTrans" cxnId="{630C47D3-FDD3-4512-A29F-70048C6A2ADC}">
      <dgm:prSet/>
      <dgm:spPr/>
      <dgm:t>
        <a:bodyPr/>
        <a:lstStyle/>
        <a:p>
          <a:endParaRPr lang="cs-CZ"/>
        </a:p>
      </dgm:t>
    </dgm:pt>
    <dgm:pt modelId="{4E082F7F-8F73-4E2C-A09D-3803D0007258}">
      <dgm:prSet/>
      <dgm:spPr/>
      <dgm:t>
        <a:bodyPr/>
        <a:lstStyle/>
        <a:p>
          <a:r>
            <a:rPr lang="cs-CZ" dirty="0" smtClean="0"/>
            <a:t>Ampérmetr</a:t>
          </a:r>
          <a:endParaRPr lang="cs-CZ" dirty="0"/>
        </a:p>
      </dgm:t>
    </dgm:pt>
    <dgm:pt modelId="{DCD06B76-E2AC-4F32-B9CF-68751029DC53}" type="parTrans" cxnId="{C9BAE635-D3C0-45E9-9B6F-DA0F6D392103}">
      <dgm:prSet/>
      <dgm:spPr/>
      <dgm:t>
        <a:bodyPr/>
        <a:lstStyle/>
        <a:p>
          <a:endParaRPr lang="cs-CZ"/>
        </a:p>
      </dgm:t>
    </dgm:pt>
    <dgm:pt modelId="{A967975B-2147-4FFE-A01F-9D615067DD6E}" type="sibTrans" cxnId="{C9BAE635-D3C0-45E9-9B6F-DA0F6D392103}">
      <dgm:prSet/>
      <dgm:spPr/>
      <dgm:t>
        <a:bodyPr/>
        <a:lstStyle/>
        <a:p>
          <a:endParaRPr lang="cs-CZ"/>
        </a:p>
      </dgm:t>
    </dgm:pt>
    <dgm:pt modelId="{E922CF55-7B78-4D4C-95B9-EF0C050E3323}">
      <dgm:prSet/>
      <dgm:spPr/>
      <dgm:t>
        <a:bodyPr/>
        <a:lstStyle/>
        <a:p>
          <a:r>
            <a:rPr lang="cs-CZ" dirty="0" smtClean="0"/>
            <a:t>Plochá baterie</a:t>
          </a:r>
          <a:endParaRPr lang="cs-CZ" dirty="0"/>
        </a:p>
      </dgm:t>
    </dgm:pt>
    <dgm:pt modelId="{9C9760B2-B7A3-4E40-BA82-07BA78FADAD5}" type="parTrans" cxnId="{3DCDFA37-FF09-4C87-8260-875505FBB01D}">
      <dgm:prSet/>
      <dgm:spPr/>
      <dgm:t>
        <a:bodyPr/>
        <a:lstStyle/>
        <a:p>
          <a:endParaRPr lang="cs-CZ"/>
        </a:p>
      </dgm:t>
    </dgm:pt>
    <dgm:pt modelId="{6AE80300-60D3-4570-B6C7-DE5829984773}" type="sibTrans" cxnId="{3DCDFA37-FF09-4C87-8260-875505FBB01D}">
      <dgm:prSet/>
      <dgm:spPr/>
      <dgm:t>
        <a:bodyPr/>
        <a:lstStyle/>
        <a:p>
          <a:endParaRPr lang="cs-CZ"/>
        </a:p>
      </dgm:t>
    </dgm:pt>
    <dgm:pt modelId="{7E54B53C-C71A-4D7E-B34A-3C9686423998}">
      <dgm:prSet/>
      <dgm:spPr/>
      <dgm:t>
        <a:bodyPr/>
        <a:lstStyle/>
        <a:p>
          <a:r>
            <a:rPr lang="cs-CZ" dirty="0" smtClean="0"/>
            <a:t>2 jehly jako elektrody</a:t>
          </a:r>
          <a:endParaRPr lang="cs-CZ" dirty="0"/>
        </a:p>
      </dgm:t>
    </dgm:pt>
    <dgm:pt modelId="{BAAF7F9E-A98E-482F-A0E5-DAD86B6A9258}" type="parTrans" cxnId="{400CC452-6735-4D0E-9CD4-E744A64A01F5}">
      <dgm:prSet/>
      <dgm:spPr/>
      <dgm:t>
        <a:bodyPr/>
        <a:lstStyle/>
        <a:p>
          <a:endParaRPr lang="cs-CZ"/>
        </a:p>
      </dgm:t>
    </dgm:pt>
    <dgm:pt modelId="{139DC781-443A-4D92-ACAB-255B8BC1CDF9}" type="sibTrans" cxnId="{400CC452-6735-4D0E-9CD4-E744A64A01F5}">
      <dgm:prSet/>
      <dgm:spPr/>
      <dgm:t>
        <a:bodyPr/>
        <a:lstStyle/>
        <a:p>
          <a:endParaRPr lang="cs-CZ"/>
        </a:p>
      </dgm:t>
    </dgm:pt>
    <dgm:pt modelId="{18C6385E-1050-4F9E-BAF0-2A7A40BD19BC}">
      <dgm:prSet/>
      <dgm:spPr/>
      <dgm:t>
        <a:bodyPr/>
        <a:lstStyle/>
        <a:p>
          <a:r>
            <a:rPr lang="cs-CZ" dirty="0" smtClean="0"/>
            <a:t>Skleněná nádobka</a:t>
          </a:r>
          <a:endParaRPr lang="cs-CZ" dirty="0"/>
        </a:p>
      </dgm:t>
    </dgm:pt>
    <dgm:pt modelId="{99E3EB44-8576-4DF4-BA8B-5485C4221A69}" type="parTrans" cxnId="{1BAE254F-D733-4469-94E5-7BECE2548321}">
      <dgm:prSet/>
      <dgm:spPr/>
      <dgm:t>
        <a:bodyPr/>
        <a:lstStyle/>
        <a:p>
          <a:endParaRPr lang="cs-CZ"/>
        </a:p>
      </dgm:t>
    </dgm:pt>
    <dgm:pt modelId="{0397CC18-EC1E-4A19-A91A-40EC6DA41751}" type="sibTrans" cxnId="{1BAE254F-D733-4469-94E5-7BECE2548321}">
      <dgm:prSet/>
      <dgm:spPr/>
      <dgm:t>
        <a:bodyPr/>
        <a:lstStyle/>
        <a:p>
          <a:endParaRPr lang="cs-CZ"/>
        </a:p>
      </dgm:t>
    </dgm:pt>
    <dgm:pt modelId="{9AF33866-8785-4374-9BF4-9B1993F10103}">
      <dgm:prSet/>
      <dgm:spPr/>
      <dgm:t>
        <a:bodyPr/>
        <a:lstStyle/>
        <a:p>
          <a:r>
            <a:rPr lang="cs-CZ" dirty="0" smtClean="0"/>
            <a:t>Roztok kyseliny sírové z akumulátoru automobilu</a:t>
          </a:r>
          <a:endParaRPr lang="cs-CZ" dirty="0"/>
        </a:p>
      </dgm:t>
    </dgm:pt>
    <dgm:pt modelId="{E41D5B04-CEC0-407B-8939-A3470226128D}" type="parTrans" cxnId="{744BE880-0766-44A6-8B6E-CB380073FEEA}">
      <dgm:prSet/>
      <dgm:spPr/>
      <dgm:t>
        <a:bodyPr/>
        <a:lstStyle/>
        <a:p>
          <a:endParaRPr lang="cs-CZ"/>
        </a:p>
      </dgm:t>
    </dgm:pt>
    <dgm:pt modelId="{450A9038-0D42-46C1-BF83-894C0336C071}" type="sibTrans" cxnId="{744BE880-0766-44A6-8B6E-CB380073FEEA}">
      <dgm:prSet/>
      <dgm:spPr/>
      <dgm:t>
        <a:bodyPr/>
        <a:lstStyle/>
        <a:p>
          <a:endParaRPr lang="cs-CZ"/>
        </a:p>
      </dgm:t>
    </dgm:pt>
    <dgm:pt modelId="{5FBC3239-9D02-42DE-8DB3-375D9EC45D88}">
      <dgm:prSet/>
      <dgm:spPr/>
      <dgm:t>
        <a:bodyPr/>
        <a:lstStyle/>
        <a:p>
          <a:r>
            <a:rPr lang="cs-CZ" dirty="0" smtClean="0"/>
            <a:t>Injekční stříkačka</a:t>
          </a:r>
          <a:endParaRPr lang="cs-CZ" dirty="0"/>
        </a:p>
      </dgm:t>
    </dgm:pt>
    <dgm:pt modelId="{4E071CA3-073E-4D99-9A7A-1BE42E7AB89E}" type="sibTrans" cxnId="{EF24F1B0-1D89-4868-B646-4142CECD2278}">
      <dgm:prSet/>
      <dgm:spPr/>
      <dgm:t>
        <a:bodyPr/>
        <a:lstStyle/>
        <a:p>
          <a:endParaRPr lang="cs-CZ"/>
        </a:p>
      </dgm:t>
    </dgm:pt>
    <dgm:pt modelId="{D195D021-992E-4671-8485-A45CEF7459AC}" type="parTrans" cxnId="{EF24F1B0-1D89-4868-B646-4142CECD2278}">
      <dgm:prSet/>
      <dgm:spPr/>
      <dgm:t>
        <a:bodyPr/>
        <a:lstStyle/>
        <a:p>
          <a:endParaRPr lang="cs-CZ"/>
        </a:p>
      </dgm:t>
    </dgm:pt>
    <dgm:pt modelId="{48040A5A-7C25-4464-989F-761D88841E76}">
      <dgm:prSet/>
      <dgm:spPr/>
      <dgm:t>
        <a:bodyPr/>
        <a:lstStyle/>
        <a:p>
          <a:r>
            <a:rPr lang="cs-CZ" dirty="0" smtClean="0"/>
            <a:t>Stopky (hodinky)</a:t>
          </a:r>
          <a:endParaRPr lang="cs-CZ" dirty="0"/>
        </a:p>
      </dgm:t>
    </dgm:pt>
    <dgm:pt modelId="{55E640CD-0DCD-461C-901A-B5C233F7CB67}" type="parTrans" cxnId="{33959D4B-3AF7-49FB-ACFF-3C30494FF206}">
      <dgm:prSet/>
      <dgm:spPr/>
      <dgm:t>
        <a:bodyPr/>
        <a:lstStyle/>
        <a:p>
          <a:endParaRPr lang="cs-CZ"/>
        </a:p>
      </dgm:t>
    </dgm:pt>
    <dgm:pt modelId="{C6F27B62-15BB-4EA0-ACAD-B6535B66C5E8}" type="sibTrans" cxnId="{33959D4B-3AF7-49FB-ACFF-3C30494FF206}">
      <dgm:prSet/>
      <dgm:spPr/>
      <dgm:t>
        <a:bodyPr/>
        <a:lstStyle/>
        <a:p>
          <a:endParaRPr lang="cs-CZ"/>
        </a:p>
      </dgm:t>
    </dgm:pt>
    <dgm:pt modelId="{FB05A6AC-A024-4862-8154-DB3A05A93056}" type="pres">
      <dgm:prSet presAssocID="{DE10D729-A921-4015-9C96-78144187CA7F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37A7DE3-A0B5-43DB-8676-66A0543FA6BF}" type="pres">
      <dgm:prSet presAssocID="{C9DC996F-694B-4D8F-9A83-F36746B92F8D}" presName="roof" presStyleLbl="dkBgShp" presStyleIdx="0" presStyleCnt="2"/>
      <dgm:spPr/>
      <dgm:t>
        <a:bodyPr/>
        <a:lstStyle/>
        <a:p>
          <a:endParaRPr lang="cs-CZ"/>
        </a:p>
      </dgm:t>
    </dgm:pt>
    <dgm:pt modelId="{BF7415A1-8255-4C79-92FC-2678562DD923}" type="pres">
      <dgm:prSet presAssocID="{C9DC996F-694B-4D8F-9A83-F36746B92F8D}" presName="pillars" presStyleCnt="0"/>
      <dgm:spPr/>
    </dgm:pt>
    <dgm:pt modelId="{12329BBF-4652-45B6-A4F7-3A99C394AD26}" type="pres">
      <dgm:prSet presAssocID="{C9DC996F-694B-4D8F-9A83-F36746B92F8D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BA7D8C5-A57E-412B-96BB-10D224009266}" type="pres">
      <dgm:prSet presAssocID="{43825661-B330-4F5B-BEC6-71F6713502DC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B2D0D62-AFA6-46CE-91B2-6687516BD311}" type="pres">
      <dgm:prSet presAssocID="{DE06B780-7616-4BDC-912C-D11C7BCE95BA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1786AC-471D-4CD3-B416-048743BF3806}" type="pres">
      <dgm:prSet presAssocID="{C9DC996F-694B-4D8F-9A83-F36746B92F8D}" presName="base" presStyleLbl="dkBgShp" presStyleIdx="1" presStyleCnt="2"/>
      <dgm:spPr/>
    </dgm:pt>
  </dgm:ptLst>
  <dgm:cxnLst>
    <dgm:cxn modelId="{A18E0F30-7663-4B4B-BC0C-0E8A044DDB7F}" type="presOf" srcId="{C9DC996F-694B-4D8F-9A83-F36746B92F8D}" destId="{037A7DE3-A0B5-43DB-8676-66A0543FA6BF}" srcOrd="0" destOrd="0" presId="urn:microsoft.com/office/officeart/2005/8/layout/hList3"/>
    <dgm:cxn modelId="{400CC452-6735-4D0E-9CD4-E744A64A01F5}" srcId="{80DCF2BF-BD65-4B43-BE8E-E668EB5E9E71}" destId="{7E54B53C-C71A-4D7E-B34A-3C9686423998}" srcOrd="2" destOrd="0" parTransId="{BAAF7F9E-A98E-482F-A0E5-DAD86B6A9258}" sibTransId="{139DC781-443A-4D92-ACAB-255B8BC1CDF9}"/>
    <dgm:cxn modelId="{6AEFD3B1-4602-4CA1-911E-6993974D81EF}" type="presOf" srcId="{DE06B780-7616-4BDC-912C-D11C7BCE95BA}" destId="{7B2D0D62-AFA6-46CE-91B2-6687516BD311}" srcOrd="0" destOrd="0" presId="urn:microsoft.com/office/officeart/2005/8/layout/hList3"/>
    <dgm:cxn modelId="{4656B175-AFAA-4823-88C3-A48037992D3E}" type="presOf" srcId="{DE10D729-A921-4015-9C96-78144187CA7F}" destId="{FB05A6AC-A024-4862-8154-DB3A05A93056}" srcOrd="0" destOrd="0" presId="urn:microsoft.com/office/officeart/2005/8/layout/hList3"/>
    <dgm:cxn modelId="{515CA8D2-650B-4A54-9FAD-C6EF5D1595F8}" type="presOf" srcId="{48040A5A-7C25-4464-989F-761D88841E76}" destId="{CBA7D8C5-A57E-412B-96BB-10D224009266}" srcOrd="0" destOrd="3" presId="urn:microsoft.com/office/officeart/2005/8/layout/hList3"/>
    <dgm:cxn modelId="{3DCDFA37-FF09-4C87-8260-875505FBB01D}" srcId="{80DCF2BF-BD65-4B43-BE8E-E668EB5E9E71}" destId="{E922CF55-7B78-4D4C-95B9-EF0C050E3323}" srcOrd="1" destOrd="0" parTransId="{9C9760B2-B7A3-4E40-BA82-07BA78FADAD5}" sibTransId="{6AE80300-60D3-4570-B6C7-DE5829984773}"/>
    <dgm:cxn modelId="{EF24F1B0-1D89-4868-B646-4142CECD2278}" srcId="{43825661-B330-4F5B-BEC6-71F6713502DC}" destId="{5FBC3239-9D02-42DE-8DB3-375D9EC45D88}" srcOrd="0" destOrd="0" parTransId="{D195D021-992E-4671-8485-A45CEF7459AC}" sibTransId="{4E071CA3-073E-4D99-9A7A-1BE42E7AB89E}"/>
    <dgm:cxn modelId="{9B53E34D-127A-430E-9D75-8644EA89A748}" type="presOf" srcId="{7E54B53C-C71A-4D7E-B34A-3C9686423998}" destId="{12329BBF-4652-45B6-A4F7-3A99C394AD26}" srcOrd="0" destOrd="3" presId="urn:microsoft.com/office/officeart/2005/8/layout/hList3"/>
    <dgm:cxn modelId="{D197D98B-23F2-4F7D-809D-434E284DA7A7}" srcId="{DE10D729-A921-4015-9C96-78144187CA7F}" destId="{C9DC996F-694B-4D8F-9A83-F36746B92F8D}" srcOrd="0" destOrd="0" parTransId="{45A4CC5E-E8C8-4C0B-94D8-1C1EA3B709C3}" sibTransId="{C8A2B717-B426-4B93-B2AD-C53A285D9AC6}"/>
    <dgm:cxn modelId="{C5D5D9A0-11AA-45D8-B039-ADBBDD79B9D2}" type="presOf" srcId="{9AF33866-8785-4374-9BF4-9B1993F10103}" destId="{7B2D0D62-AFA6-46CE-91B2-6687516BD311}" srcOrd="0" destOrd="1" presId="urn:microsoft.com/office/officeart/2005/8/layout/hList3"/>
    <dgm:cxn modelId="{630C47D3-FDD3-4512-A29F-70048C6A2ADC}" srcId="{C9DC996F-694B-4D8F-9A83-F36746B92F8D}" destId="{DE06B780-7616-4BDC-912C-D11C7BCE95BA}" srcOrd="2" destOrd="0" parTransId="{C897241D-5E48-4C9C-8EE1-7E59609B8D09}" sibTransId="{63464C1C-AF13-44C0-A454-199096B32FF9}"/>
    <dgm:cxn modelId="{AA202C5D-E48F-49B2-BD2E-34DF7D30EA71}" type="presOf" srcId="{E922CF55-7B78-4D4C-95B9-EF0C050E3323}" destId="{12329BBF-4652-45B6-A4F7-3A99C394AD26}" srcOrd="0" destOrd="2" presId="urn:microsoft.com/office/officeart/2005/8/layout/hList3"/>
    <dgm:cxn modelId="{C4E590B0-D803-4A5E-B401-476CB2CAFAF5}" srcId="{C9DC996F-694B-4D8F-9A83-F36746B92F8D}" destId="{43825661-B330-4F5B-BEC6-71F6713502DC}" srcOrd="1" destOrd="0" parTransId="{AF833F66-8BA8-4680-B525-59811AFAFC53}" sibTransId="{538B2E95-0DBB-4B64-9719-A7FA5BFD93F9}"/>
    <dgm:cxn modelId="{33959D4B-3AF7-49FB-ACFF-3C30494FF206}" srcId="{43825661-B330-4F5B-BEC6-71F6713502DC}" destId="{48040A5A-7C25-4464-989F-761D88841E76}" srcOrd="2" destOrd="0" parTransId="{55E640CD-0DCD-461C-901A-B5C233F7CB67}" sibTransId="{C6F27B62-15BB-4EA0-ACAD-B6535B66C5E8}"/>
    <dgm:cxn modelId="{5B333DE9-DB0F-4D3B-8543-78D74258632B}" type="presOf" srcId="{80DCF2BF-BD65-4B43-BE8E-E668EB5E9E71}" destId="{12329BBF-4652-45B6-A4F7-3A99C394AD26}" srcOrd="0" destOrd="0" presId="urn:microsoft.com/office/officeart/2005/8/layout/hList3"/>
    <dgm:cxn modelId="{C9BAE635-D3C0-45E9-9B6F-DA0F6D392103}" srcId="{80DCF2BF-BD65-4B43-BE8E-E668EB5E9E71}" destId="{4E082F7F-8F73-4E2C-A09D-3803D0007258}" srcOrd="0" destOrd="0" parTransId="{DCD06B76-E2AC-4F32-B9CF-68751029DC53}" sibTransId="{A967975B-2147-4FFE-A01F-9D615067DD6E}"/>
    <dgm:cxn modelId="{A44169B6-8A03-4EE5-9C38-756604B60F21}" type="presOf" srcId="{18C6385E-1050-4F9E-BAF0-2A7A40BD19BC}" destId="{CBA7D8C5-A57E-412B-96BB-10D224009266}" srcOrd="0" destOrd="2" presId="urn:microsoft.com/office/officeart/2005/8/layout/hList3"/>
    <dgm:cxn modelId="{E2AC7189-A443-487D-9D6B-BE39F65DD6CD}" srcId="{C9DC996F-694B-4D8F-9A83-F36746B92F8D}" destId="{80DCF2BF-BD65-4B43-BE8E-E668EB5E9E71}" srcOrd="0" destOrd="0" parTransId="{A4BC79AD-B842-47A1-9C6C-5061D14A3041}" sibTransId="{7AA78007-59DE-4EE2-86CA-BBA4CC91FAC2}"/>
    <dgm:cxn modelId="{1AB67D33-7E13-4EDC-B47E-B44EEADD107D}" type="presOf" srcId="{4E082F7F-8F73-4E2C-A09D-3803D0007258}" destId="{12329BBF-4652-45B6-A4F7-3A99C394AD26}" srcOrd="0" destOrd="1" presId="urn:microsoft.com/office/officeart/2005/8/layout/hList3"/>
    <dgm:cxn modelId="{1BAE254F-D733-4469-94E5-7BECE2548321}" srcId="{43825661-B330-4F5B-BEC6-71F6713502DC}" destId="{18C6385E-1050-4F9E-BAF0-2A7A40BD19BC}" srcOrd="1" destOrd="0" parTransId="{99E3EB44-8576-4DF4-BA8B-5485C4221A69}" sibTransId="{0397CC18-EC1E-4A19-A91A-40EC6DA41751}"/>
    <dgm:cxn modelId="{744BE880-0766-44A6-8B6E-CB380073FEEA}" srcId="{DE06B780-7616-4BDC-912C-D11C7BCE95BA}" destId="{9AF33866-8785-4374-9BF4-9B1993F10103}" srcOrd="0" destOrd="0" parTransId="{E41D5B04-CEC0-407B-8939-A3470226128D}" sibTransId="{450A9038-0D42-46C1-BF83-894C0336C071}"/>
    <dgm:cxn modelId="{458492B5-5E5B-43E7-B765-7D86DCCDA64B}" type="presOf" srcId="{5FBC3239-9D02-42DE-8DB3-375D9EC45D88}" destId="{CBA7D8C5-A57E-412B-96BB-10D224009266}" srcOrd="0" destOrd="1" presId="urn:microsoft.com/office/officeart/2005/8/layout/hList3"/>
    <dgm:cxn modelId="{EB3D8086-E7F8-41A0-9220-09628DEF132A}" type="presOf" srcId="{43825661-B330-4F5B-BEC6-71F6713502DC}" destId="{CBA7D8C5-A57E-412B-96BB-10D224009266}" srcOrd="0" destOrd="0" presId="urn:microsoft.com/office/officeart/2005/8/layout/hList3"/>
    <dgm:cxn modelId="{AF97DFAE-A04B-4C9D-81CD-29BC449FF1AD}" type="presParOf" srcId="{FB05A6AC-A024-4862-8154-DB3A05A93056}" destId="{037A7DE3-A0B5-43DB-8676-66A0543FA6BF}" srcOrd="0" destOrd="0" presId="urn:microsoft.com/office/officeart/2005/8/layout/hList3"/>
    <dgm:cxn modelId="{5C558BC3-1155-4EFC-A097-0A6E51BAE661}" type="presParOf" srcId="{FB05A6AC-A024-4862-8154-DB3A05A93056}" destId="{BF7415A1-8255-4C79-92FC-2678562DD923}" srcOrd="1" destOrd="0" presId="urn:microsoft.com/office/officeart/2005/8/layout/hList3"/>
    <dgm:cxn modelId="{676205FB-9418-4579-9D72-A3B6DA887A0F}" type="presParOf" srcId="{BF7415A1-8255-4C79-92FC-2678562DD923}" destId="{12329BBF-4652-45B6-A4F7-3A99C394AD26}" srcOrd="0" destOrd="0" presId="urn:microsoft.com/office/officeart/2005/8/layout/hList3"/>
    <dgm:cxn modelId="{E94B8C85-47D8-4ACB-B044-9DC216B938C2}" type="presParOf" srcId="{BF7415A1-8255-4C79-92FC-2678562DD923}" destId="{CBA7D8C5-A57E-412B-96BB-10D224009266}" srcOrd="1" destOrd="0" presId="urn:microsoft.com/office/officeart/2005/8/layout/hList3"/>
    <dgm:cxn modelId="{1BC4503C-AC4A-49AC-B133-BAAF656D72FB}" type="presParOf" srcId="{BF7415A1-8255-4C79-92FC-2678562DD923}" destId="{7B2D0D62-AFA6-46CE-91B2-6687516BD311}" srcOrd="2" destOrd="0" presId="urn:microsoft.com/office/officeart/2005/8/layout/hList3"/>
    <dgm:cxn modelId="{4B70BE35-A3F1-492E-9BC1-190515D58594}" type="presParOf" srcId="{FB05A6AC-A024-4862-8154-DB3A05A93056}" destId="{E91786AC-471D-4CD3-B416-048743BF3806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E10D729-A921-4015-9C96-78144187CA7F}" type="doc">
      <dgm:prSet loTypeId="urn:microsoft.com/office/officeart/2005/8/layout/hList3" loCatId="list" qsTypeId="urn:microsoft.com/office/officeart/2005/8/quickstyle/simple4" qsCatId="simple" csTypeId="urn:microsoft.com/office/officeart/2005/8/colors/accent2_1" csCatId="accent2" phldr="1"/>
      <dgm:spPr/>
      <dgm:t>
        <a:bodyPr/>
        <a:lstStyle/>
        <a:p>
          <a:endParaRPr lang="cs-CZ"/>
        </a:p>
      </dgm:t>
    </dgm:pt>
    <dgm:pt modelId="{C9DC996F-694B-4D8F-9A83-F36746B92F8D}">
      <dgm:prSet phldrT="[Text]" custT="1"/>
      <dgm:spPr/>
      <dgm:t>
        <a:bodyPr/>
        <a:lstStyle/>
        <a:p>
          <a:r>
            <a:rPr lang="cs-CZ" sz="5400" dirty="0" smtClean="0"/>
            <a:t>Zadání úkolu</a:t>
          </a:r>
          <a:endParaRPr lang="cs-CZ" sz="5400" dirty="0"/>
        </a:p>
      </dgm:t>
    </dgm:pt>
    <dgm:pt modelId="{45A4CC5E-E8C8-4C0B-94D8-1C1EA3B709C3}" type="parTrans" cxnId="{D197D98B-23F2-4F7D-809D-434E284DA7A7}">
      <dgm:prSet/>
      <dgm:spPr/>
      <dgm:t>
        <a:bodyPr/>
        <a:lstStyle/>
        <a:p>
          <a:endParaRPr lang="cs-CZ"/>
        </a:p>
      </dgm:t>
    </dgm:pt>
    <dgm:pt modelId="{C8A2B717-B426-4B93-B2AD-C53A285D9AC6}" type="sibTrans" cxnId="{D197D98B-23F2-4F7D-809D-434E284DA7A7}">
      <dgm:prSet/>
      <dgm:spPr/>
      <dgm:t>
        <a:bodyPr/>
        <a:lstStyle/>
        <a:p>
          <a:endParaRPr lang="cs-CZ"/>
        </a:p>
      </dgm:t>
    </dgm:pt>
    <dgm:pt modelId="{80DCF2BF-BD65-4B43-BE8E-E668EB5E9E71}">
      <dgm:prSet phldrT="[Text]"/>
      <dgm:spPr/>
      <dgm:t>
        <a:bodyPr/>
        <a:lstStyle/>
        <a:p>
          <a:r>
            <a:rPr lang="cs-CZ" dirty="0" smtClean="0"/>
            <a:t>Pomocí výše uvedených pomůcek navrhněte postup, jak zjistit velikost náboje jednoho elektronu </a:t>
          </a:r>
          <a:r>
            <a:rPr lang="cs-CZ" dirty="0" err="1" smtClean="0"/>
            <a:t>q</a:t>
          </a:r>
          <a:r>
            <a:rPr lang="cs-CZ" baseline="-25000" dirty="0" err="1" smtClean="0"/>
            <a:t>e</a:t>
          </a:r>
          <a:r>
            <a:rPr lang="cs-CZ" baseline="0" dirty="0" smtClean="0"/>
            <a:t> pomocí elektrolýzy roztoku kyseliny sírové</a:t>
          </a:r>
        </a:p>
      </dgm:t>
    </dgm:pt>
    <dgm:pt modelId="{A4BC79AD-B842-47A1-9C6C-5061D14A3041}" type="parTrans" cxnId="{E2AC7189-A443-487D-9D6B-BE39F65DD6CD}">
      <dgm:prSet/>
      <dgm:spPr/>
      <dgm:t>
        <a:bodyPr/>
        <a:lstStyle/>
        <a:p>
          <a:endParaRPr lang="cs-CZ"/>
        </a:p>
      </dgm:t>
    </dgm:pt>
    <dgm:pt modelId="{7AA78007-59DE-4EE2-86CA-BBA4CC91FAC2}" type="sibTrans" cxnId="{E2AC7189-A443-487D-9D6B-BE39F65DD6CD}">
      <dgm:prSet/>
      <dgm:spPr/>
      <dgm:t>
        <a:bodyPr/>
        <a:lstStyle/>
        <a:p>
          <a:endParaRPr lang="cs-CZ"/>
        </a:p>
      </dgm:t>
    </dgm:pt>
    <dgm:pt modelId="{E1BC9246-E8AE-425A-9FF9-1F672C5B01C9}">
      <dgm:prSet/>
      <dgm:spPr/>
      <dgm:t>
        <a:bodyPr/>
        <a:lstStyle/>
        <a:p>
          <a:r>
            <a:rPr lang="cs-CZ" dirty="0" smtClean="0"/>
            <a:t>Pomocné informace: množství elektrolytu odměřeného do injekční stříkačky musí být celočíselným násobkem mililitru elektrolytu. </a:t>
          </a:r>
          <a:endParaRPr lang="cs-CZ" dirty="0"/>
        </a:p>
      </dgm:t>
    </dgm:pt>
    <dgm:pt modelId="{9B1ECC01-32C6-4F81-8460-6931BC333703}" type="parTrans" cxnId="{9CBB0704-F351-488D-84E7-7831BA905C4B}">
      <dgm:prSet/>
      <dgm:spPr/>
      <dgm:t>
        <a:bodyPr/>
        <a:lstStyle/>
        <a:p>
          <a:endParaRPr lang="cs-CZ"/>
        </a:p>
      </dgm:t>
    </dgm:pt>
    <dgm:pt modelId="{312B6A06-B941-4FCC-9A3B-766DBEDDF41D}" type="sibTrans" cxnId="{9CBB0704-F351-488D-84E7-7831BA905C4B}">
      <dgm:prSet/>
      <dgm:spPr/>
      <dgm:t>
        <a:bodyPr/>
        <a:lstStyle/>
        <a:p>
          <a:endParaRPr lang="cs-CZ"/>
        </a:p>
      </dgm:t>
    </dgm:pt>
    <dgm:pt modelId="{FB05A6AC-A024-4862-8154-DB3A05A93056}" type="pres">
      <dgm:prSet presAssocID="{DE10D729-A921-4015-9C96-78144187CA7F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37A7DE3-A0B5-43DB-8676-66A0543FA6BF}" type="pres">
      <dgm:prSet presAssocID="{C9DC996F-694B-4D8F-9A83-F36746B92F8D}" presName="roof" presStyleLbl="dkBgShp" presStyleIdx="0" presStyleCnt="2"/>
      <dgm:spPr/>
      <dgm:t>
        <a:bodyPr/>
        <a:lstStyle/>
        <a:p>
          <a:endParaRPr lang="cs-CZ"/>
        </a:p>
      </dgm:t>
    </dgm:pt>
    <dgm:pt modelId="{BF7415A1-8255-4C79-92FC-2678562DD923}" type="pres">
      <dgm:prSet presAssocID="{C9DC996F-694B-4D8F-9A83-F36746B92F8D}" presName="pillars" presStyleCnt="0"/>
      <dgm:spPr/>
    </dgm:pt>
    <dgm:pt modelId="{12329BBF-4652-45B6-A4F7-3A99C394AD26}" type="pres">
      <dgm:prSet presAssocID="{C9DC996F-694B-4D8F-9A83-F36746B92F8D}" presName="pillar1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91786AC-471D-4CD3-B416-048743BF3806}" type="pres">
      <dgm:prSet presAssocID="{C9DC996F-694B-4D8F-9A83-F36746B92F8D}" presName="base" presStyleLbl="dkBgShp" presStyleIdx="1" presStyleCnt="2"/>
      <dgm:spPr/>
    </dgm:pt>
  </dgm:ptLst>
  <dgm:cxnLst>
    <dgm:cxn modelId="{B8684FD6-44CF-4254-9511-22141F9858BA}" type="presOf" srcId="{DE10D729-A921-4015-9C96-78144187CA7F}" destId="{FB05A6AC-A024-4862-8154-DB3A05A93056}" srcOrd="0" destOrd="0" presId="urn:microsoft.com/office/officeart/2005/8/layout/hList3"/>
    <dgm:cxn modelId="{E2AC7189-A443-487D-9D6B-BE39F65DD6CD}" srcId="{C9DC996F-694B-4D8F-9A83-F36746B92F8D}" destId="{80DCF2BF-BD65-4B43-BE8E-E668EB5E9E71}" srcOrd="0" destOrd="0" parTransId="{A4BC79AD-B842-47A1-9C6C-5061D14A3041}" sibTransId="{7AA78007-59DE-4EE2-86CA-BBA4CC91FAC2}"/>
    <dgm:cxn modelId="{9CBB0704-F351-488D-84E7-7831BA905C4B}" srcId="{80DCF2BF-BD65-4B43-BE8E-E668EB5E9E71}" destId="{E1BC9246-E8AE-425A-9FF9-1F672C5B01C9}" srcOrd="0" destOrd="0" parTransId="{9B1ECC01-32C6-4F81-8460-6931BC333703}" sibTransId="{312B6A06-B941-4FCC-9A3B-766DBEDDF41D}"/>
    <dgm:cxn modelId="{2822B2EB-ED75-4F5C-9A79-488A6BEAE7C3}" type="presOf" srcId="{C9DC996F-694B-4D8F-9A83-F36746B92F8D}" destId="{037A7DE3-A0B5-43DB-8676-66A0543FA6BF}" srcOrd="0" destOrd="0" presId="urn:microsoft.com/office/officeart/2005/8/layout/hList3"/>
    <dgm:cxn modelId="{5A3D4087-19E9-47B8-8962-81717914B935}" type="presOf" srcId="{80DCF2BF-BD65-4B43-BE8E-E668EB5E9E71}" destId="{12329BBF-4652-45B6-A4F7-3A99C394AD26}" srcOrd="0" destOrd="0" presId="urn:microsoft.com/office/officeart/2005/8/layout/hList3"/>
    <dgm:cxn modelId="{4A164FE5-6AE2-441F-902F-473E7633890D}" type="presOf" srcId="{E1BC9246-E8AE-425A-9FF9-1F672C5B01C9}" destId="{12329BBF-4652-45B6-A4F7-3A99C394AD26}" srcOrd="0" destOrd="1" presId="urn:microsoft.com/office/officeart/2005/8/layout/hList3"/>
    <dgm:cxn modelId="{D197D98B-23F2-4F7D-809D-434E284DA7A7}" srcId="{DE10D729-A921-4015-9C96-78144187CA7F}" destId="{C9DC996F-694B-4D8F-9A83-F36746B92F8D}" srcOrd="0" destOrd="0" parTransId="{45A4CC5E-E8C8-4C0B-94D8-1C1EA3B709C3}" sibTransId="{C8A2B717-B426-4B93-B2AD-C53A285D9AC6}"/>
    <dgm:cxn modelId="{8BB3F320-70ED-4CD4-9164-3DCCF8B7043B}" type="presParOf" srcId="{FB05A6AC-A024-4862-8154-DB3A05A93056}" destId="{037A7DE3-A0B5-43DB-8676-66A0543FA6BF}" srcOrd="0" destOrd="0" presId="urn:microsoft.com/office/officeart/2005/8/layout/hList3"/>
    <dgm:cxn modelId="{CD277906-3392-410A-A84B-F957C208752F}" type="presParOf" srcId="{FB05A6AC-A024-4862-8154-DB3A05A93056}" destId="{BF7415A1-8255-4C79-92FC-2678562DD923}" srcOrd="1" destOrd="0" presId="urn:microsoft.com/office/officeart/2005/8/layout/hList3"/>
    <dgm:cxn modelId="{7BCAAB98-0C62-455F-8C2F-A0391F655177}" type="presParOf" srcId="{BF7415A1-8255-4C79-92FC-2678562DD923}" destId="{12329BBF-4652-45B6-A4F7-3A99C394AD26}" srcOrd="0" destOrd="0" presId="urn:microsoft.com/office/officeart/2005/8/layout/hList3"/>
    <dgm:cxn modelId="{C1C3B235-0849-49D1-94D2-801F59963052}" type="presParOf" srcId="{FB05A6AC-A024-4862-8154-DB3A05A93056}" destId="{E91786AC-471D-4CD3-B416-048743BF3806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37A7DE3-A0B5-43DB-8676-66A0543FA6BF}">
      <dsp:nvSpPr>
        <dsp:cNvPr id="0" name=""/>
        <dsp:cNvSpPr/>
      </dsp:nvSpPr>
      <dsp:spPr>
        <a:xfrm>
          <a:off x="0" y="0"/>
          <a:ext cx="8208912" cy="777686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9000000" rotWithShape="0">
            <a:srgbClr val="1A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400" kern="1200" dirty="0" smtClean="0"/>
            <a:t>Pomůcky</a:t>
          </a:r>
          <a:endParaRPr lang="cs-CZ" sz="5400" kern="1200" dirty="0"/>
        </a:p>
      </dsp:txBody>
      <dsp:txXfrm>
        <a:off x="0" y="0"/>
        <a:ext cx="8208912" cy="777686"/>
      </dsp:txXfrm>
    </dsp:sp>
    <dsp:sp modelId="{12329BBF-4652-45B6-A4F7-3A99C394AD26}">
      <dsp:nvSpPr>
        <dsp:cNvPr id="0" name=""/>
        <dsp:cNvSpPr/>
      </dsp:nvSpPr>
      <dsp:spPr>
        <a:xfrm>
          <a:off x="4008" y="777686"/>
          <a:ext cx="2733631" cy="16331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100000"/>
                <a:satMod val="140000"/>
              </a:schemeClr>
            </a:gs>
            <a:gs pos="40000">
              <a:schemeClr val="lt1">
                <a:hueOff val="0"/>
                <a:satOff val="0"/>
                <a:lumOff val="0"/>
                <a:alphaOff val="0"/>
                <a:shade val="65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shade val="40000"/>
                <a:satMod val="11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20000"/>
                <a:satMod val="115000"/>
              </a:schemeClr>
            </a:gs>
          </a:gsLst>
          <a:lin ang="8000000" scaled="1"/>
        </a:gradFill>
        <a:ln>
          <a:noFill/>
        </a:ln>
        <a:effectLst>
          <a:outerShdw blurRad="39000" dist="25400" dir="9000000" rotWithShape="0">
            <a:srgbClr val="1A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El. obvod</a:t>
          </a:r>
          <a:endParaRPr lang="cs-CZ" sz="26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Ampérmetr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Plochá baterie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2 jehly jako elektrody</a:t>
          </a:r>
          <a:endParaRPr lang="cs-CZ" sz="2000" kern="1200" dirty="0"/>
        </a:p>
      </dsp:txBody>
      <dsp:txXfrm>
        <a:off x="4008" y="777686"/>
        <a:ext cx="2733631" cy="1633141"/>
      </dsp:txXfrm>
    </dsp:sp>
    <dsp:sp modelId="{CBA7D8C5-A57E-412B-96BB-10D224009266}">
      <dsp:nvSpPr>
        <dsp:cNvPr id="0" name=""/>
        <dsp:cNvSpPr/>
      </dsp:nvSpPr>
      <dsp:spPr>
        <a:xfrm>
          <a:off x="2737640" y="777686"/>
          <a:ext cx="2733631" cy="16331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100000"/>
                <a:satMod val="140000"/>
              </a:schemeClr>
            </a:gs>
            <a:gs pos="40000">
              <a:schemeClr val="lt1">
                <a:hueOff val="0"/>
                <a:satOff val="0"/>
                <a:lumOff val="0"/>
                <a:alphaOff val="0"/>
                <a:shade val="65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shade val="40000"/>
                <a:satMod val="11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20000"/>
                <a:satMod val="115000"/>
              </a:schemeClr>
            </a:gs>
          </a:gsLst>
          <a:lin ang="8000000" scaled="1"/>
        </a:gradFill>
        <a:ln>
          <a:noFill/>
        </a:ln>
        <a:effectLst>
          <a:outerShdw blurRad="39000" dist="25400" dir="9000000" rotWithShape="0">
            <a:srgbClr val="1A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Měřící zařízení</a:t>
          </a:r>
          <a:endParaRPr lang="cs-CZ" sz="26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Injekční stříkačka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Skleněná nádobka</a:t>
          </a:r>
          <a:endParaRPr lang="cs-CZ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Stopky (hodinky)</a:t>
          </a:r>
          <a:endParaRPr lang="cs-CZ" sz="2000" kern="1200" dirty="0"/>
        </a:p>
      </dsp:txBody>
      <dsp:txXfrm>
        <a:off x="2737640" y="777686"/>
        <a:ext cx="2733631" cy="1633141"/>
      </dsp:txXfrm>
    </dsp:sp>
    <dsp:sp modelId="{7B2D0D62-AFA6-46CE-91B2-6687516BD311}">
      <dsp:nvSpPr>
        <dsp:cNvPr id="0" name=""/>
        <dsp:cNvSpPr/>
      </dsp:nvSpPr>
      <dsp:spPr>
        <a:xfrm>
          <a:off x="5471271" y="777686"/>
          <a:ext cx="2733631" cy="16331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100000"/>
                <a:satMod val="140000"/>
              </a:schemeClr>
            </a:gs>
            <a:gs pos="40000">
              <a:schemeClr val="lt1">
                <a:hueOff val="0"/>
                <a:satOff val="0"/>
                <a:lumOff val="0"/>
                <a:alphaOff val="0"/>
                <a:shade val="65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shade val="40000"/>
                <a:satMod val="11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20000"/>
                <a:satMod val="115000"/>
              </a:schemeClr>
            </a:gs>
          </a:gsLst>
          <a:lin ang="8000000" scaled="1"/>
        </a:gradFill>
        <a:ln>
          <a:noFill/>
        </a:ln>
        <a:effectLst>
          <a:outerShdw blurRad="39000" dist="25400" dir="9000000" rotWithShape="0">
            <a:srgbClr val="1A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Elektrolyt </a:t>
          </a:r>
          <a:endParaRPr lang="cs-CZ" sz="26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2000" kern="1200" dirty="0" smtClean="0"/>
            <a:t>Roztok kyseliny sírové z akumulátoru automobilu</a:t>
          </a:r>
          <a:endParaRPr lang="cs-CZ" sz="2000" kern="1200" dirty="0"/>
        </a:p>
      </dsp:txBody>
      <dsp:txXfrm>
        <a:off x="5471271" y="777686"/>
        <a:ext cx="2733631" cy="1633141"/>
      </dsp:txXfrm>
    </dsp:sp>
    <dsp:sp modelId="{E91786AC-471D-4CD3-B416-048743BF3806}">
      <dsp:nvSpPr>
        <dsp:cNvPr id="0" name=""/>
        <dsp:cNvSpPr/>
      </dsp:nvSpPr>
      <dsp:spPr>
        <a:xfrm>
          <a:off x="0" y="2410827"/>
          <a:ext cx="8208912" cy="181460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9000000" rotWithShape="0">
            <a:srgbClr val="1A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37A7DE3-A0B5-43DB-8676-66A0543FA6BF}">
      <dsp:nvSpPr>
        <dsp:cNvPr id="0" name=""/>
        <dsp:cNvSpPr/>
      </dsp:nvSpPr>
      <dsp:spPr>
        <a:xfrm>
          <a:off x="0" y="0"/>
          <a:ext cx="8208912" cy="777686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9000000" rotWithShape="0">
            <a:srgbClr val="1A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5400" kern="1200" dirty="0" smtClean="0"/>
            <a:t>Zadání úkolu</a:t>
          </a:r>
          <a:endParaRPr lang="cs-CZ" sz="5400" kern="1200" dirty="0"/>
        </a:p>
      </dsp:txBody>
      <dsp:txXfrm>
        <a:off x="0" y="0"/>
        <a:ext cx="8208912" cy="777686"/>
      </dsp:txXfrm>
    </dsp:sp>
    <dsp:sp modelId="{12329BBF-4652-45B6-A4F7-3A99C394AD26}">
      <dsp:nvSpPr>
        <dsp:cNvPr id="0" name=""/>
        <dsp:cNvSpPr/>
      </dsp:nvSpPr>
      <dsp:spPr>
        <a:xfrm>
          <a:off x="0" y="777686"/>
          <a:ext cx="8208912" cy="1633141"/>
        </a:xfrm>
        <a:prstGeom prst="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100000"/>
                <a:satMod val="140000"/>
              </a:schemeClr>
            </a:gs>
            <a:gs pos="40000">
              <a:schemeClr val="lt1">
                <a:hueOff val="0"/>
                <a:satOff val="0"/>
                <a:lumOff val="0"/>
                <a:alphaOff val="0"/>
                <a:shade val="65000"/>
                <a:satMod val="14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shade val="40000"/>
                <a:satMod val="11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20000"/>
                <a:satMod val="115000"/>
              </a:schemeClr>
            </a:gs>
          </a:gsLst>
          <a:lin ang="8000000" scaled="1"/>
        </a:gradFill>
        <a:ln>
          <a:noFill/>
        </a:ln>
        <a:effectLst>
          <a:outerShdw blurRad="39000" dist="25400" dir="9000000" rotWithShape="0">
            <a:srgbClr val="1A0000">
              <a:alpha val="40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Pomocí výše uvedených pomůcek navrhněte postup, jak zjistit velikost náboje jednoho elektronu </a:t>
          </a:r>
          <a:r>
            <a:rPr lang="cs-CZ" sz="2100" kern="1200" dirty="0" err="1" smtClean="0"/>
            <a:t>q</a:t>
          </a:r>
          <a:r>
            <a:rPr lang="cs-CZ" sz="2100" kern="1200" baseline="-25000" dirty="0" err="1" smtClean="0"/>
            <a:t>e</a:t>
          </a:r>
          <a:r>
            <a:rPr lang="cs-CZ" sz="2100" kern="1200" baseline="0" dirty="0" smtClean="0"/>
            <a:t> pomocí elektrolýzy roztoku kyseliny sírové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1600" kern="1200" dirty="0" smtClean="0"/>
            <a:t>Pomocné informace: množství elektrolytu odměřeného do injekční stříkačky musí být celočíselným násobkem mililitru elektrolytu. </a:t>
          </a:r>
          <a:endParaRPr lang="cs-CZ" sz="1600" kern="1200" dirty="0"/>
        </a:p>
      </dsp:txBody>
      <dsp:txXfrm>
        <a:off x="0" y="777686"/>
        <a:ext cx="8208912" cy="1633141"/>
      </dsp:txXfrm>
    </dsp:sp>
    <dsp:sp modelId="{E91786AC-471D-4CD3-B416-048743BF3806}">
      <dsp:nvSpPr>
        <dsp:cNvPr id="0" name=""/>
        <dsp:cNvSpPr/>
      </dsp:nvSpPr>
      <dsp:spPr>
        <a:xfrm>
          <a:off x="0" y="2410827"/>
          <a:ext cx="8208912" cy="181460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9000" dist="25400" dir="9000000" rotWithShape="0">
            <a:srgbClr val="1A0000">
              <a:alpha val="40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685800" y="990601"/>
            <a:ext cx="7772400" cy="2609850"/>
          </a:xfr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  <a:contourClr>
                <a:srgbClr val="FFFFFF"/>
              </a:contourClr>
            </a:sp3d>
          </a:bodyPr>
          <a:lstStyle>
            <a:lvl1pPr algn="ctr">
              <a:defRPr lang="en-US" sz="5800" dirty="0" smtClean="0">
                <a:ln w="9525">
                  <a:noFill/>
                </a:ln>
                <a:effectLst>
                  <a:outerShdw blurRad="50800" dist="38100" dir="822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967089"/>
          </a:xfrm>
        </p:spPr>
        <p:txBody>
          <a:bodyPr>
            <a:normAutofit/>
          </a:bodyPr>
          <a:lstStyle>
            <a:lvl1pPr marL="0" indent="0" algn="ctr">
              <a:buNone/>
              <a:defRPr lang="en-US" sz="3000" b="0">
                <a:solidFill>
                  <a:schemeClr val="tx2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6169B458-D5DA-4DF7-BB0A-01D344A22A8A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92CE8B18-0EA1-4A6C-AB1D-3DC57C86147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9B458-D5DA-4DF7-BB0A-01D344A22A8A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8B18-0EA1-4A6C-AB1D-3DC57C8614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22313" y="2685391"/>
            <a:ext cx="7772400" cy="3112843"/>
          </a:xfrm>
        </p:spPr>
        <p:txBody>
          <a:bodyPr anchor="t">
            <a:normAutofit/>
          </a:bodyPr>
          <a:lstStyle>
            <a:lvl1pPr algn="ctr">
              <a:buNone/>
              <a:defRPr lang="en-US" sz="6000" b="1" dirty="0">
                <a:solidFill>
                  <a:schemeClr val="tx2">
                    <a:shade val="85000"/>
                    <a:satMod val="150000"/>
                  </a:schemeClr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22313" y="1128932"/>
            <a:ext cx="7772400" cy="1509712"/>
          </a:xfrm>
        </p:spPr>
        <p:txBody>
          <a:bodyPr anchor="b">
            <a:normAutofit/>
          </a:bodyPr>
          <a:lstStyle>
            <a:lvl1pPr algn="ctr">
              <a:buNone/>
              <a:defRPr lang="en-US" sz="24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9B458-D5DA-4DF7-BB0A-01D344A22A8A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8B18-0EA1-4A6C-AB1D-3DC57C8614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9B458-D5DA-4DF7-BB0A-01D344A22A8A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8B18-0EA1-4A6C-AB1D-3DC57C8614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 algn="l">
              <a:buNone/>
              <a:defRPr sz="22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9B458-D5DA-4DF7-BB0A-01D344A22A8A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8B18-0EA1-4A6C-AB1D-3DC57C8614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9B458-D5DA-4DF7-BB0A-01D344A22A8A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8B18-0EA1-4A6C-AB1D-3DC57C8614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9B458-D5DA-4DF7-BB0A-01D344A22A8A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8B18-0EA1-4A6C-AB1D-3DC57C8614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normAutofit/>
          </a:bodyPr>
          <a:lstStyle>
            <a:lvl1pPr algn="ctr">
              <a:defRPr sz="24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9B458-D5DA-4DF7-BB0A-01D344A22A8A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8B18-0EA1-4A6C-AB1D-3DC57C8614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27729" y="1062637"/>
            <a:ext cx="4599432" cy="3977640"/>
          </a:xfrm>
          <a:prstGeom prst="rect">
            <a:avLst/>
          </a:prstGeom>
          <a:solidFill>
            <a:schemeClr val="tx2">
              <a:shade val="15000"/>
            </a:schemeClr>
          </a:solidFill>
          <a:ln w="63500">
            <a:noFill/>
            <a:miter lim="800000"/>
          </a:ln>
          <a:effectLst>
            <a:outerShdw blurRad="63500" dist="25400" dir="7200000" algn="t" rotWithShape="0">
              <a:prstClr val="black">
                <a:alpha val="45000"/>
              </a:prst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lIns="45720" rIns="45720" rtlCol="0" anchor="ctr">
            <a:normAutofit/>
          </a:bodyPr>
          <a:lstStyle/>
          <a:p>
            <a:pPr marL="0" indent="-274320" algn="l"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en-US" sz="20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514536" y="4343400"/>
            <a:ext cx="3048000" cy="709858"/>
          </a:xfrm>
        </p:spPr>
        <p:txBody>
          <a:bodyPr anchor="t">
            <a:noAutofit/>
          </a:bodyPr>
          <a:lstStyle>
            <a:lvl1pPr algn="l">
              <a:buNone/>
              <a:defRPr sz="2200" b="1">
                <a:solidFill>
                  <a:schemeClr val="tx2"/>
                </a:solidFill>
                <a:effectLst>
                  <a:outerShdw blurRad="38100" dist="25400" dir="8220000" algn="tr" rotWithShape="0">
                    <a:prstClr val="black">
                      <a:alpha val="3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739645" y="1222657"/>
            <a:ext cx="4575601" cy="3657600"/>
          </a:xfrm>
          <a:solidFill>
            <a:schemeClr val="tx2">
              <a:shade val="75000"/>
            </a:schemeClr>
          </a:solidFill>
          <a:ln w="63500">
            <a:noFill/>
            <a:miter lim="800000"/>
          </a:ln>
          <a:effec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/>
            </a:lvl1pPr>
          </a:lstStyle>
          <a:p>
            <a:r>
              <a:rPr lang="cs-CZ" sz="2000" smtClean="0"/>
              <a:t>Klepnutím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514536" y="1371600"/>
            <a:ext cx="3044952" cy="2930086"/>
          </a:xfrm>
        </p:spPr>
        <p:txBody>
          <a:bodyPr bIns="0" anchor="b">
            <a:normAutofit/>
          </a:bodyPr>
          <a:lstStyle>
            <a:lvl1pPr marL="0" marR="0" indent="0" algn="l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9B458-D5DA-4DF7-BB0A-01D344A22A8A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8B18-0EA1-4A6C-AB1D-3DC57C8614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9B458-D5DA-4DF7-BB0A-01D344A22A8A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8B18-0EA1-4A6C-AB1D-3DC57C8614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9B458-D5DA-4DF7-BB0A-01D344A22A8A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E8B18-0EA1-4A6C-AB1D-3DC57C86147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6169B458-D5DA-4DF7-BB0A-01D344A22A8A}" type="datetimeFigureOut">
              <a:rPr lang="cs-CZ" smtClean="0"/>
              <a:pPr/>
              <a:t>12.7.2012</a:t>
            </a:fld>
            <a:endParaRPr lang="cs-CZ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200" smtClean="0">
                <a:solidFill>
                  <a:schemeClr val="tx2"/>
                </a:solidFill>
                <a:latin typeface="+mn-lt"/>
                <a:ea typeface="+mn-lt"/>
                <a:cs typeface="+mn-lt"/>
              </a:defRPr>
            </a:lvl1pPr>
          </a:lstStyle>
          <a:p>
            <a:fld id="{92CE8B18-0EA1-4A6C-AB1D-3DC57C86147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defPPr>
        <a:defRPr sz="4400">
          <a:solidFill>
            <a:schemeClr val="tx2">
              <a:shade val="85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48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>
            <a:outerShdw blurRad="63500" dist="38100" dir="8220000" algn="tl" rotWithShape="0">
              <a:srgbClr val="000000">
                <a:alpha val="30000"/>
              </a:srgbClr>
            </a:outerShdw>
          </a:effectLst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indent="-274320" algn="l" eaLnBrk="1" hangingPunct="1">
        <a:buClr>
          <a:schemeClr val="accent1"/>
        </a:buClr>
        <a:buSzPct val="80000"/>
        <a:buFont typeface="Wingdings 2" pitchFamily="18" charset="2"/>
        <a:buChar char="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557784" indent="-228600" algn="l" eaLnBrk="1" hangingPunct="1">
        <a:buClr>
          <a:schemeClr val="tx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813816" indent="-228600" algn="l" eaLnBrk="1" hangingPunct="1">
        <a:buClr>
          <a:schemeClr val="accent1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069848" indent="-228600" algn="l" eaLnBrk="1" hangingPunct="1"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316736" indent="-228600" algn="l" eaLnBrk="1" hangingPunct="1">
        <a:buClr>
          <a:schemeClr val="accent1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57276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1819656" indent="-228600" algn="l" eaLnBrk="1" hangingPunct="1">
        <a:buClr>
          <a:schemeClr val="accent1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066544" indent="-228600" algn="l" eaLnBrk="1" hangingPunct="1">
        <a:buClr>
          <a:schemeClr val="tx2"/>
        </a:buClr>
        <a:buFont typeface="Wingdings 2" pitchFamily="18" charset="2"/>
        <a:buChar char=""/>
        <a:defRPr sz="1600" baseline="0">
          <a:latin typeface="+mn-lt"/>
        </a:defRPr>
      </a:lvl8pPr>
      <a:lvl9pPr marL="2313432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1979712" y="1268760"/>
            <a:ext cx="5118517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Digitální učební materiál</a:t>
            </a:r>
            <a:endParaRPr lang="cs-CZ" sz="32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39552" y="1844824"/>
          <a:ext cx="8064896" cy="268224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CZ.1.07/1.5.00/34.0891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VYS_32_INOVACE_05_Elektrolýza – měření náboje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Vyšší odborná škola, Střední průmyslová škola a Střední odborná</a:t>
                      </a:r>
                      <a:r>
                        <a:rPr lang="cs-CZ" sz="1200" baseline="0" dirty="0" smtClean="0"/>
                        <a:t> škola řemesel a služeb, Strakonice, Zvolenská 934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Václav Opatrný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Elektrotechnika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12.7.2012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" name="Obrázek 5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332656"/>
            <a:ext cx="3800475" cy="781050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539552" y="4725144"/>
          <a:ext cx="8064896" cy="1905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32448"/>
                <a:gridCol w="4032448"/>
              </a:tblGrid>
              <a:tr h="288032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Metodický pokyn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567408">
                <a:tc>
                  <a:txBody>
                    <a:bodyPr/>
                    <a:lstStyle/>
                    <a:p>
                      <a:pPr algn="l"/>
                      <a:r>
                        <a:rPr lang="cs-CZ" sz="1100" b="1" dirty="0" smtClean="0"/>
                        <a:t>Zajímavá elektrolýza </a:t>
                      </a:r>
                      <a:r>
                        <a:rPr lang="cs-CZ" sz="1100" dirty="0" smtClean="0"/>
                        <a:t>– úkol pro několik skupin žáků. Základem demonstrace je elektrochemická metoda, vedoucí k ověření velikosti elementárního náboje (náboje jednoho elektronu). Využívá se poznatků z vedení elektrického proudu</a:t>
                      </a:r>
                      <a:r>
                        <a:rPr lang="cs-CZ" sz="1100" baseline="0" dirty="0" smtClean="0"/>
                        <a:t> a stanovených hodnot fyzikálních konstant</a:t>
                      </a:r>
                      <a:r>
                        <a:rPr lang="cs-CZ" sz="1100" dirty="0" smtClean="0"/>
                        <a:t>. Měření</a:t>
                      </a:r>
                      <a:r>
                        <a:rPr lang="cs-CZ" sz="1100" baseline="0" dirty="0" smtClean="0"/>
                        <a:t> měrného náboje elektronu je popsáno v různých zdrojích na základě působení elektromagnetického pole na svazek letících elektronů. Pro žáky prvních ročníků je tento známý a velmi jednoduchý pokus vhodnější. Pomůcky lze snadno obstarat.</a:t>
                      </a:r>
                      <a:endParaRPr lang="cs-CZ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100" dirty="0" smtClean="0"/>
                        <a:t>Nejprve</a:t>
                      </a:r>
                      <a:r>
                        <a:rPr lang="cs-CZ" sz="1100" baseline="0" dirty="0" smtClean="0"/>
                        <a:t> je třeba žáky seznámit s myšlenkou, jak lze pomocí elektrolýzy určit počet molekul plynu, který  by se za normálních podmínek co nejvíce podobal ideálnímu plynu. Dalším úkolem  pro jednotlivé skupiny je získání informací o </a:t>
                      </a:r>
                      <a:r>
                        <a:rPr lang="cs-CZ" sz="1100" baseline="0" dirty="0" err="1" smtClean="0"/>
                        <a:t>Lochsmidtovo</a:t>
                      </a:r>
                      <a:r>
                        <a:rPr lang="cs-CZ" sz="1100" baseline="0" dirty="0" smtClean="0"/>
                        <a:t> čísle (např. </a:t>
                      </a:r>
                      <a:r>
                        <a:rPr lang="cs-CZ" sz="1100" baseline="0" dirty="0" err="1" smtClean="0"/>
                        <a:t>Wikipedie</a:t>
                      </a:r>
                      <a:r>
                        <a:rPr lang="cs-CZ" sz="1100" baseline="0" dirty="0" smtClean="0"/>
                        <a:t>). Pak následuje informace o použitých pomůckách a zadání úkolu. Nakonec společnými silami a pomocí  sdělení posledního snímku stanovit postup, jak se pokusem dopracovat k co nejpřesnější hodnotě  elementárního náboje. Důraz je kladen na samostatný úsudek žáků.</a:t>
                      </a:r>
                      <a:endParaRPr lang="cs-CZ" sz="11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2222375"/>
          </a:xfrm>
        </p:spPr>
        <p:txBody>
          <a:bodyPr/>
          <a:lstStyle/>
          <a:p>
            <a:r>
              <a:rPr lang="cs-CZ" dirty="0" smtClean="0"/>
              <a:t>Měření náboje elektronu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793504"/>
            <a:ext cx="6400800" cy="1967089"/>
          </a:xfrm>
        </p:spPr>
        <p:txBody>
          <a:bodyPr/>
          <a:lstStyle/>
          <a:p>
            <a:r>
              <a:rPr lang="cs-CZ" dirty="0" smtClean="0"/>
              <a:t>Zajímavá elektrolýza</a:t>
            </a:r>
          </a:p>
          <a:p>
            <a:r>
              <a:rPr lang="cs-CZ" dirty="0" smtClean="0"/>
              <a:t>Úkol pro tři skupiny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259632" y="4005064"/>
            <a:ext cx="6768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Úvodní úkol:</a:t>
            </a:r>
          </a:p>
          <a:p>
            <a:r>
              <a:rPr lang="cs-CZ" dirty="0" smtClean="0"/>
              <a:t>Pomocí Internetového spojení získejte co nejlepší informace o </a:t>
            </a:r>
            <a:r>
              <a:rPr lang="cs-CZ" smtClean="0"/>
              <a:t>Loschmidtovo</a:t>
            </a:r>
            <a:r>
              <a:rPr lang="cs-CZ" dirty="0" smtClean="0"/>
              <a:t> </a:t>
            </a:r>
            <a:r>
              <a:rPr lang="cs-CZ" dirty="0" smtClean="0"/>
              <a:t>čísle. Údaje zapište do pracovního sešitu a jednotlivý určený mluvčí každé skupiny je před ostatními přednese.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Pomůcky a zadání úkolu</a:t>
            </a:r>
            <a:endParaRPr lang="cs-CZ" dirty="0"/>
          </a:p>
        </p:txBody>
      </p:sp>
      <p:graphicFrame>
        <p:nvGraphicFramePr>
          <p:cNvPr id="29" name="Diagram 28"/>
          <p:cNvGraphicFramePr/>
          <p:nvPr/>
        </p:nvGraphicFramePr>
        <p:xfrm>
          <a:off x="467544" y="1052736"/>
          <a:ext cx="8208912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0" name="Diagram 29"/>
          <p:cNvGraphicFramePr/>
          <p:nvPr/>
        </p:nvGraphicFramePr>
        <p:xfrm>
          <a:off x="467544" y="3861048"/>
          <a:ext cx="8208912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827584" y="476672"/>
            <a:ext cx="3168352" cy="4176464"/>
            <a:chOff x="899592" y="1628800"/>
            <a:chExt cx="3600400" cy="4968552"/>
          </a:xfrm>
        </p:grpSpPr>
        <p:sp>
          <p:nvSpPr>
            <p:cNvPr id="3" name="Obdélník 2"/>
            <p:cNvSpPr/>
            <p:nvPr/>
          </p:nvSpPr>
          <p:spPr>
            <a:xfrm>
              <a:off x="2195736" y="1772816"/>
              <a:ext cx="936104" cy="237626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" name="Obdélník 3"/>
            <p:cNvSpPr/>
            <p:nvPr/>
          </p:nvSpPr>
          <p:spPr>
            <a:xfrm>
              <a:off x="2051720" y="4149080"/>
              <a:ext cx="1224136" cy="14401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pSp>
          <p:nvGrpSpPr>
            <p:cNvPr id="5" name="Skupina 14"/>
            <p:cNvGrpSpPr/>
            <p:nvPr/>
          </p:nvGrpSpPr>
          <p:grpSpPr>
            <a:xfrm>
              <a:off x="1979712" y="2276872"/>
              <a:ext cx="576064" cy="3168352"/>
              <a:chOff x="1979712" y="2276872"/>
              <a:chExt cx="576064" cy="3168352"/>
            </a:xfrm>
          </p:grpSpPr>
          <p:cxnSp>
            <p:nvCxnSpPr>
              <p:cNvPr id="18" name="Přímá spojovací čára 17"/>
              <p:cNvCxnSpPr/>
              <p:nvPr/>
            </p:nvCxnSpPr>
            <p:spPr>
              <a:xfrm>
                <a:off x="1979712" y="2276872"/>
                <a:ext cx="0" cy="2808312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Přímá spojovací čára 18"/>
              <p:cNvCxnSpPr/>
              <p:nvPr/>
            </p:nvCxnSpPr>
            <p:spPr>
              <a:xfrm>
                <a:off x="1979712" y="5085184"/>
                <a:ext cx="576064" cy="0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Přímá spojovací čára 19"/>
              <p:cNvCxnSpPr/>
              <p:nvPr/>
            </p:nvCxnSpPr>
            <p:spPr>
              <a:xfrm>
                <a:off x="2555776" y="5085184"/>
                <a:ext cx="0" cy="360040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Skupina 15"/>
            <p:cNvGrpSpPr/>
            <p:nvPr/>
          </p:nvGrpSpPr>
          <p:grpSpPr>
            <a:xfrm flipH="1">
              <a:off x="2771800" y="2276872"/>
              <a:ext cx="576064" cy="3168352"/>
              <a:chOff x="1979712" y="2276872"/>
              <a:chExt cx="576064" cy="3168352"/>
            </a:xfrm>
          </p:grpSpPr>
          <p:cxnSp>
            <p:nvCxnSpPr>
              <p:cNvPr id="15" name="Přímá spojovací čára 14"/>
              <p:cNvCxnSpPr/>
              <p:nvPr/>
            </p:nvCxnSpPr>
            <p:spPr>
              <a:xfrm>
                <a:off x="1979712" y="2276872"/>
                <a:ext cx="0" cy="2808312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Přímá spojovací čára 15"/>
              <p:cNvCxnSpPr/>
              <p:nvPr/>
            </p:nvCxnSpPr>
            <p:spPr>
              <a:xfrm>
                <a:off x="1979712" y="5085184"/>
                <a:ext cx="576064" cy="0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Přímá spojovací čára 16"/>
              <p:cNvCxnSpPr/>
              <p:nvPr/>
            </p:nvCxnSpPr>
            <p:spPr>
              <a:xfrm>
                <a:off x="2555776" y="5085184"/>
                <a:ext cx="0" cy="360040"/>
              </a:xfrm>
              <a:prstGeom prst="line">
                <a:avLst/>
              </a:prstGeom>
              <a:ln w="571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" name="Obdélník 6"/>
            <p:cNvSpPr/>
            <p:nvPr/>
          </p:nvSpPr>
          <p:spPr>
            <a:xfrm>
              <a:off x="2051720" y="4293096"/>
              <a:ext cx="1224136" cy="720080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bdélník 7"/>
            <p:cNvSpPr/>
            <p:nvPr/>
          </p:nvSpPr>
          <p:spPr>
            <a:xfrm>
              <a:off x="2555776" y="5013176"/>
              <a:ext cx="216024" cy="432048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1763688" y="1628800"/>
              <a:ext cx="1800200" cy="144016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1475656" y="3319488"/>
              <a:ext cx="461665" cy="1623201"/>
            </a:xfrm>
            <a:prstGeom prst="rect">
              <a:avLst/>
            </a:prstGeom>
            <a:noFill/>
          </p:spPr>
          <p:txBody>
            <a:bodyPr vert="vert270" wrap="none" rtlCol="0">
              <a:spAutoFit/>
            </a:bodyPr>
            <a:lstStyle/>
            <a:p>
              <a:r>
                <a:rPr lang="cs-CZ" dirty="0" smtClean="0"/>
                <a:t>1     2     3     4     5</a:t>
              </a:r>
              <a:endParaRPr lang="cs-CZ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1403648" y="2276872"/>
              <a:ext cx="4363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ml</a:t>
              </a:r>
              <a:endParaRPr lang="cs-CZ" b="1" dirty="0"/>
            </a:p>
          </p:txBody>
        </p:sp>
        <p:sp>
          <p:nvSpPr>
            <p:cNvPr id="12" name="Ohnutý pruh 11"/>
            <p:cNvSpPr/>
            <p:nvPr/>
          </p:nvSpPr>
          <p:spPr>
            <a:xfrm rot="10800000">
              <a:off x="1043608" y="4725144"/>
              <a:ext cx="3096344" cy="1584176"/>
            </a:xfrm>
            <a:prstGeom prst="blockArc">
              <a:avLst>
                <a:gd name="adj1" fmla="val 10800003"/>
                <a:gd name="adj2" fmla="val 21550698"/>
                <a:gd name="adj3" fmla="val 19036"/>
              </a:avLst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13" name="Ohnutý pruh 12"/>
            <p:cNvSpPr/>
            <p:nvPr/>
          </p:nvSpPr>
          <p:spPr>
            <a:xfrm rot="10800000">
              <a:off x="1403648" y="5301208"/>
              <a:ext cx="2448272" cy="720080"/>
            </a:xfrm>
            <a:prstGeom prst="blockArc">
              <a:avLst>
                <a:gd name="adj1" fmla="val 10762620"/>
                <a:gd name="adj2" fmla="val 21456799"/>
                <a:gd name="adj3" fmla="val 49543"/>
              </a:avLst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chemeClr val="tx1"/>
                </a:solidFill>
              </a:endParaRPr>
            </a:p>
          </p:txBody>
        </p:sp>
        <p:sp>
          <p:nvSpPr>
            <p:cNvPr id="14" name="Obdélník 13"/>
            <p:cNvSpPr/>
            <p:nvPr/>
          </p:nvSpPr>
          <p:spPr>
            <a:xfrm>
              <a:off x="899592" y="6309320"/>
              <a:ext cx="3600400" cy="288032"/>
            </a:xfrm>
            <a:prstGeom prst="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cxnSp>
        <p:nvCxnSpPr>
          <p:cNvPr id="22" name="Přímá spojovací čára 21"/>
          <p:cNvCxnSpPr/>
          <p:nvPr/>
        </p:nvCxnSpPr>
        <p:spPr>
          <a:xfrm>
            <a:off x="1259632" y="3284984"/>
            <a:ext cx="79208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2699792" y="3284984"/>
            <a:ext cx="792088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aoblený obdélník 23"/>
          <p:cNvSpPr/>
          <p:nvPr/>
        </p:nvSpPr>
        <p:spPr>
          <a:xfrm>
            <a:off x="4932040" y="4725144"/>
            <a:ext cx="1368152" cy="1800200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Zaoblený obdélník 24"/>
          <p:cNvSpPr/>
          <p:nvPr/>
        </p:nvSpPr>
        <p:spPr>
          <a:xfrm>
            <a:off x="5076056" y="5301208"/>
            <a:ext cx="1080120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</a:t>
            </a:r>
            <a:endParaRPr lang="cs-CZ" b="1" dirty="0"/>
          </a:p>
        </p:txBody>
      </p:sp>
      <p:cxnSp>
        <p:nvCxnSpPr>
          <p:cNvPr id="27" name="Přímá spojovací šipka 26"/>
          <p:cNvCxnSpPr>
            <a:stCxn id="25" idx="2"/>
          </p:cNvCxnSpPr>
          <p:nvPr/>
        </p:nvCxnSpPr>
        <p:spPr>
          <a:xfrm flipH="1" flipV="1">
            <a:off x="5292080" y="5589240"/>
            <a:ext cx="324036" cy="5040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8" name="Elipsa 27"/>
          <p:cNvSpPr/>
          <p:nvPr/>
        </p:nvSpPr>
        <p:spPr>
          <a:xfrm>
            <a:off x="5076056" y="4869160"/>
            <a:ext cx="216024" cy="216024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Elipsa 28"/>
          <p:cNvSpPr/>
          <p:nvPr/>
        </p:nvSpPr>
        <p:spPr>
          <a:xfrm>
            <a:off x="5940152" y="4869160"/>
            <a:ext cx="216024" cy="216024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2411760" y="5157192"/>
            <a:ext cx="1224136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4,5 V</a:t>
            </a:r>
            <a:endParaRPr lang="cs-CZ" dirty="0"/>
          </a:p>
        </p:txBody>
      </p:sp>
      <p:cxnSp>
        <p:nvCxnSpPr>
          <p:cNvPr id="32" name="Přímá spojovací čára 31"/>
          <p:cNvCxnSpPr/>
          <p:nvPr/>
        </p:nvCxnSpPr>
        <p:spPr>
          <a:xfrm flipH="1" flipV="1">
            <a:off x="2411760" y="4941168"/>
            <a:ext cx="144016" cy="216024"/>
          </a:xfrm>
          <a:prstGeom prst="line">
            <a:avLst/>
          </a:prstGeom>
          <a:ln w="571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 flipV="1">
            <a:off x="3347864" y="4941168"/>
            <a:ext cx="432048" cy="216024"/>
          </a:xfrm>
          <a:prstGeom prst="line">
            <a:avLst/>
          </a:prstGeom>
          <a:ln w="571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ovéPole 35"/>
          <p:cNvSpPr txBox="1"/>
          <p:nvPr/>
        </p:nvSpPr>
        <p:spPr>
          <a:xfrm>
            <a:off x="1907704" y="4941168"/>
            <a:ext cx="3914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+</a:t>
            </a:r>
            <a:endParaRPr lang="cs-CZ" dirty="0"/>
          </a:p>
        </p:txBody>
      </p:sp>
      <p:cxnSp>
        <p:nvCxnSpPr>
          <p:cNvPr id="38" name="Přímá spojovací čára 37"/>
          <p:cNvCxnSpPr/>
          <p:nvPr/>
        </p:nvCxnSpPr>
        <p:spPr>
          <a:xfrm>
            <a:off x="395536" y="4941168"/>
            <a:ext cx="2016224" cy="0"/>
          </a:xfrm>
          <a:prstGeom prst="line">
            <a:avLst/>
          </a:prstGeom>
          <a:ln w="762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ovací čára 41"/>
          <p:cNvCxnSpPr/>
          <p:nvPr/>
        </p:nvCxnSpPr>
        <p:spPr>
          <a:xfrm flipV="1">
            <a:off x="395536" y="3284984"/>
            <a:ext cx="0" cy="1656184"/>
          </a:xfrm>
          <a:prstGeom prst="line">
            <a:avLst/>
          </a:prstGeom>
          <a:ln w="762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čára 43"/>
          <p:cNvCxnSpPr/>
          <p:nvPr/>
        </p:nvCxnSpPr>
        <p:spPr>
          <a:xfrm>
            <a:off x="395536" y="3284984"/>
            <a:ext cx="864096" cy="0"/>
          </a:xfrm>
          <a:prstGeom prst="line">
            <a:avLst/>
          </a:prstGeom>
          <a:ln w="762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>
            <a:off x="3707904" y="4941168"/>
            <a:ext cx="1368152" cy="0"/>
          </a:xfrm>
          <a:prstGeom prst="line">
            <a:avLst/>
          </a:prstGeom>
          <a:ln w="762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čára 50"/>
          <p:cNvCxnSpPr>
            <a:stCxn id="29" idx="0"/>
          </p:cNvCxnSpPr>
          <p:nvPr/>
        </p:nvCxnSpPr>
        <p:spPr>
          <a:xfrm flipV="1">
            <a:off x="6048164" y="3284984"/>
            <a:ext cx="36004" cy="1584176"/>
          </a:xfrm>
          <a:prstGeom prst="line">
            <a:avLst/>
          </a:prstGeom>
          <a:ln w="762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ovací čára 55"/>
          <p:cNvCxnSpPr/>
          <p:nvPr/>
        </p:nvCxnSpPr>
        <p:spPr>
          <a:xfrm>
            <a:off x="3491880" y="3284984"/>
            <a:ext cx="2592288" cy="0"/>
          </a:xfrm>
          <a:prstGeom prst="line">
            <a:avLst/>
          </a:prstGeom>
          <a:ln w="762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Obdélník 61"/>
          <p:cNvSpPr/>
          <p:nvPr/>
        </p:nvSpPr>
        <p:spPr>
          <a:xfrm>
            <a:off x="1835696" y="2708920"/>
            <a:ext cx="1080120" cy="2160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Čárový popisek 2 62"/>
          <p:cNvSpPr/>
          <p:nvPr/>
        </p:nvSpPr>
        <p:spPr>
          <a:xfrm>
            <a:off x="683568" y="2564904"/>
            <a:ext cx="792088" cy="360040"/>
          </a:xfrm>
          <a:prstGeom prst="borderCallout2">
            <a:avLst>
              <a:gd name="adj1" fmla="val 57231"/>
              <a:gd name="adj2" fmla="val 100112"/>
              <a:gd name="adj3" fmla="val 57231"/>
              <a:gd name="adj4" fmla="val 125011"/>
              <a:gd name="adj5" fmla="val 197157"/>
              <a:gd name="adj6" fmla="val 161478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FeSO</a:t>
            </a:r>
            <a:r>
              <a:rPr lang="cs-CZ" baseline="-25000" dirty="0" smtClean="0"/>
              <a:t>4</a:t>
            </a:r>
            <a:endParaRPr lang="cs-CZ" dirty="0"/>
          </a:p>
        </p:txBody>
      </p:sp>
      <p:sp>
        <p:nvSpPr>
          <p:cNvPr id="64" name="Čárový popisek 2 63"/>
          <p:cNvSpPr/>
          <p:nvPr/>
        </p:nvSpPr>
        <p:spPr>
          <a:xfrm>
            <a:off x="3419872" y="1916832"/>
            <a:ext cx="792088" cy="360040"/>
          </a:xfrm>
          <a:prstGeom prst="borderCallout2">
            <a:avLst>
              <a:gd name="adj1" fmla="val 49535"/>
              <a:gd name="adj2" fmla="val -3086"/>
              <a:gd name="adj3" fmla="val 45687"/>
              <a:gd name="adj4" fmla="val -16667"/>
              <a:gd name="adj5" fmla="val 254878"/>
              <a:gd name="adj6" fmla="val -90395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</a:t>
            </a:r>
            <a:r>
              <a:rPr lang="cs-CZ" baseline="-25000" dirty="0" smtClean="0"/>
              <a:t>2</a:t>
            </a:r>
            <a:endParaRPr lang="cs-CZ" dirty="0"/>
          </a:p>
        </p:txBody>
      </p:sp>
      <p:sp>
        <p:nvSpPr>
          <p:cNvPr id="65" name="TextovéPole 64"/>
          <p:cNvSpPr txBox="1"/>
          <p:nvPr/>
        </p:nvSpPr>
        <p:spPr>
          <a:xfrm>
            <a:off x="4427984" y="404664"/>
            <a:ext cx="4392489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Měříme procházející proud </a:t>
            </a:r>
            <a:r>
              <a:rPr lang="cs-CZ" b="1" dirty="0" smtClean="0"/>
              <a:t>I</a:t>
            </a:r>
            <a:r>
              <a:rPr lang="cs-CZ" dirty="0" smtClean="0"/>
              <a:t> a čas elektrolýzy </a:t>
            </a:r>
            <a:r>
              <a:rPr lang="cs-CZ" b="1" dirty="0" smtClean="0"/>
              <a:t>t</a:t>
            </a:r>
            <a:r>
              <a:rPr lang="cs-CZ" dirty="0" smtClean="0"/>
              <a:t>   </a:t>
            </a:r>
            <a:r>
              <a:rPr lang="cs-CZ" dirty="0" smtClean="0">
                <a:sym typeface="Symbol"/>
              </a:rPr>
              <a:t> Q = I.t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Každé vyloučené molekule vodíku odpovídá průchod dvou elektronů obvodem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N </a:t>
            </a:r>
            <a:r>
              <a:rPr lang="cs-CZ" dirty="0" smtClean="0">
                <a:sym typeface="Symbol"/>
              </a:rPr>
              <a:t> počet vyloučených molekul vodíku zjistíme na základě poznatků o plynech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>
                <a:sym typeface="Symbol"/>
              </a:rPr>
              <a:t>Pokud se spokojíme s hrubším určením náboje elektronu, můžeme za počet N vyloučených molekul vodíku (za normálních podmínek) v </a:t>
            </a:r>
            <a:r>
              <a:rPr lang="cs-CZ" sz="2000" b="1" dirty="0" smtClean="0">
                <a:sym typeface="Symbol"/>
              </a:rPr>
              <a:t>1</a:t>
            </a:r>
            <a:r>
              <a:rPr lang="cs-CZ" b="1" dirty="0" smtClean="0">
                <a:sym typeface="Symbol"/>
              </a:rPr>
              <a:t>ml plynu použít číslo 2,7.10</a:t>
            </a:r>
            <a:r>
              <a:rPr lang="cs-CZ" b="1" baseline="30000" dirty="0" smtClean="0">
                <a:sym typeface="Symbol"/>
              </a:rPr>
              <a:t>19</a:t>
            </a:r>
            <a:r>
              <a:rPr lang="cs-CZ" b="1" dirty="0" smtClean="0">
                <a:sym typeface="Symbol"/>
              </a:rPr>
              <a:t> </a:t>
            </a:r>
            <a:r>
              <a:rPr lang="cs-CZ" sz="1400" b="1" dirty="0" smtClean="0">
                <a:sym typeface="Symbol"/>
              </a:rPr>
              <a:t>(</a:t>
            </a:r>
            <a:r>
              <a:rPr lang="cs-CZ" sz="1400" b="1" i="1" dirty="0" err="1" smtClean="0">
                <a:sym typeface="Symbol"/>
              </a:rPr>
              <a:t>Loschmidtovo</a:t>
            </a:r>
            <a:r>
              <a:rPr lang="cs-CZ" sz="1400" b="1" i="1" dirty="0" smtClean="0">
                <a:sym typeface="Symbol"/>
              </a:rPr>
              <a:t> číslo</a:t>
            </a:r>
            <a:r>
              <a:rPr lang="cs-CZ" sz="1400" b="1" dirty="0" smtClean="0">
                <a:sym typeface="Symbol"/>
              </a:rPr>
              <a:t>)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sym typeface="Symbol"/>
              </a:rPr>
              <a:t>Toto číslo dostaneme, když </a:t>
            </a:r>
            <a:r>
              <a:rPr lang="cs-CZ" dirty="0" err="1" smtClean="0">
                <a:sym typeface="Symbol"/>
              </a:rPr>
              <a:t>Avogadrovu</a:t>
            </a:r>
            <a:r>
              <a:rPr lang="cs-CZ" dirty="0" smtClean="0">
                <a:sym typeface="Symbol"/>
              </a:rPr>
              <a:t> konstantu vydělíme objemem molu v 1ml plynu</a:t>
            </a:r>
            <a:endParaRPr lang="cs-CZ" b="1" dirty="0"/>
          </a:p>
        </p:txBody>
      </p:sp>
      <p:grpSp>
        <p:nvGrpSpPr>
          <p:cNvPr id="71" name="Skupina 70"/>
          <p:cNvGrpSpPr/>
          <p:nvPr/>
        </p:nvGrpSpPr>
        <p:grpSpPr>
          <a:xfrm>
            <a:off x="6948264" y="4365104"/>
            <a:ext cx="1185399" cy="821705"/>
            <a:chOff x="6948264" y="4653136"/>
            <a:chExt cx="1185399" cy="821705"/>
          </a:xfrm>
        </p:grpSpPr>
        <p:sp>
          <p:nvSpPr>
            <p:cNvPr id="66" name="TextovéPole 65"/>
            <p:cNvSpPr txBox="1"/>
            <p:nvPr/>
          </p:nvSpPr>
          <p:spPr>
            <a:xfrm>
              <a:off x="6948264" y="4797152"/>
              <a:ext cx="7521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/>
                <a:t>q</a:t>
              </a:r>
              <a:r>
                <a:rPr lang="cs-CZ" sz="2400" b="1" baseline="-25000" dirty="0" err="1" smtClean="0"/>
                <a:t>e</a:t>
              </a:r>
              <a:r>
                <a:rPr lang="cs-CZ" sz="2400" b="1" dirty="0" smtClean="0"/>
                <a:t> = </a:t>
              </a:r>
              <a:endParaRPr lang="cs-CZ" sz="2400" b="1" dirty="0"/>
            </a:p>
          </p:txBody>
        </p:sp>
        <p:sp>
          <p:nvSpPr>
            <p:cNvPr id="67" name="TextovéPole 66"/>
            <p:cNvSpPr txBox="1"/>
            <p:nvPr/>
          </p:nvSpPr>
          <p:spPr>
            <a:xfrm>
              <a:off x="7596336" y="4653136"/>
              <a:ext cx="46038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I.t</a:t>
              </a:r>
              <a:endParaRPr lang="cs-CZ" sz="2400" b="1" dirty="0"/>
            </a:p>
          </p:txBody>
        </p:sp>
        <p:sp>
          <p:nvSpPr>
            <p:cNvPr id="68" name="TextovéPole 67"/>
            <p:cNvSpPr txBox="1"/>
            <p:nvPr/>
          </p:nvSpPr>
          <p:spPr>
            <a:xfrm>
              <a:off x="7596336" y="5013176"/>
              <a:ext cx="5373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2N</a:t>
              </a:r>
              <a:endParaRPr lang="cs-CZ" sz="2400" b="1" dirty="0"/>
            </a:p>
          </p:txBody>
        </p:sp>
        <p:cxnSp>
          <p:nvCxnSpPr>
            <p:cNvPr id="70" name="Přímá spojovací čára 69"/>
            <p:cNvCxnSpPr/>
            <p:nvPr/>
          </p:nvCxnSpPr>
          <p:spPr>
            <a:xfrm>
              <a:off x="7596336" y="5013176"/>
              <a:ext cx="43204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3" name="TextovéPole 72"/>
          <p:cNvSpPr txBox="1"/>
          <p:nvPr/>
        </p:nvSpPr>
        <p:spPr>
          <a:xfrm>
            <a:off x="6372200" y="5517232"/>
            <a:ext cx="2585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q</a:t>
            </a:r>
            <a:r>
              <a:rPr lang="cs-CZ" sz="2800" baseline="-25000" dirty="0" err="1" smtClean="0"/>
              <a:t>e</a:t>
            </a:r>
            <a:r>
              <a:rPr lang="cs-CZ" sz="2800" dirty="0" smtClean="0"/>
              <a:t> = 1,602.10</a:t>
            </a:r>
            <a:r>
              <a:rPr lang="cs-CZ" sz="2800" baseline="30000" dirty="0" smtClean="0"/>
              <a:t>-19</a:t>
            </a:r>
            <a:r>
              <a:rPr lang="cs-CZ" sz="2800" dirty="0" smtClean="0"/>
              <a:t> C</a:t>
            </a:r>
            <a:endParaRPr lang="cs-CZ" sz="2800" dirty="0"/>
          </a:p>
        </p:txBody>
      </p:sp>
      <p:sp>
        <p:nvSpPr>
          <p:cNvPr id="48" name="TextovéPole 47"/>
          <p:cNvSpPr txBox="1"/>
          <p:nvPr/>
        </p:nvSpPr>
        <p:spPr>
          <a:xfrm>
            <a:off x="251520" y="558924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400" i="1" dirty="0" smtClean="0"/>
              <a:t>Obrazové materiály – archiv autora</a:t>
            </a:r>
            <a:endParaRPr lang="cs-CZ" sz="1400" i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4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4" grpId="0" animBg="1"/>
      <p:bldP spid="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675928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Postup při vlastním měření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827584" y="1412776"/>
            <a:ext cx="77768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Bezpečnostní podmínky pokusu – odměření celočíselného násobku 1 ml roztoku kyseliny sírové ve vhodném pracovním prostředí z předem připravené nádobky (kádinky)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Příprava elektrického obvodu a časomíry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Při samotném pokusu čekáme, až se vyvine 1 ml objemu vyloučeného vodíku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Zapíšeme velikost procházejícího proudu a čas, potřebný na vytvoření výše uvedeného objemu vodíku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Zapíšeme všechny okolnosti, které mohly ovlivnit přesnost měření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Vypočteme  náboj 1 elektronu:</a:t>
            </a:r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  <p:grpSp>
        <p:nvGrpSpPr>
          <p:cNvPr id="4" name="Skupina 3"/>
          <p:cNvGrpSpPr/>
          <p:nvPr/>
        </p:nvGrpSpPr>
        <p:grpSpPr>
          <a:xfrm>
            <a:off x="4211960" y="3645024"/>
            <a:ext cx="1185399" cy="821705"/>
            <a:chOff x="6948264" y="4653136"/>
            <a:chExt cx="1185399" cy="821705"/>
          </a:xfrm>
        </p:grpSpPr>
        <p:sp>
          <p:nvSpPr>
            <p:cNvPr id="5" name="TextovéPole 4"/>
            <p:cNvSpPr txBox="1"/>
            <p:nvPr/>
          </p:nvSpPr>
          <p:spPr>
            <a:xfrm>
              <a:off x="6948264" y="4797152"/>
              <a:ext cx="75212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err="1" smtClean="0"/>
                <a:t>q</a:t>
              </a:r>
              <a:r>
                <a:rPr lang="cs-CZ" sz="2400" b="1" baseline="-25000" dirty="0" err="1" smtClean="0"/>
                <a:t>e</a:t>
              </a:r>
              <a:r>
                <a:rPr lang="cs-CZ" sz="2400" b="1" dirty="0" smtClean="0"/>
                <a:t> = </a:t>
              </a:r>
              <a:endParaRPr lang="cs-CZ" sz="2400" b="1" dirty="0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7596336" y="4653136"/>
              <a:ext cx="46038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I.t</a:t>
              </a:r>
              <a:endParaRPr lang="cs-CZ" sz="2400" b="1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7596336" y="5013176"/>
              <a:ext cx="53732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2N</a:t>
              </a:r>
              <a:endParaRPr lang="cs-CZ" sz="2400" b="1" dirty="0"/>
            </a:p>
          </p:txBody>
        </p:sp>
        <p:cxnSp>
          <p:nvCxnSpPr>
            <p:cNvPr id="8" name="Přímá spojovací čára 7"/>
            <p:cNvCxnSpPr/>
            <p:nvPr/>
          </p:nvCxnSpPr>
          <p:spPr>
            <a:xfrm>
              <a:off x="7596336" y="5013176"/>
              <a:ext cx="43204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extovéPole 8"/>
          <p:cNvSpPr txBox="1"/>
          <p:nvPr/>
        </p:nvSpPr>
        <p:spPr>
          <a:xfrm>
            <a:off x="827584" y="4509120"/>
            <a:ext cx="67246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Výsledek porovnáme s udávanou hodnotou elementárního náboje: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83968" y="4941168"/>
            <a:ext cx="2585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/>
              <a:t>q</a:t>
            </a:r>
            <a:r>
              <a:rPr lang="cs-CZ" sz="2800" baseline="-25000" dirty="0" err="1" smtClean="0"/>
              <a:t>e</a:t>
            </a:r>
            <a:r>
              <a:rPr lang="cs-CZ" sz="2800" dirty="0" smtClean="0"/>
              <a:t> = 1,602.10</a:t>
            </a:r>
            <a:r>
              <a:rPr lang="cs-CZ" sz="2800" baseline="30000" dirty="0" smtClean="0"/>
              <a:t>-19</a:t>
            </a:r>
            <a:r>
              <a:rPr lang="cs-CZ" sz="2800" dirty="0" smtClean="0"/>
              <a:t> C</a:t>
            </a:r>
            <a:endParaRPr lang="cs-CZ" sz="2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53191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Pracovní list – Zábavná elektrolýza</a:t>
            </a:r>
            <a:endParaRPr lang="cs-CZ" sz="28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611560" y="980728"/>
          <a:ext cx="7920880" cy="55446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93733"/>
                <a:gridCol w="4327147"/>
              </a:tblGrid>
              <a:tr h="7200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skupiny: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1600" dirty="0"/>
                    </a:p>
                  </a:txBody>
                  <a:tcPr anchor="ctr"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Použitá hodnota </a:t>
                      </a:r>
                      <a:r>
                        <a:rPr lang="cs-CZ" sz="1600" dirty="0" err="1" smtClean="0"/>
                        <a:t>Lochsmidtova</a:t>
                      </a:r>
                      <a:r>
                        <a:rPr lang="cs-CZ" sz="1600" dirty="0" smtClean="0"/>
                        <a:t> čísla:</a:t>
                      </a:r>
                      <a:endParaRPr lang="cs-CZ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407924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Velikost protékajícího proudu:</a:t>
                      </a:r>
                      <a:endParaRPr lang="cs-CZ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407924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 do vyloučení 1 ml vodíku:</a:t>
                      </a:r>
                      <a:endParaRPr lang="cs-CZ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407924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Vypočtený náboj 1 elektronu:</a:t>
                      </a:r>
                      <a:endParaRPr lang="cs-CZ" sz="16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637032">
                <a:tc gridSpan="2">
                  <a:txBody>
                    <a:bodyPr/>
                    <a:lstStyle/>
                    <a:p>
                      <a:r>
                        <a:rPr lang="cs-CZ" sz="1600" dirty="0" smtClean="0"/>
                        <a:t>Zhodnocení pokusu (jak velká byla odchylka od skutečné velikosti elementárního náboje, co způsobilo nepřesnost měření): </a:t>
                      </a:r>
                      <a:endParaRPr lang="cs-CZ" sz="1600" i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2531684">
                <a:tc gridSpan="2">
                  <a:txBody>
                    <a:bodyPr/>
                    <a:lstStyle/>
                    <a:p>
                      <a:endParaRPr lang="cs-CZ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uman">
  <a:themeElements>
    <a:clrScheme name="Human">
      <a:dk1>
        <a:sysClr val="windowText" lastClr="000000"/>
      </a:dk1>
      <a:lt1>
        <a:sysClr val="window" lastClr="FFFFFF"/>
      </a:lt1>
      <a:dk2>
        <a:srgbClr val="795339"/>
      </a:dk2>
      <a:lt2>
        <a:srgbClr val="F7EEDD"/>
      </a:lt2>
      <a:accent1>
        <a:srgbClr val="AD2E27"/>
      </a:accent1>
      <a:accent2>
        <a:srgbClr val="3F3D66"/>
      </a:accent2>
      <a:accent3>
        <a:srgbClr val="17517A"/>
      </a:accent3>
      <a:accent4>
        <a:srgbClr val="877E48"/>
      </a:accent4>
      <a:accent5>
        <a:srgbClr val="AF8B1E"/>
      </a:accent5>
      <a:accent6>
        <a:srgbClr val="A35E21"/>
      </a:accent6>
      <a:hlink>
        <a:srgbClr val="9B7300"/>
      </a:hlink>
      <a:folHlink>
        <a:srgbClr val="D6A73B"/>
      </a:folHlink>
    </a:clrScheme>
    <a:fontScheme name="Human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Human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30000"/>
                <a:satMod val="175000"/>
              </a:schemeClr>
            </a:gs>
            <a:gs pos="50000">
              <a:schemeClr val="phClr">
                <a:tint val="55000"/>
                <a:satMod val="200000"/>
              </a:schemeClr>
            </a:gs>
            <a:gs pos="70000">
              <a:schemeClr val="phClr">
                <a:tint val="70000"/>
                <a:satMod val="175000"/>
              </a:schemeClr>
            </a:gs>
            <a:gs pos="100000">
              <a:schemeClr val="phClr">
                <a:tint val="85000"/>
                <a:satMod val="175000"/>
              </a:schemeClr>
            </a:gs>
          </a:gsLst>
          <a:lin ang="8000000" scaled="1"/>
        </a:gradFill>
        <a:gradFill>
          <a:gsLst>
            <a:gs pos="0">
              <a:schemeClr val="phClr">
                <a:shade val="100000"/>
                <a:satMod val="140000"/>
              </a:schemeClr>
            </a:gs>
            <a:gs pos="40000">
              <a:schemeClr val="phClr">
                <a:shade val="65000"/>
                <a:satMod val="140000"/>
              </a:schemeClr>
            </a:gs>
            <a:gs pos="70000">
              <a:schemeClr val="phClr">
                <a:shade val="40000"/>
                <a:satMod val="115000"/>
              </a:schemeClr>
            </a:gs>
            <a:gs pos="100000">
              <a:schemeClr val="phClr">
                <a:shade val="20000"/>
                <a:satMod val="115000"/>
              </a:schemeClr>
            </a:gs>
          </a:gsLst>
          <a:lin ang="8000000" scaled="1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90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400" dir="90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400" dir="9000000">
              <a:srgbClr val="000000">
                <a:alpha val="40000"/>
              </a:srgbClr>
            </a:outerShdw>
          </a:effectLst>
          <a:scene3d>
            <a:camera prst="perspectiveFront">
              <a:rot lat="0" lon="0" rev="0"/>
            </a:camera>
            <a:lightRig rig="brightRoom" dir="tr">
              <a:rot lat="0" lon="0" rev="3540000"/>
            </a:lightRig>
          </a:scene3d>
          <a:sp3d prstMaterial="matte">
            <a:bevelT w="190500" h="44450" prst="cross"/>
          </a:sp3d>
        </a:effectStyle>
      </a:effectStyleLst>
      <a:bgFillStyleLst>
        <a:solidFill>
          <a:schemeClr val="phClr">
            <a:tint val="100000"/>
          </a:schemeClr>
        </a:solidFill>
        <a:gradFill flip="none" rotWithShape="1">
          <a:gsLst>
            <a:gs pos="0">
              <a:schemeClr val="phClr">
                <a:tint val="85000"/>
                <a:satMod val="275000"/>
              </a:schemeClr>
            </a:gs>
            <a:gs pos="3000">
              <a:schemeClr val="phClr">
                <a:tint val="87000"/>
                <a:satMod val="275000"/>
              </a:schemeClr>
            </a:gs>
            <a:gs pos="10000">
              <a:schemeClr val="phClr">
                <a:tint val="90000"/>
                <a:satMod val="275000"/>
              </a:schemeClr>
            </a:gs>
            <a:gs pos="70000">
              <a:schemeClr val="phClr">
                <a:shade val="38000"/>
                <a:satMod val="275000"/>
              </a:schemeClr>
            </a:gs>
            <a:gs pos="90000">
              <a:schemeClr val="phClr">
                <a:shade val="25000"/>
                <a:satMod val="300000"/>
              </a:schemeClr>
            </a:gs>
            <a:gs pos="100000">
              <a:schemeClr val="phClr">
                <a:shade val="22000"/>
                <a:satMod val="300000"/>
              </a:schemeClr>
            </a:gs>
          </a:gsLst>
          <a:path path="circle">
            <a:fillToRect l="60000" t="-3300" b="200000"/>
          </a:path>
          <a:tileRect/>
        </a:gradFill>
        <a:gradFill rotWithShape="1">
          <a:gsLst>
            <a:gs pos="0">
              <a:schemeClr val="phClr">
                <a:tint val="57000"/>
                <a:satMod val="400000"/>
              </a:schemeClr>
            </a:gs>
            <a:gs pos="100000">
              <a:schemeClr val="phClr">
                <a:tint val="87000"/>
                <a:shade val="40000"/>
                <a:satMod val="5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Human</Template>
  <TotalTime>229</TotalTime>
  <Words>558</Words>
  <Application>Microsoft Office PowerPoint</Application>
  <PresentationFormat>Předvádění na obrazovce (4:3)</PresentationFormat>
  <Paragraphs>75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Human</vt:lpstr>
      <vt:lpstr>Snímek 1</vt:lpstr>
      <vt:lpstr>Měření náboje elektronu</vt:lpstr>
      <vt:lpstr>Pomůcky a zadání úkolu</vt:lpstr>
      <vt:lpstr>Snímek 4</vt:lpstr>
      <vt:lpstr>Postup při vlastním měření</vt:lpstr>
      <vt:lpstr>Pracovní list – Zábavná elektrolýza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Měření náboje elektronu</dc:title>
  <dc:creator>uzivatel</dc:creator>
  <cp:lastModifiedBy>Opatrný</cp:lastModifiedBy>
  <cp:revision>29</cp:revision>
  <dcterms:created xsi:type="dcterms:W3CDTF">2011-10-03T09:36:11Z</dcterms:created>
  <dcterms:modified xsi:type="dcterms:W3CDTF">2012-07-12T14:33:02Z</dcterms:modified>
</cp:coreProperties>
</file>