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63" r:id="rId4"/>
    <p:sldId id="267" r:id="rId5"/>
    <p:sldId id="262" r:id="rId6"/>
    <p:sldId id="260" r:id="rId7"/>
    <p:sldId id="259" r:id="rId8"/>
    <p:sldId id="257" r:id="rId9"/>
    <p:sldId id="265" r:id="rId10"/>
    <p:sldId id="266" r:id="rId11"/>
    <p:sldId id="268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DE55E5-1FFC-4BF8-841F-759D70063CC4}" type="datetimeFigureOut">
              <a:rPr lang="cs-CZ" smtClean="0"/>
              <a:pPr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895DF-152A-4C85-82A6-3E9AFAEA1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http://office.microsoft.com/global/images/default.aspx?AssetID=ZA060446351029" TargetMode="External"/><Relationship Id="rId7" Type="http://schemas.openxmlformats.org/officeDocument/2006/relationships/image" Target="http://office.microsoft.com/global/images/default.aspx?AssetID=ZA060446311029" TargetMode="External"/><Relationship Id="rId12" Type="http://schemas.openxmlformats.org/officeDocument/2006/relationships/image" Target="../media/image9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gif"/><Relationship Id="rId11" Type="http://schemas.openxmlformats.org/officeDocument/2006/relationships/image" Target="http://office.microsoft.com/global/images/default.aspx?AssetID=ZA060446331029" TargetMode="External"/><Relationship Id="rId5" Type="http://schemas.openxmlformats.org/officeDocument/2006/relationships/image" Target="http://office.microsoft.com/global/images/default.aspx?AssetID=ZA060438631029" TargetMode="External"/><Relationship Id="rId10" Type="http://schemas.openxmlformats.org/officeDocument/2006/relationships/image" Target="../media/image8.gif"/><Relationship Id="rId4" Type="http://schemas.openxmlformats.org/officeDocument/2006/relationships/image" Target="../media/image5.gif"/><Relationship Id="rId9" Type="http://schemas.openxmlformats.org/officeDocument/2006/relationships/image" Target="http://office.microsoft.com/global/images/default.aspx?AssetID=ZA060446361029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3.2 Inovace a zkvalitnění výuky 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3886200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5100" dirty="0" smtClean="0">
                <a:solidFill>
                  <a:schemeClr val="tx1"/>
                </a:solidFill>
              </a:rPr>
              <a:t>Název:  Formátování</a:t>
            </a:r>
            <a:r>
              <a:rPr lang="cs-CZ" sz="4800" b="1" dirty="0" smtClean="0">
                <a:solidFill>
                  <a:schemeClr val="tx1"/>
                </a:solidFill>
              </a:rPr>
              <a:t>	</a:t>
            </a:r>
            <a:r>
              <a:rPr lang="cs-CZ" sz="2900" dirty="0" smtClean="0">
                <a:solidFill>
                  <a:schemeClr val="tx1"/>
                </a:solidFill>
              </a:rPr>
              <a:t>DUM</a:t>
            </a:r>
            <a:r>
              <a:rPr lang="cs-CZ" sz="2900" b="1" dirty="0" smtClean="0">
                <a:solidFill>
                  <a:schemeClr val="tx1"/>
                </a:solidFill>
              </a:rPr>
              <a:t>:</a:t>
            </a:r>
            <a:r>
              <a:rPr lang="cs-CZ" sz="2900" dirty="0" smtClean="0">
                <a:solidFill>
                  <a:schemeClr val="tx1"/>
                </a:solidFill>
              </a:rPr>
              <a:t>VY_32_INOVACE_VII_3_05</a:t>
            </a:r>
            <a:endParaRPr lang="cs-CZ" sz="2900" b="1" dirty="0" smtClean="0">
              <a:solidFill>
                <a:schemeClr val="tx1"/>
              </a:solidFill>
            </a:endParaRPr>
          </a:p>
          <a:p>
            <a:pPr algn="l"/>
            <a:endParaRPr lang="cs-CZ" sz="4000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Šablona číslo</a:t>
            </a:r>
            <a:r>
              <a:rPr lang="cs-CZ" b="1" dirty="0" smtClean="0">
                <a:solidFill>
                  <a:schemeClr val="tx1"/>
                </a:solidFill>
              </a:rPr>
              <a:t>: 	VII.	</a:t>
            </a:r>
            <a:r>
              <a:rPr lang="cs-CZ" dirty="0" smtClean="0">
                <a:solidFill>
                  <a:schemeClr val="tx1"/>
                </a:solidFill>
              </a:rPr>
              <a:t>Sada číslo</a:t>
            </a:r>
            <a:r>
              <a:rPr lang="cs-CZ" b="1" dirty="0" smtClean="0">
                <a:solidFill>
                  <a:schemeClr val="tx1"/>
                </a:solidFill>
              </a:rPr>
              <a:t>: 3.	</a:t>
            </a:r>
            <a:r>
              <a:rPr lang="cs-CZ" dirty="0" smtClean="0">
                <a:solidFill>
                  <a:schemeClr val="tx1"/>
                </a:solidFill>
              </a:rPr>
              <a:t>Pořadové číslo DUM:05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b="1" dirty="0" smtClean="0">
                <a:solidFill>
                  <a:schemeClr val="tx1"/>
                </a:solidFill>
              </a:rPr>
              <a:t>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2286015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r>
              <a:rPr lang="cs-CZ" sz="3600" b="1" dirty="0" smtClean="0"/>
              <a:t>	 Materiál na upevňování pojmů a prohlubování </a:t>
            </a:r>
            <a:r>
              <a:rPr lang="cs-CZ" sz="3600" b="1" dirty="0" smtClean="0"/>
              <a:t>dovedností </a:t>
            </a:r>
            <a:r>
              <a:rPr lang="cs-CZ" sz="3600" b="1" dirty="0" smtClean="0"/>
              <a:t>v práci ve Wordu. Formátování textu.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7415242" cy="263842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 Tabulátory, odsazení, </a:t>
            </a: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				</a:t>
            </a:r>
            <a:r>
              <a:rPr lang="cs-CZ" sz="3600" b="1" dirty="0" smtClean="0">
                <a:solidFill>
                  <a:schemeClr val="tx1"/>
                </a:solidFill>
              </a:rPr>
              <a:t> odstavec</a:t>
            </a:r>
            <a:r>
              <a:rPr lang="cs-CZ" sz="3600" b="1" dirty="0" smtClean="0">
                <a:solidFill>
                  <a:schemeClr val="tx1"/>
                </a:solidFill>
              </a:rPr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429000"/>
            <a:ext cx="8229600" cy="20002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Nezapomeň, </a:t>
            </a:r>
            <a:r>
              <a:rPr lang="cs-CZ" dirty="0" smtClean="0"/>
              <a:t>že </a:t>
            </a:r>
            <a:r>
              <a:rPr lang="cs-CZ" dirty="0" smtClean="0"/>
              <a:t>text nejprve píšeme a pak upravujeme.</a:t>
            </a:r>
            <a:br>
              <a:rPr lang="cs-CZ" dirty="0" smtClean="0"/>
            </a:br>
            <a:r>
              <a:rPr lang="cs-CZ" dirty="0" smtClean="0"/>
              <a:t>Upravovaný text musíme označit.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5984" y="785794"/>
            <a:ext cx="3813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</a:t>
            </a:r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ormátování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71480"/>
            <a:ext cx="7772400" cy="271464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Otevři si </a:t>
            </a:r>
            <a:r>
              <a:rPr lang="cs-CZ" b="1" dirty="0" smtClean="0"/>
              <a:t>Nový </a:t>
            </a:r>
            <a:r>
              <a:rPr lang="cs-CZ" b="1" dirty="0" smtClean="0"/>
              <a:t>dokument (Word). Pojmenuj ho </a:t>
            </a:r>
            <a:r>
              <a:rPr lang="cs-CZ" b="1" u="sng" dirty="0" smtClean="0"/>
              <a:t>Word formátování</a:t>
            </a:r>
            <a:r>
              <a:rPr lang="cs-CZ" b="1" dirty="0" smtClean="0"/>
              <a:t> a tvé </a:t>
            </a:r>
            <a:r>
              <a:rPr lang="cs-CZ" b="1" u="sng" dirty="0" smtClean="0"/>
              <a:t>jméno</a:t>
            </a:r>
            <a:r>
              <a:rPr lang="cs-CZ" b="1" dirty="0" smtClean="0"/>
              <a:t> a ulož ho do svých dokumentů.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4643446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Červeně označené texty budeš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opisovat.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3643314"/>
            <a:ext cx="6572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Všechna cvičení budou v jednom dokumentu.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Odsazení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142984"/>
            <a:ext cx="4281518" cy="4983179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Kromě odsazení pomocí řádkování můžeme provádět odsazení pomocí pravítka. </a:t>
            </a:r>
            <a:r>
              <a:rPr lang="cs-CZ" sz="2400" b="1" dirty="0"/>
              <a:t>(</a:t>
            </a:r>
            <a:r>
              <a:rPr lang="cs-CZ" sz="2400" dirty="0"/>
              <a:t>Pravítka, pokud </a:t>
            </a:r>
            <a:r>
              <a:rPr lang="cs-CZ" sz="2400" dirty="0" smtClean="0"/>
              <a:t>jsou skryta</a:t>
            </a:r>
            <a:r>
              <a:rPr lang="cs-CZ" sz="2400" dirty="0" smtClean="0"/>
              <a:t>, </a:t>
            </a:r>
            <a:r>
              <a:rPr lang="cs-CZ" sz="2400" dirty="0"/>
              <a:t>najdeš na kartě ZOBRAZENÍ.</a:t>
            </a:r>
            <a:r>
              <a:rPr lang="cs-CZ" sz="2400" b="1" dirty="0"/>
              <a:t>) </a:t>
            </a:r>
            <a:r>
              <a:rPr lang="cs-CZ" b="1" dirty="0"/>
              <a:t>Šedé části na krajích </a:t>
            </a:r>
            <a:r>
              <a:rPr lang="cs-CZ" b="1" dirty="0" smtClean="0"/>
              <a:t>jsou </a:t>
            </a:r>
            <a:r>
              <a:rPr lang="cs-CZ" b="1" dirty="0"/>
              <a:t>přednastavení. Na levé straně jsou dva trojúhelníky. </a:t>
            </a:r>
            <a:r>
              <a:rPr lang="cs-CZ" b="1" u="sng" dirty="0"/>
              <a:t>Horní trojúhelníček nastavuje odsazení prvního řádku</a:t>
            </a:r>
            <a:r>
              <a:rPr lang="cs-CZ" b="1" dirty="0"/>
              <a:t>. Spodní </a:t>
            </a:r>
            <a:r>
              <a:rPr lang="cs-CZ" b="1" dirty="0" smtClean="0"/>
              <a:t>trojúhelníček </a:t>
            </a:r>
            <a:r>
              <a:rPr lang="cs-CZ" b="1" dirty="0"/>
              <a:t>odsazuje zbytek textu. </a:t>
            </a:r>
          </a:p>
          <a:p>
            <a:endParaRPr lang="cs-CZ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17140" y="1785926"/>
            <a:ext cx="3426697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9" name="Přímá spojovací šipka 8"/>
          <p:cNvCxnSpPr/>
          <p:nvPr/>
        </p:nvCxnSpPr>
        <p:spPr>
          <a:xfrm flipV="1">
            <a:off x="2928926" y="1928802"/>
            <a:ext cx="2000264" cy="1857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5400000" flipH="1" flipV="1">
            <a:off x="2928926" y="2500306"/>
            <a:ext cx="2357454" cy="16430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V následujícím textu procvič odsazení pomocí </a:t>
            </a:r>
            <a:r>
              <a:rPr lang="cs-CZ" b="1" dirty="0" smtClean="0"/>
              <a:t>pravítka. Text nejprve opiš!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4786322"/>
            <a:ext cx="79296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(Odsaď </a:t>
            </a:r>
            <a:r>
              <a:rPr lang="cs-CZ" sz="2800" b="1" dirty="0" smtClean="0"/>
              <a:t>první </a:t>
            </a:r>
            <a:r>
              <a:rPr lang="cs-CZ" sz="2800" b="1" dirty="0"/>
              <a:t>řádek o 2 </a:t>
            </a:r>
            <a:r>
              <a:rPr lang="cs-CZ" sz="2800" b="1" dirty="0" smtClean="0"/>
              <a:t>cm, </a:t>
            </a:r>
            <a:r>
              <a:rPr lang="cs-CZ" sz="2800" b="1" dirty="0"/>
              <a:t>text o 1 cm</a:t>
            </a:r>
            <a:r>
              <a:rPr lang="cs-CZ" sz="2800" b="1" dirty="0" smtClean="0"/>
              <a:t>, písmo  změň na  </a:t>
            </a:r>
            <a:r>
              <a:rPr lang="cs-CZ" sz="2800" b="1" dirty="0" err="1" smtClean="0"/>
              <a:t>Times</a:t>
            </a:r>
            <a:r>
              <a:rPr lang="cs-CZ" sz="2800" b="1" dirty="0" smtClean="0"/>
              <a:t> </a:t>
            </a:r>
            <a:r>
              <a:rPr lang="cs-CZ" sz="2800" b="1" dirty="0"/>
              <a:t>New Roman velikost 14.)</a:t>
            </a:r>
            <a:endParaRPr lang="cs-CZ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8662" y="2012156"/>
            <a:ext cx="6610375" cy="2545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vzhled tlačítka"/>
          <p:cNvPicPr>
            <a:picLocks noChangeAspect="1" noChangeArrowheads="1"/>
          </p:cNvPicPr>
          <p:nvPr/>
        </p:nvPicPr>
        <p:blipFill>
          <a:blip r:embed="rId2" r:link="rId3"/>
          <a:stretch>
            <a:fillRect/>
          </a:stretch>
        </p:blipFill>
        <p:spPr bwMode="auto">
          <a:xfrm>
            <a:off x="2143108" y="2214554"/>
            <a:ext cx="375050" cy="35719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9" name="Picture 1" descr="vzhled tlačítka"/>
          <p:cNvPicPr>
            <a:picLocks noChangeAspect="1" noChangeArrowheads="1"/>
          </p:cNvPicPr>
          <p:nvPr/>
        </p:nvPicPr>
        <p:blipFill>
          <a:blip r:embed="rId4" r:link="rId5"/>
          <a:srcRect/>
          <a:stretch>
            <a:fillRect/>
          </a:stretch>
        </p:blipFill>
        <p:spPr bwMode="auto">
          <a:xfrm>
            <a:off x="6072198" y="2500306"/>
            <a:ext cx="300040" cy="285752"/>
          </a:xfrm>
          <a:prstGeom prst="rect">
            <a:avLst/>
          </a:prstGeom>
          <a:noFill/>
        </p:spPr>
      </p:pic>
      <p:pic>
        <p:nvPicPr>
          <p:cNvPr id="2051" name="Picture 3" descr="vzhled tlačítka"/>
          <p:cNvPicPr>
            <a:picLocks noChangeAspect="1" noChangeArrowheads="1"/>
          </p:cNvPicPr>
          <p:nvPr/>
        </p:nvPicPr>
        <p:blipFill>
          <a:blip r:embed="rId6" r:link="rId7"/>
          <a:srcRect/>
          <a:stretch>
            <a:fillRect/>
          </a:stretch>
        </p:blipFill>
        <p:spPr bwMode="auto">
          <a:xfrm>
            <a:off x="4572000" y="2214554"/>
            <a:ext cx="375050" cy="35719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357166"/>
            <a:ext cx="7772400" cy="1470025"/>
          </a:xfrm>
        </p:spPr>
        <p:txBody>
          <a:bodyPr/>
          <a:lstStyle/>
          <a:p>
            <a:r>
              <a:rPr lang="cs-CZ" b="1" dirty="0" smtClean="0"/>
              <a:t>Nastavení tabulátorů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00100" y="4643446"/>
            <a:ext cx="67151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409575" algn="l"/>
                <a:tab pos="449263" algn="l"/>
              </a:tabLst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Zkopíruj následující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dokument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a </a:t>
            </a:r>
            <a:r>
              <a:rPr kumimoji="0" lang="cs-CZ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pak pokračuj v plnění úkolů.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4" name="Picture 6" descr="vzhled tlačítka"/>
          <p:cNvPicPr>
            <a:picLocks noChangeAspect="1" noChangeArrowheads="1"/>
          </p:cNvPicPr>
          <p:nvPr/>
        </p:nvPicPr>
        <p:blipFill>
          <a:blip r:embed="rId8" r:link="rId9"/>
          <a:srcRect/>
          <a:stretch>
            <a:fillRect/>
          </a:stretch>
        </p:blipFill>
        <p:spPr bwMode="auto">
          <a:xfrm>
            <a:off x="6357950" y="1928802"/>
            <a:ext cx="375049" cy="357190"/>
          </a:xfrm>
          <a:prstGeom prst="rect">
            <a:avLst/>
          </a:prstGeom>
          <a:noFill/>
        </p:spPr>
      </p:pic>
      <p:pic>
        <p:nvPicPr>
          <p:cNvPr id="2050" name="Picture 2" descr="vzhled tlačítka"/>
          <p:cNvPicPr>
            <a:picLocks noChangeAspect="1" noChangeArrowheads="1"/>
          </p:cNvPicPr>
          <p:nvPr/>
        </p:nvPicPr>
        <p:blipFill>
          <a:blip r:embed="rId10" r:link="rId11"/>
          <a:srcRect/>
          <a:stretch>
            <a:fillRect/>
          </a:stretch>
        </p:blipFill>
        <p:spPr bwMode="auto">
          <a:xfrm>
            <a:off x="1285852" y="2571744"/>
            <a:ext cx="375050" cy="357190"/>
          </a:xfrm>
          <a:prstGeom prst="rect">
            <a:avLst/>
          </a:prstGeom>
          <a:noFill/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643050"/>
            <a:ext cx="7129490" cy="270986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Klepejte na levou zarážku na levém okraji, dokud se zarážka nezmění na typ, který potřebujete:	levá zarážka,	 pravá zarážka,       </a:t>
            </a:r>
            <a:r>
              <a:rPr lang="cs-CZ" b="1" dirty="0" err="1" smtClean="0">
                <a:solidFill>
                  <a:schemeClr val="tx1"/>
                </a:solidFill>
              </a:rPr>
              <a:t>zarážka</a:t>
            </a:r>
            <a:r>
              <a:rPr lang="cs-CZ" b="1" dirty="0" smtClean="0">
                <a:solidFill>
                  <a:schemeClr val="tx1"/>
                </a:solidFill>
              </a:rPr>
              <a:t> na střed ,	 zarážka desetinného místa 	nebo	  zarážka svislé </a:t>
            </a:r>
            <a:r>
              <a:rPr lang="cs-CZ" b="1" dirty="0" smtClean="0">
                <a:solidFill>
                  <a:schemeClr val="tx1"/>
                </a:solidFill>
              </a:rPr>
              <a:t>čáry.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Klepněte na vodorovné pravítko tam, kam chcete umístit zarážku tabulátoru</a:t>
            </a:r>
            <a:r>
              <a:rPr lang="cs-CZ" sz="2800" b="1" dirty="0" smtClean="0">
                <a:solidFill>
                  <a:schemeClr val="tx1"/>
                </a:solidFill>
              </a:rPr>
              <a:t>. (</a:t>
            </a:r>
            <a:r>
              <a:rPr lang="cs-CZ" sz="2800" b="1" dirty="0" smtClean="0">
                <a:solidFill>
                  <a:schemeClr val="tx1"/>
                </a:solidFill>
              </a:rPr>
              <a:t>Odstraní se uchopením levým tlačítkem myši a odtažením.)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643834" y="1214422"/>
            <a:ext cx="771525" cy="65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868346"/>
          </a:xfrm>
        </p:spPr>
        <p:txBody>
          <a:bodyPr/>
          <a:lstStyle/>
          <a:p>
            <a:r>
              <a:rPr lang="cs-CZ" dirty="0" smtClean="0"/>
              <a:t>Zkopíruj a uprav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3643337"/>
          </a:xfrm>
        </p:spPr>
        <p:txBody>
          <a:bodyPr>
            <a:normAutofit fontScale="92500" lnSpcReduction="10000"/>
          </a:bodyPr>
          <a:lstStyle/>
          <a:p>
            <a:pPr indent="0">
              <a:buNone/>
            </a:pPr>
            <a:r>
              <a:rPr lang="cs-CZ" dirty="0" smtClean="0">
                <a:solidFill>
                  <a:srgbClr val="680000"/>
                </a:solidFill>
              </a:rPr>
              <a:t>Odstavec v počítačovém smyslu má </a:t>
            </a:r>
            <a:r>
              <a:rPr lang="cs-CZ" dirty="0" smtClean="0">
                <a:solidFill>
                  <a:srgbClr val="680000"/>
                </a:solidFill>
              </a:rPr>
              <a:t>jiný </a:t>
            </a:r>
            <a:r>
              <a:rPr lang="cs-CZ" dirty="0" smtClean="0">
                <a:solidFill>
                  <a:srgbClr val="680000"/>
                </a:solidFill>
              </a:rPr>
              <a:t>význam než v běžném jazyce. Pokaždé, když v textovém editoru </a:t>
            </a:r>
            <a:r>
              <a:rPr lang="cs-CZ" dirty="0" smtClean="0">
                <a:solidFill>
                  <a:srgbClr val="680000"/>
                </a:solidFill>
              </a:rPr>
              <a:t>zmáčkneme klávesu </a:t>
            </a:r>
            <a:r>
              <a:rPr lang="cs-CZ" dirty="0" smtClean="0">
                <a:solidFill>
                  <a:srgbClr val="680000"/>
                </a:solidFill>
              </a:rPr>
              <a:t>Enter, vznikne nový odstavec. </a:t>
            </a:r>
            <a:r>
              <a:rPr lang="cs-CZ" dirty="0" smtClean="0">
                <a:solidFill>
                  <a:srgbClr val="680000"/>
                </a:solidFill>
              </a:rPr>
              <a:t>Program dokáže </a:t>
            </a:r>
            <a:r>
              <a:rPr lang="cs-CZ" dirty="0" smtClean="0">
                <a:solidFill>
                  <a:srgbClr val="680000"/>
                </a:solidFill>
              </a:rPr>
              <a:t>již napsaný a označený text </a:t>
            </a:r>
            <a:r>
              <a:rPr lang="cs-CZ" dirty="0" smtClean="0">
                <a:solidFill>
                  <a:srgbClr val="680000"/>
                </a:solidFill>
              </a:rPr>
              <a:t>upravit. </a:t>
            </a:r>
            <a:r>
              <a:rPr lang="cs-CZ" dirty="0" smtClean="0">
                <a:solidFill>
                  <a:srgbClr val="680000"/>
                </a:solidFill>
              </a:rPr>
              <a:t>Proto </a:t>
            </a:r>
            <a:r>
              <a:rPr lang="cs-CZ" dirty="0" smtClean="0">
                <a:solidFill>
                  <a:srgbClr val="680000"/>
                </a:solidFill>
              </a:rPr>
              <a:t>neukončuj </a:t>
            </a:r>
            <a:r>
              <a:rPr lang="cs-CZ" dirty="0" smtClean="0">
                <a:solidFill>
                  <a:srgbClr val="680000"/>
                </a:solidFill>
              </a:rPr>
              <a:t>konec řádku klávesou ENTER. Chceme-li ukončit řádek, ale nechceme ukončit odstavec, stiskneme SHIFT + </a:t>
            </a:r>
            <a:r>
              <a:rPr lang="cs-CZ" dirty="0" smtClean="0">
                <a:solidFill>
                  <a:srgbClr val="680000"/>
                </a:solidFill>
              </a:rPr>
              <a:t>ENTER, </a:t>
            </a:r>
            <a:r>
              <a:rPr lang="cs-CZ" dirty="0" smtClean="0">
                <a:solidFill>
                  <a:srgbClr val="680000"/>
                </a:solidFill>
              </a:rPr>
              <a:t>což je tvrdý </a:t>
            </a:r>
            <a:r>
              <a:rPr lang="cs-CZ" dirty="0" smtClean="0">
                <a:solidFill>
                  <a:srgbClr val="680000"/>
                </a:solidFill>
              </a:rPr>
              <a:t>konec řádku.</a:t>
            </a:r>
            <a:endParaRPr lang="cs-CZ" dirty="0" smtClean="0">
              <a:solidFill>
                <a:srgbClr val="680000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5000636"/>
            <a:ext cx="8001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409575" algn="l"/>
                <a:tab pos="449263" algn="l"/>
              </a:tabLst>
            </a:pP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Za první 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větu (za 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slovo </a:t>
            </a:r>
            <a:r>
              <a:rPr lang="cs-CZ" b="1" i="1" dirty="0" smtClean="0">
                <a:latin typeface="Arial" pitchFamily="34" charset="0"/>
                <a:ea typeface="Times New Roman" pitchFamily="18" charset="0"/>
              </a:rPr>
              <a:t>jazyce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) vlož odstavec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. (Návod 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najdeš v  tomto textu.) Písmo textu změň na tučné. První větu odsaď 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na pravítku na 3.</a:t>
            </a:r>
            <a:endParaRPr lang="cs-CZ" dirty="0" smtClean="0">
              <a:latin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6072206"/>
            <a:ext cx="7858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ea typeface="Times New Roman" pitchFamily="18" charset="0"/>
              </a:rPr>
              <a:t>Začátky vět (jazykolamů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) </a:t>
            </a:r>
            <a:r>
              <a:rPr lang="cs-CZ" b="1" dirty="0" smtClean="0">
                <a:latin typeface="Arial" pitchFamily="34" charset="0"/>
                <a:ea typeface="Times New Roman" pitchFamily="18" charset="0"/>
              </a:rPr>
              <a:t>v následujícím cvičení posuň pomocí zarážky na číslo 4.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42910" y="714356"/>
            <a:ext cx="6500858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400" b="1" dirty="0" smtClean="0"/>
              <a:t>Napiš:</a:t>
            </a:r>
            <a:r>
              <a:rPr lang="cs-CZ" sz="2400" b="1" dirty="0" smtClean="0"/>
              <a:t> 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 </a:t>
            </a:r>
            <a:br>
              <a:rPr lang="cs-CZ" sz="2400" b="1" dirty="0" smtClean="0"/>
            </a:br>
            <a:r>
              <a:rPr lang="cs-CZ" sz="2400" b="1" dirty="0" smtClean="0"/>
              <a:t>Klikni do řádku s textem cvičení a. Na kartě Domů </a:t>
            </a:r>
            <a:r>
              <a:rPr lang="cs-CZ" sz="2400" b="1" dirty="0" err="1" smtClean="0"/>
              <a:t>sk</a:t>
            </a:r>
            <a:r>
              <a:rPr lang="cs-CZ" sz="2400" b="1" dirty="0" smtClean="0"/>
              <a:t>. STYL zvol NADPIS 1. Podobně pro cvičení </a:t>
            </a:r>
            <a:r>
              <a:rPr lang="cs-CZ" sz="2400" b="1" dirty="0" err="1" smtClean="0"/>
              <a:t>b</a:t>
            </a:r>
            <a:r>
              <a:rPr lang="cs-CZ" sz="2400" b="1" dirty="0" smtClean="0"/>
              <a:t>. zvol NADPIS 2 a ve </a:t>
            </a:r>
            <a:r>
              <a:rPr lang="cs-CZ" sz="2400" b="1" dirty="0" err="1" smtClean="0"/>
              <a:t>cv</a:t>
            </a:r>
            <a:r>
              <a:rPr lang="cs-CZ" sz="2400" b="1" dirty="0" smtClean="0"/>
              <a:t>. c </a:t>
            </a:r>
            <a:r>
              <a:rPr lang="cs-CZ" sz="2400" b="1" dirty="0" smtClean="0"/>
              <a:t>změň  písmo na </a:t>
            </a:r>
            <a:r>
              <a:rPr lang="cs-CZ" sz="2400" b="1" dirty="0" err="1" smtClean="0"/>
              <a:t>Calibri</a:t>
            </a:r>
            <a:r>
              <a:rPr lang="cs-CZ" sz="2400" b="1" dirty="0" smtClean="0"/>
              <a:t>, velikost písma na 20.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4214818"/>
            <a:ext cx="146685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1428736"/>
            <a:ext cx="3619500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001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Odsazení prvního řádku můžeme také provést pomocí pravého tlačítka </a:t>
            </a:r>
            <a:r>
              <a:rPr lang="cs-CZ" dirty="0" smtClean="0"/>
              <a:t>myši. Vybereme </a:t>
            </a:r>
            <a:r>
              <a:rPr lang="cs-CZ" dirty="0" smtClean="0"/>
              <a:t>Odstavec, </a:t>
            </a:r>
            <a:r>
              <a:rPr lang="cs-CZ" dirty="0" smtClean="0"/>
              <a:t>Odsazení </a:t>
            </a:r>
            <a:r>
              <a:rPr lang="cs-CZ" dirty="0" smtClean="0"/>
              <a:t>a mezery, první řádek.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2714620"/>
            <a:ext cx="232410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4143380"/>
            <a:ext cx="33718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>
            <a:off x="285720" y="364331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429124" y="407194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572264" y="614364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428604"/>
            <a:ext cx="7843838" cy="32861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Nad text, který jsi dosud psal, napiš </a:t>
            </a:r>
            <a:r>
              <a:rPr lang="cs-CZ" dirty="0" smtClean="0"/>
              <a:t>nadpis: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u="sng" cap="all" dirty="0" smtClean="0"/>
              <a:t>Formátování</a:t>
            </a:r>
            <a:br>
              <a:rPr lang="cs-CZ" u="sng" cap="all" dirty="0" smtClean="0"/>
            </a:br>
            <a:r>
              <a:rPr lang="cs-CZ" dirty="0" smtClean="0"/>
              <a:t>velikost písma 32</a:t>
            </a:r>
            <a:br>
              <a:rPr lang="cs-CZ" dirty="0" smtClean="0"/>
            </a:br>
            <a:r>
              <a:rPr lang="cs-CZ" dirty="0" smtClean="0"/>
              <a:t> a zarovnej ho na </a:t>
            </a:r>
            <a:r>
              <a:rPr lang="cs-CZ" dirty="0" smtClean="0"/>
              <a:t>střed.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>
              <a:spcBef>
                <a:spcPts val="600"/>
              </a:spcBef>
            </a:pP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Nápověda</a:t>
            </a: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: Kurzor </a:t>
            </a: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postav na kraj prvního řádku před slovo Některé.</a:t>
            </a:r>
          </a:p>
          <a:p>
            <a:pPr algn="l">
              <a:spcBef>
                <a:spcPts val="600"/>
              </a:spcBef>
            </a:pP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Napiš </a:t>
            </a: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slovo Formátování a stiskni </a:t>
            </a: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Enter.</a:t>
            </a:r>
          </a:p>
          <a:p>
            <a:pPr algn="l">
              <a:spcBef>
                <a:spcPts val="600"/>
              </a:spcBef>
            </a:pP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Enter </a:t>
            </a: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opakuj a vznikne pod nadpisem </a:t>
            </a:r>
            <a:r>
              <a:rPr lang="cs-CZ" sz="2200" dirty="0" smtClean="0">
                <a:solidFill>
                  <a:schemeClr val="tx2">
                    <a:lumMod val="50000"/>
                  </a:schemeClr>
                </a:solidFill>
              </a:rPr>
              <a:t>mezera.</a:t>
            </a:r>
          </a:p>
          <a:p>
            <a:pPr algn="l">
              <a:spcBef>
                <a:spcPts val="600"/>
              </a:spcBef>
            </a:pP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Dokument </a:t>
            </a:r>
            <a:r>
              <a:rPr lang="cs-CZ" b="1" u="sng" dirty="0" smtClean="0"/>
              <a:t>Word formátování</a:t>
            </a:r>
            <a:r>
              <a:rPr lang="cs-CZ" b="1" dirty="0" smtClean="0"/>
              <a:t> a tvé </a:t>
            </a:r>
            <a:r>
              <a:rPr lang="cs-CZ" b="1" u="sng" dirty="0" smtClean="0"/>
              <a:t>jméno</a:t>
            </a:r>
            <a:r>
              <a:rPr lang="cs-CZ" b="1" dirty="0" smtClean="0"/>
              <a:t> zkopíruj na společný disk </a:t>
            </a:r>
            <a:r>
              <a:rPr lang="cs-CZ" b="1" dirty="0" smtClean="0"/>
              <a:t>G: </a:t>
            </a:r>
            <a:r>
              <a:rPr lang="cs-CZ" b="1" dirty="0" smtClean="0"/>
              <a:t>do složky Word formátování.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1670" y="3214686"/>
            <a:ext cx="4572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Ohlas vyučujícímu konec práce.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00496" y="5072074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100147"/>
                </a:solidFill>
              </a:rPr>
              <a:t>Při prezentaci použito mat. Microsoft Word.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300</Words>
  <Application>Microsoft Office PowerPoint</Application>
  <PresentationFormat>Předvádění na obrazovce (4:3)</PresentationFormat>
  <Paragraphs>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  Základní škola Jičín, Husova 170 Číslo projektu   CZ.1.07/1.4.00/21.2862 Číslo a název klíčové aktivity 3.2 Inovace a zkvalitnění výuky prostřednictvím ICT </vt:lpstr>
      <vt:lpstr>Anotace:  Materiál na upevňování pojmů a prohlubování dovedností v práci ve Wordu. Formátování textu.</vt:lpstr>
      <vt:lpstr>Nezapomeň, že text nejprve píšeme a pak upravujeme. Upravovaný text musíme označit.</vt:lpstr>
      <vt:lpstr>Otevři si Nový dokument (Word). Pojmenuj ho Word formátování a tvé jméno a ulož ho do svých dokumentů.</vt:lpstr>
      <vt:lpstr>Odsazení </vt:lpstr>
      <vt:lpstr>V následujícím textu procvič odsazení pomocí pravítka. Text nejprve opiš!</vt:lpstr>
      <vt:lpstr>Nastavení tabulátorů</vt:lpstr>
      <vt:lpstr>Zkopíruj a uprav</vt:lpstr>
      <vt:lpstr>Snímek 9</vt:lpstr>
      <vt:lpstr>Odsazení prvního řádku můžeme také provést pomocí pravého tlačítka myši. Vybereme Odstavec, Odsazení a mezery, první řádek.</vt:lpstr>
      <vt:lpstr>Nad text, který jsi dosud psal, napiš nadpis:  Formátování velikost písma 32  a zarovnej ho na střed.</vt:lpstr>
      <vt:lpstr>Dokument Word formátování a tvé jméno zkopíruj na společný disk G: do složky Word formátování.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Odsazení </dc:title>
  <dc:creator>ucitel</dc:creator>
  <cp:lastModifiedBy>Oem</cp:lastModifiedBy>
  <cp:revision>83</cp:revision>
  <dcterms:created xsi:type="dcterms:W3CDTF">2011-11-29T10:26:56Z</dcterms:created>
  <dcterms:modified xsi:type="dcterms:W3CDTF">2012-07-12T21:18:22Z</dcterms:modified>
</cp:coreProperties>
</file>