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57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21433-8548-41FD-8A9F-C9F3DDD5E1E4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BE7C71-4ECF-4D35-98C5-D9B15C135A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33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41153EE-54D7-49F0-AE25-8E4D28243CDF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1229954-FBFB-4D21-A7BB-C8CF38F172DF}" type="slidenum">
              <a:rPr lang="cs-CZ">
                <a:solidFill>
                  <a:prstClr val="black"/>
                </a:solidFill>
              </a:rPr>
              <a:pPr eaLnBrk="1" hangingPunct="1"/>
              <a:t>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F498DC1-45DE-4884-859B-FB106A0E914B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8C028E-060A-4F3D-B2E9-E0254C858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03897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89A13B5-E57E-4667-BB6A-9B47D1E4F13B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81A007F-FC9C-4DFA-A98E-243FF1B9B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954756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C94AF0F-91F8-4023-9A49-F7977BDACEB2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D9641AC-71B0-48D2-9A9C-FE3179C26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228876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040AA1B-5464-45CF-B48F-BA0E4FA75E03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C663A00-63F7-431C-B82B-4B867AFBD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290356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F5E570B-9B9F-458E-BA7D-ADBA475CF154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5FD4650-5971-4BAA-A1E0-D7B81793A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8591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8104A9B-ADB4-4F88-9C88-B33F2FA5F8B0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00E4A2B-62AA-48E6-BAC2-0AFB03505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982476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04E2D13-B49D-46B4-9BD5-6D8F6FC7B04F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A0BB458-F1FA-4739-BC6C-F7DEDE23A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835753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00A8DB7-9374-438F-B40C-5170B791D52B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9197B13-0519-4531-9C9C-03088C2E5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724460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A8F33B-7918-4BAD-8F74-DB9ACF537959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A6EE5E1-80C2-42F2-8917-9756EA157B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08512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61C4068-4B76-4D17-8926-356BEF48881E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996F13-AA46-4703-9D34-6AB1434DA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966295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758ACF9-7FE2-4DE6-89D4-2C5974F48DB8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DB798E3-2487-40B9-8406-D31703AD1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025729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43200" y="1752600"/>
            <a:ext cx="5486400" cy="838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743200" y="2743200"/>
            <a:ext cx="5486400" cy="457200"/>
          </a:xfrm>
        </p:spPr>
        <p:txBody>
          <a:bodyPr/>
          <a:lstStyle>
            <a:lvl1pPr marL="0" indent="0">
              <a:buFontTx/>
              <a:buNone/>
              <a:defRPr sz="20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CB35B-8154-4E05-BF6D-0FB77531B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888047"/>
      </p:ext>
    </p:extLst>
  </p:cSld>
  <p:clrMapOvr>
    <a:masterClrMapping/>
  </p:clrMapOvr>
  <p:transition spd="slow">
    <p:circl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353B5-55C9-4914-8EC9-BF9186DA3B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400670"/>
      </p:ext>
    </p:extLst>
  </p:cSld>
  <p:clrMapOvr>
    <a:masterClrMapping/>
  </p:clrMapOvr>
  <p:transition spd="slow">
    <p:circl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D57B7E-9B55-42DE-82F1-0CC704FD6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996109"/>
      </p:ext>
    </p:extLst>
  </p:cSld>
  <p:clrMapOvr>
    <a:masterClrMapping/>
  </p:clrMapOvr>
  <p:transition spd="slow">
    <p:circl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741613" y="1828800"/>
            <a:ext cx="2665412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59425" y="1828800"/>
            <a:ext cx="26670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8C1853-DA3E-4ADB-88E6-C438D9EFC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284790"/>
      </p:ext>
    </p:extLst>
  </p:cSld>
  <p:clrMapOvr>
    <a:masterClrMapping/>
  </p:clrMapOvr>
  <p:transition spd="slow">
    <p:circl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B69F8-A0A4-4D01-AD4C-938D3F164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679009"/>
      </p:ext>
    </p:extLst>
  </p:cSld>
  <p:clrMapOvr>
    <a:masterClrMapping/>
  </p:clrMapOvr>
  <p:transition spd="slow">
    <p:circl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94F019-5D9A-49EE-8613-956ACDAA1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60351"/>
      </p:ext>
    </p:extLst>
  </p:cSld>
  <p:clrMapOvr>
    <a:masterClrMapping/>
  </p:clrMapOvr>
  <p:transition spd="slow">
    <p:circl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89A3C5-B84C-427C-A62E-A6CCD49D0A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718468"/>
      </p:ext>
    </p:extLst>
  </p:cSld>
  <p:clrMapOvr>
    <a:masterClrMapping/>
  </p:clrMapOvr>
  <p:transition spd="slow">
    <p:circl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9717A-CD9C-4537-A122-4FEC81F75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677125"/>
      </p:ext>
    </p:extLst>
  </p:cSld>
  <p:clrMapOvr>
    <a:masterClrMapping/>
  </p:clrMapOvr>
  <p:transition spd="slow">
    <p:circl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90574-44EB-4741-86AD-6D40767BC4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04497"/>
      </p:ext>
    </p:extLst>
  </p:cSld>
  <p:clrMapOvr>
    <a:masterClrMapping/>
  </p:clrMapOvr>
  <p:transition spd="slow">
    <p:circl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8856F-DA60-42A4-A3C3-BAD80A396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136515"/>
      </p:ext>
    </p:extLst>
  </p:cSld>
  <p:clrMapOvr>
    <a:masterClrMapping/>
  </p:clrMapOvr>
  <p:transition spd="slow">
    <p:circl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762000"/>
            <a:ext cx="1370012" cy="4953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741613" y="762000"/>
            <a:ext cx="3962400" cy="4953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86429F-0AB6-4585-BF63-90CC866B8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900840"/>
      </p:ext>
    </p:extLst>
  </p:cSld>
  <p:clrMapOvr>
    <a:masterClrMapping/>
  </p:clrMapOvr>
  <p:transition spd="slow">
    <p:circl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1613" y="762000"/>
            <a:ext cx="5484812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41613" y="1828800"/>
            <a:ext cx="2665412" cy="1866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59425" y="1828800"/>
            <a:ext cx="2667000" cy="1866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2741613" y="3848100"/>
            <a:ext cx="5484812" cy="1866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9526F-D5C5-4A53-B071-DC18DC84C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635132"/>
      </p:ext>
    </p:extLst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D6D220F-888B-40E9-9E56-1F5CF2453275}" type="datetimeFigureOut">
              <a:rPr lang="cs-CZ"/>
              <a:pPr>
                <a:defRPr/>
              </a:pPr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820C588-9628-492F-B520-9EACBAED1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883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741613" y="762000"/>
            <a:ext cx="5484812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741613" y="1828800"/>
            <a:ext cx="5484812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5886450"/>
            <a:ext cx="1752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79551B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5886450"/>
            <a:ext cx="2895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79551B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477000" y="5886450"/>
            <a:ext cx="1752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79551B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0A186-7A86-4A99-BEBA-E35502574EA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7060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slow">
    <p:circl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rgbClr val="79551B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79551B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79551B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79551B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vetinace.com/images/galerie/2009_rumpal/2009_rumpal_1.jpg" TargetMode="External"/><Relationship Id="rId3" Type="http://schemas.openxmlformats.org/officeDocument/2006/relationships/hyperlink" Target="http://nd05.jxs.cz/993/628/dec2176a8a_79588619_o2.jpg" TargetMode="External"/><Relationship Id="rId7" Type="http://schemas.openxmlformats.org/officeDocument/2006/relationships/hyperlink" Target="http://www.autotrans-jc.cz/sites/default/files/produkty/xcmg/jerab-xcmg-qy25k5_2.jpg" TargetMode="External"/><Relationship Id="rId2" Type="http://schemas.openxmlformats.org/officeDocument/2006/relationships/hyperlink" Target="http://www.dovavanik.cz/eshop/foto/224/224065_o_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nka.hys.cz/images/obrazky/paka.jpg" TargetMode="External"/><Relationship Id="rId5" Type="http://schemas.openxmlformats.org/officeDocument/2006/relationships/hyperlink" Target="http://www.naradi-jz.cz/fotky12687/fotos/_vyr_167419394.jpg" TargetMode="External"/><Relationship Id="rId4" Type="http://schemas.openxmlformats.org/officeDocument/2006/relationships/hyperlink" Target="http://www.petrof.cz/files/ostatni_dily/203548.jpg" TargetMode="External"/><Relationship Id="rId9" Type="http://schemas.openxmlformats.org/officeDocument/2006/relationships/hyperlink" Target="http://a0.omstatic.com/images/uploads/products-cync/cync-n-zip-group-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VY_32_INOVACE_5_19_ Otáčivé účinky síly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Anotace: </a:t>
            </a:r>
            <a:r>
              <a:rPr lang="cs-CZ" sz="2800" dirty="0" smtClean="0"/>
              <a:t>Interaktivní prezentace pro  7. ročník. K výkladu otáčivých účinků síly na těleso. Žáci poznají moment síly a stroje na užití otáčivých účinků síly.</a:t>
            </a:r>
            <a:endParaRPr lang="cs-CZ" sz="28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</p:txBody>
      </p:sp>
      <p:pic>
        <p:nvPicPr>
          <p:cNvPr id="16388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44606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 rot="777273">
            <a:off x="1157288" y="2844800"/>
            <a:ext cx="7059612" cy="519113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73318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i="1" kern="1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solidFill>
                  <a:srgbClr val="0000FF"/>
                </a:solidFill>
              </a:rPr>
              <a:t>Otáčivé účinky síly</a:t>
            </a:r>
          </a:p>
        </p:txBody>
      </p:sp>
    </p:spTree>
    <p:extLst>
      <p:ext uri="{BB962C8B-B14F-4D97-AF65-F5344CB8AC3E}">
        <p14:creationId xmlns:p14="http://schemas.microsoft.com/office/powerpoint/2010/main" val="1847647836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repeatCount="3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981075"/>
            <a:ext cx="6985000" cy="1152525"/>
          </a:xfrm>
        </p:spPr>
        <p:txBody>
          <a:bodyPr/>
          <a:lstStyle/>
          <a:p>
            <a:pPr algn="ctr" eaLnBrk="1" hangingPunct="1"/>
            <a:r>
              <a:rPr lang="cs-CZ" sz="4400" b="1" smtClean="0"/>
              <a:t>Na čem závisí otáčivý účinek síly?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2205038"/>
            <a:ext cx="5484813" cy="3886200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16388" name="Line 4"/>
          <p:cNvSpPr>
            <a:spLocks noChangeShapeType="1"/>
          </p:cNvSpPr>
          <p:nvPr/>
        </p:nvSpPr>
        <p:spPr bwMode="auto">
          <a:xfrm flipH="1">
            <a:off x="1908175" y="2133600"/>
            <a:ext cx="2087563" cy="1727200"/>
          </a:xfrm>
          <a:prstGeom prst="line">
            <a:avLst/>
          </a:prstGeom>
          <a:noFill/>
          <a:ln w="38100">
            <a:solidFill>
              <a:srgbClr val="79551B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389" name="Line 5"/>
          <p:cNvSpPr>
            <a:spLocks noChangeShapeType="1"/>
          </p:cNvSpPr>
          <p:nvPr/>
        </p:nvSpPr>
        <p:spPr bwMode="auto">
          <a:xfrm>
            <a:off x="4211638" y="2133600"/>
            <a:ext cx="1873250" cy="1727200"/>
          </a:xfrm>
          <a:prstGeom prst="line">
            <a:avLst/>
          </a:prstGeom>
          <a:noFill/>
          <a:ln w="38100">
            <a:solidFill>
              <a:srgbClr val="79551B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539750" y="4051300"/>
            <a:ext cx="33115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>
                <a:solidFill>
                  <a:srgbClr val="79551B"/>
                </a:solidFill>
              </a:rPr>
              <a:t>na velikosti síly</a:t>
            </a:r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4500563" y="3933825"/>
            <a:ext cx="3744912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>
                <a:solidFill>
                  <a:srgbClr val="79551B"/>
                </a:solidFill>
              </a:rPr>
              <a:t>na vzdálenosti od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>
                <a:solidFill>
                  <a:srgbClr val="79551B"/>
                </a:solidFill>
              </a:rPr>
              <a:t>osy otáčení</a:t>
            </a:r>
          </a:p>
        </p:txBody>
      </p:sp>
    </p:spTree>
    <p:extLst>
      <p:ext uri="{BB962C8B-B14F-4D97-AF65-F5344CB8AC3E}">
        <p14:creationId xmlns:p14="http://schemas.microsoft.com/office/powerpoint/2010/main" val="324941984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nimBg="1"/>
      <p:bldP spid="16389" grpId="0" animBg="1"/>
      <p:bldP spid="16390" grpId="0"/>
      <p:bldP spid="1639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49275"/>
            <a:ext cx="8229600" cy="1143000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Tahoma" charset="0"/>
              </a:rPr>
              <a:t>- veličina popisující otáčivý účinek síly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349500"/>
            <a:ext cx="5543550" cy="1943100"/>
          </a:xfrm>
        </p:spPr>
        <p:txBody>
          <a:bodyPr/>
          <a:lstStyle/>
          <a:p>
            <a:pPr eaLnBrk="1" hangingPunct="1"/>
            <a:r>
              <a:rPr lang="cs-CZ" smtClean="0"/>
              <a:t>značka      </a:t>
            </a:r>
            <a:r>
              <a:rPr lang="cs-CZ" b="1" smtClean="0"/>
              <a:t>M</a:t>
            </a:r>
          </a:p>
          <a:p>
            <a:pPr eaLnBrk="1" hangingPunct="1"/>
            <a:r>
              <a:rPr lang="cs-CZ" smtClean="0"/>
              <a:t>vzorec       </a:t>
            </a:r>
            <a:r>
              <a:rPr lang="cs-CZ" b="1" smtClean="0"/>
              <a:t>M = F. a</a:t>
            </a:r>
          </a:p>
          <a:p>
            <a:pPr eaLnBrk="1" hangingPunct="1"/>
            <a:r>
              <a:rPr lang="cs-CZ" smtClean="0"/>
              <a:t>jednotka    </a:t>
            </a:r>
            <a:r>
              <a:rPr lang="cs-CZ" b="1" smtClean="0"/>
              <a:t>Nm </a:t>
            </a:r>
            <a:r>
              <a:rPr lang="cs-CZ" smtClean="0"/>
              <a:t>  (newtonmetr)   </a:t>
            </a: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2411413" y="2924175"/>
            <a:ext cx="1800225" cy="431800"/>
          </a:xfrm>
          <a:prstGeom prst="rect">
            <a:avLst/>
          </a:prstGeom>
          <a:noFill/>
          <a:ln w="2857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611188" y="549275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5400" b="1">
                <a:solidFill>
                  <a:srgbClr val="79551B"/>
                </a:solidFill>
                <a:latin typeface="Bradley Hand ITC" pitchFamily="66" charset="0"/>
              </a:rPr>
              <a:t>Moment síly </a:t>
            </a:r>
          </a:p>
        </p:txBody>
      </p:sp>
      <p:pic>
        <p:nvPicPr>
          <p:cNvPr id="6150" name="Picture 6" descr="C:\Users\Kabinet\AppData\Local\Microsoft\Windows\Temporary Internet Files\Content.IE5\063Y2N9A\MC900290352[1].wmf"/>
          <p:cNvPicPr>
            <a:picLocks noChangeAspect="1" noChangeArrowheads="1"/>
          </p:cNvPicPr>
          <p:nvPr/>
        </p:nvPicPr>
        <p:blipFill>
          <a:blip r:embed="rId2" cstate="print">
            <a:lum bright="36000" contrast="-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2728913"/>
            <a:ext cx="2232025" cy="249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7812088" y="2019300"/>
            <a:ext cx="0" cy="13366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011863" y="3452813"/>
            <a:ext cx="0" cy="13366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911975" y="3452813"/>
            <a:ext cx="900113" cy="52546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632700" y="3608388"/>
            <a:ext cx="3603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812088" y="227647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6666FF"/>
                </a:solidFill>
              </a:rPr>
              <a:t>F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3779838" y="3284538"/>
            <a:ext cx="468312" cy="1152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051050" y="3284538"/>
            <a:ext cx="1260475" cy="11350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449388" y="4419600"/>
            <a:ext cx="10445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79551B"/>
                </a:solidFill>
              </a:rPr>
              <a:t>Síla  </a:t>
            </a:r>
            <a:r>
              <a:rPr lang="en-US">
                <a:solidFill>
                  <a:srgbClr val="79551B"/>
                </a:solidFill>
              </a:rPr>
              <a:t>[N]</a:t>
            </a:r>
            <a:endParaRPr lang="cs-CZ">
              <a:solidFill>
                <a:srgbClr val="79551B"/>
              </a:solidFill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492500" y="4479925"/>
            <a:ext cx="2087563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>
                <a:solidFill>
                  <a:srgbClr val="79551B"/>
                </a:solidFill>
              </a:rPr>
              <a:t>Rameno</a:t>
            </a:r>
            <a:r>
              <a:rPr lang="cs-CZ">
                <a:solidFill>
                  <a:srgbClr val="79551B"/>
                </a:solidFill>
              </a:rPr>
              <a:t> síly </a:t>
            </a:r>
            <a:r>
              <a:rPr lang="en-US">
                <a:solidFill>
                  <a:srgbClr val="79551B"/>
                </a:solidFill>
              </a:rPr>
              <a:t> </a:t>
            </a:r>
            <a:r>
              <a:rPr lang="cs-CZ">
                <a:solidFill>
                  <a:srgbClr val="79551B"/>
                </a:solidFill>
              </a:rPr>
              <a:t>(vzdálenost síly od osy otáčení) </a:t>
            </a:r>
            <a:r>
              <a:rPr lang="en-US">
                <a:solidFill>
                  <a:srgbClr val="79551B"/>
                </a:solidFill>
              </a:rPr>
              <a:t>[</a:t>
            </a:r>
            <a:r>
              <a:rPr lang="cs-CZ">
                <a:solidFill>
                  <a:srgbClr val="79551B"/>
                </a:solidFill>
              </a:rPr>
              <a:t>m</a:t>
            </a:r>
            <a:r>
              <a:rPr lang="en-US">
                <a:solidFill>
                  <a:srgbClr val="79551B"/>
                </a:solidFill>
              </a:rPr>
              <a:t>]</a:t>
            </a:r>
            <a:endParaRPr lang="cs-CZ">
              <a:solidFill>
                <a:srgbClr val="79551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824228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xit" presetSubtype="4" fill="hold" grpId="1" nodeType="afterEffect">
                                  <p:stCondLst>
                                    <p:cond delay="5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7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54" presetClass="entr" presetSubtype="0" accel="10000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2" presetID="54" presetClass="entr" presetSubtype="0" accel="10000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30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7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8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5500"/>
                            </p:stCondLst>
                            <p:childTnLst>
                              <p:par>
                                <p:cTn id="65" presetID="54" presetClass="entr" presetSubtype="0" accel="10000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41500"/>
                            </p:stCondLst>
                            <p:childTnLst>
                              <p:par>
                                <p:cTn id="73" presetID="21" presetClass="entr" presetSubtype="1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7500"/>
                            </p:stCondLst>
                            <p:childTnLst>
                              <p:par>
                                <p:cTn id="7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2" presetID="26" presetClass="emph" presetSubtype="0" repeatCount="400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2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4" dur="10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  <p:bldP spid="20486" grpId="0" animBg="1"/>
      <p:bldP spid="20487" grpId="0"/>
      <p:bldP spid="20487" grpId="1"/>
      <p:bldP spid="13" grpId="0"/>
      <p:bldP spid="14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68313" y="549275"/>
            <a:ext cx="8351837" cy="17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Př.: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Řidič uvolňoval matici na kole auta klíčem, který držel 25 cm od osy šroubu. Působil na klíč kolmo silou 320 N. Jakým momentem působil na matici?</a:t>
            </a: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55527">
            <a:off x="4527550" y="3082925"/>
            <a:ext cx="3943350" cy="2078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06438" y="2636838"/>
            <a:ext cx="460851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Výpočet: a= 25 cm = 0,25 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52625" y="3098800"/>
            <a:ext cx="17287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F = 320 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52625" y="3560763"/>
            <a:ext cx="139541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u="sng">
                <a:solidFill>
                  <a:srgbClr val="79551B"/>
                </a:solidFill>
                <a:latin typeface="Tahoma" charset="0"/>
              </a:rPr>
              <a:t>M = 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952625" y="4164013"/>
            <a:ext cx="17287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>
                <a:solidFill>
                  <a:srgbClr val="79551B"/>
                </a:solidFill>
                <a:latin typeface="Tahoma" charset="0"/>
              </a:rPr>
              <a:t>M = F . 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52625" y="4810125"/>
            <a:ext cx="33623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M =       . </a:t>
            </a:r>
            <a:endParaRPr lang="cs-CZ" sz="2400">
              <a:solidFill>
                <a:srgbClr val="FFFFFF"/>
              </a:solidFill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52625" y="5445125"/>
            <a:ext cx="21145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M = </a:t>
            </a:r>
            <a:r>
              <a:rPr lang="cs-CZ" sz="2400" u="sng">
                <a:solidFill>
                  <a:srgbClr val="79551B"/>
                </a:solidFill>
                <a:latin typeface="Tahoma" charset="0"/>
              </a:rPr>
              <a:t>80 Nm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3681413" y="2636838"/>
            <a:ext cx="7826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0,25</a:t>
            </a:r>
            <a:endParaRPr lang="cs-CZ" sz="240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532063" y="3105150"/>
            <a:ext cx="78581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solidFill>
                  <a:srgbClr val="79551B"/>
                </a:solidFill>
                <a:latin typeface="Tahoma" charset="0"/>
              </a:rPr>
              <a:t>320</a:t>
            </a:r>
            <a:endParaRPr lang="cs-CZ" sz="2400">
              <a:solidFill>
                <a:srgbClr val="FFFFFF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895973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259E-6 L 0.00695 0.255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1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0.03194 0.3233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7" y="1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  <p:bldP spid="3" grpId="0"/>
      <p:bldP spid="4" grpId="0"/>
      <p:bldP spid="5" grpId="0"/>
      <p:bldP spid="6" grpId="0"/>
      <p:bldP spid="7" grpId="0"/>
      <p:bldP spid="8" grpId="0"/>
      <p:bldP spid="9" grpId="0"/>
      <p:bldP spid="9" grpId="1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Jednoduchý stroj: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half" idx="1"/>
          </p:nvPr>
        </p:nvSpPr>
        <p:spPr>
          <a:xfrm>
            <a:off x="1476375" y="1828800"/>
            <a:ext cx="6983413" cy="1600200"/>
          </a:xfrm>
        </p:spPr>
        <p:txBody>
          <a:bodyPr/>
          <a:lstStyle/>
          <a:p>
            <a:r>
              <a:rPr lang="cs-CZ" dirty="0" smtClean="0"/>
              <a:t>rysem těchto strojů je jednoduchost konstrukce a jednoduchost principu</a:t>
            </a:r>
          </a:p>
          <a:p>
            <a:r>
              <a:rPr lang="cs-CZ" dirty="0" smtClean="0"/>
              <a:t>umožní působit menší silou</a:t>
            </a:r>
          </a:p>
        </p:txBody>
      </p:sp>
      <p:sp>
        <p:nvSpPr>
          <p:cNvPr id="21508" name="Zástupný symbol pro obsah 3"/>
          <p:cNvSpPr>
            <a:spLocks noGrp="1"/>
          </p:cNvSpPr>
          <p:nvPr>
            <p:ph sz="half" idx="2"/>
          </p:nvPr>
        </p:nvSpPr>
        <p:spPr>
          <a:xfrm>
            <a:off x="4284663" y="3284538"/>
            <a:ext cx="3959225" cy="3168650"/>
          </a:xfrm>
        </p:spPr>
        <p:txBody>
          <a:bodyPr/>
          <a:lstStyle/>
          <a:p>
            <a:r>
              <a:rPr lang="cs-CZ" dirty="0" smtClean="0"/>
              <a:t>Páka</a:t>
            </a:r>
          </a:p>
          <a:p>
            <a:r>
              <a:rPr lang="cs-CZ" dirty="0" smtClean="0"/>
              <a:t>Kladka</a:t>
            </a:r>
          </a:p>
          <a:p>
            <a:r>
              <a:rPr lang="cs-CZ" dirty="0" smtClean="0"/>
              <a:t>Nakloněná rovina</a:t>
            </a:r>
          </a:p>
          <a:p>
            <a:r>
              <a:rPr lang="cs-CZ" dirty="0" smtClean="0"/>
              <a:t>Kolo na hřídeli</a:t>
            </a:r>
          </a:p>
          <a:p>
            <a:r>
              <a:rPr lang="cs-CZ" dirty="0" smtClean="0"/>
              <a:t>Šroub</a:t>
            </a:r>
          </a:p>
          <a:p>
            <a:r>
              <a:rPr lang="cs-CZ" dirty="0" smtClean="0"/>
              <a:t>Klín</a:t>
            </a:r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221163"/>
            <a:ext cx="3571875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25" y="4208463"/>
            <a:ext cx="2303463" cy="2503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376613"/>
            <a:ext cx="4181475" cy="2106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68" y="3381053"/>
            <a:ext cx="3000375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60" y="1772816"/>
            <a:ext cx="3713989" cy="2785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96" y="2618217"/>
            <a:ext cx="3201392" cy="2369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83072"/>
            <a:ext cx="2810644" cy="2810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8484790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3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3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500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1500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150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50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1500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500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1500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1500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500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1500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500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  <p:bldP spid="21507" grpId="1" build="p"/>
      <p:bldP spid="2150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Obrázky jsou z galerie MS Office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Momentový klíč: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www.dovavanik.cz/eshop/foto/224/224065_o_0.jpg</a:t>
            </a:r>
            <a:endParaRPr lang="cs-CZ" sz="1700" dirty="0" smtClean="0"/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3"/>
              </a:rPr>
              <a:t>http://</a:t>
            </a: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666699"/>
                </a:solidFill>
                <a:effectLst/>
                <a:uLnTx/>
                <a:uFillTx/>
                <a:hlinkClick r:id="rId3"/>
              </a:rPr>
              <a:t>nd05.jxs.cz/993/628/dec2176a8a_79588619_o2.jpg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666699"/>
              </a:solidFill>
              <a:effectLst/>
              <a:uLnTx/>
              <a:uFillTx/>
            </a:endParaRPr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4"/>
              </a:rPr>
              <a:t>http://www.petrof.cz/files/ostatni_dily/203548.jpg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5"/>
              </a:rPr>
              <a:t>http://www.naradi-jz.cz/fotky12687/fotos/_vyr_167419394.jpg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6"/>
              </a:rPr>
              <a:t>http://www.hanka.hys.cz/images/obrazky/paka.jpg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7"/>
              </a:rPr>
              <a:t>http://www.autotrans-jc.cz/sites/default/files/produkty/xcmg/jerab-xcmg-qy25k5_2.jpg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8"/>
              </a:rPr>
              <a:t>http://www.kvetinace.com/images/galerie/2009_rumpal/2009_rumpal_1.jpg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  <a:p>
            <a:pPr marL="0" lvl="0" indent="0">
              <a:buNone/>
            </a:pPr>
            <a:r>
              <a:rPr kumimoji="0" lang="cs-CZ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hlinkClick r:id="rId9"/>
              </a:rPr>
              <a:t>http://a0.omstatic.com/images/uploads/products-cync/cync-n-zip-group-3.jpg</a:t>
            </a:r>
            <a:endParaRPr kumimoji="0" lang="cs-CZ" sz="1700" b="0" i="0" u="none" strike="noStrike" kern="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Citováno dne</a:t>
            </a:r>
            <a:r>
              <a:rPr lang="cs-CZ" sz="2400" smtClean="0"/>
              <a:t>:  26. </a:t>
            </a:r>
            <a:r>
              <a:rPr lang="cs-CZ" sz="2400" dirty="0" smtClean="0"/>
              <a:t>2. 2012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05475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Šablona návrhu s korintskými sloupy">
  <a:themeElements>
    <a:clrScheme name="Šablona návrhu s korintskými sloupy 11">
      <a:dk1>
        <a:srgbClr val="3E3E5C"/>
      </a:dk1>
      <a:lt1>
        <a:srgbClr val="FFFFFF"/>
      </a:lt1>
      <a:dk2>
        <a:srgbClr val="666699"/>
      </a:dk2>
      <a:lt2>
        <a:srgbClr val="FFFFFF"/>
      </a:lt2>
      <a:accent1>
        <a:srgbClr val="60597B"/>
      </a:accent1>
      <a:accent2>
        <a:srgbClr val="6666FF"/>
      </a:accent2>
      <a:accent3>
        <a:srgbClr val="B8B8CA"/>
      </a:accent3>
      <a:accent4>
        <a:srgbClr val="DADADA"/>
      </a:accent4>
      <a:accent5>
        <a:srgbClr val="B6B5BF"/>
      </a:accent5>
      <a:accent6>
        <a:srgbClr val="5C5CE7"/>
      </a:accent6>
      <a:hlink>
        <a:srgbClr val="99CCFF"/>
      </a:hlink>
      <a:folHlink>
        <a:srgbClr val="FFFF99"/>
      </a:folHlink>
    </a:clrScheme>
    <a:fontScheme name="Šablona návrhu s korintskými sloupy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 korintskými sloupy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 korintskými sloupy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 korintskými sloupy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 korintskými sloupy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 korintskými sloupy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 korintskými sloupy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 korintskými sloupy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 korintskými sloupy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 korintskými sloupy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 korintskými sloupy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 korintskými sloupy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 korintskými sloupy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290</Words>
  <Application>Microsoft Office PowerPoint</Application>
  <PresentationFormat>Předvádění na obrazovce (4:3)</PresentationFormat>
  <Paragraphs>54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Šablona návrhu s korintskými sloupy</vt:lpstr>
      <vt:lpstr>Název školy: ZŠ Klášterec nad Ohří, Krátká 676 Autor: Mgr. Zdeňka Horská Název materiálu: VY_32_INOVACE_5_19_ Otáčivé účinky síly Číslo projektu: CZ.1.07/1.4.00/21.1115  </vt:lpstr>
      <vt:lpstr> </vt:lpstr>
      <vt:lpstr>Na čem závisí otáčivý účinek síly?</vt:lpstr>
      <vt:lpstr>- veličina popisující otáčivý účinek síly</vt:lpstr>
      <vt:lpstr>Prezentace aplikace PowerPoint</vt:lpstr>
      <vt:lpstr>Jednoduchý stroj: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Zdeňka Horská Název materiálu: VY_32_INOVACE_xx_ Otáčivé účinky síly Číslo projektu: CZ.1.07/1.4.00/21.1115</dc:title>
  <dc:creator>Kabinet</dc:creator>
  <cp:lastModifiedBy>Kabinet</cp:lastModifiedBy>
  <cp:revision>3</cp:revision>
  <dcterms:created xsi:type="dcterms:W3CDTF">2012-02-26T18:36:25Z</dcterms:created>
  <dcterms:modified xsi:type="dcterms:W3CDTF">2012-06-07T19:08:18Z</dcterms:modified>
</cp:coreProperties>
</file>