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1"/>
  </p:notesMasterIdLst>
  <p:sldIdLst>
    <p:sldId id="263" r:id="rId3"/>
    <p:sldId id="260" r:id="rId4"/>
    <p:sldId id="257" r:id="rId5"/>
    <p:sldId id="258" r:id="rId6"/>
    <p:sldId id="259" r:id="rId7"/>
    <p:sldId id="262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6A3BA8-ECFA-4A4C-BD1B-4D294C05C424}" type="datetimeFigureOut">
              <a:rPr lang="cs-CZ" smtClean="0"/>
              <a:t>9.6.2012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FB4EC5-74BA-41E0-B140-086F99DDFB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99739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662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7B330ED-65F0-4FF2-A5F3-2B83210F1CEB}" type="slidenum">
              <a:rPr lang="cs-CZ">
                <a:solidFill>
                  <a:srgbClr val="000000"/>
                </a:solidFill>
              </a:rPr>
              <a:pPr eaLnBrk="1" hangingPunct="1"/>
              <a:t>1</a:t>
            </a:fld>
            <a:endParaRPr 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scifair_fro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4763"/>
            <a:ext cx="9163050" cy="686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05000" y="685800"/>
            <a:ext cx="6477000" cy="1752600"/>
          </a:xfrm>
        </p:spPr>
        <p:txBody>
          <a:bodyPr/>
          <a:lstStyle>
            <a:lvl1pPr algn="r">
              <a:defRPr sz="4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2133600"/>
            <a:ext cx="6477000" cy="1981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400" i="1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7086600" y="6248400"/>
            <a:ext cx="1524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810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209800" y="6248400"/>
            <a:ext cx="1219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3D0A4A-A8D7-4CC3-94C3-679920D69529}" type="slidenum">
              <a:rPr lang="cs-CZ">
                <a:solidFill>
                  <a:srgbClr val="336666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3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37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7F311-4CDE-4403-A6A1-826081A601D7}" type="slidenum">
              <a:rPr lang="cs-CZ">
                <a:solidFill>
                  <a:srgbClr val="336666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3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33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EB0FE3-95A3-48DE-966A-8EE29B13CB21}" type="slidenum">
              <a:rPr lang="cs-CZ">
                <a:solidFill>
                  <a:srgbClr val="336666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3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7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2667000"/>
            <a:ext cx="4419600" cy="3352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2667000"/>
            <a:ext cx="4419600" cy="3352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E4D9B5-2025-4F90-8237-41759C14DEE9}" type="slidenum">
              <a:rPr lang="cs-CZ">
                <a:solidFill>
                  <a:srgbClr val="336666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3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57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1C16AC-C869-4053-A2EA-A17128B9FD0D}" type="slidenum">
              <a:rPr lang="cs-CZ">
                <a:solidFill>
                  <a:srgbClr val="336666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3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65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EE384D-A91E-4440-A94A-B402F2874AC9}" type="slidenum">
              <a:rPr lang="cs-CZ">
                <a:solidFill>
                  <a:srgbClr val="336666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3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59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AEE169-0865-42B9-AC72-6A822A5EA458}" type="slidenum">
              <a:rPr lang="cs-CZ">
                <a:solidFill>
                  <a:srgbClr val="336666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3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7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BCCCEA-39A0-48B4-AB29-259A10275628}" type="slidenum">
              <a:rPr lang="cs-CZ">
                <a:solidFill>
                  <a:srgbClr val="336666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3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61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10FA42-9EB4-40E3-A1EA-90C9ECB9C32F}" type="slidenum">
              <a:rPr lang="cs-CZ">
                <a:solidFill>
                  <a:srgbClr val="336666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3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55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C46A24-4105-4670-B24F-66F7727CC9F0}" type="slidenum">
              <a:rPr lang="cs-CZ">
                <a:solidFill>
                  <a:srgbClr val="336666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3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55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838200"/>
            <a:ext cx="2286000" cy="51816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0" y="838200"/>
            <a:ext cx="6705600" cy="51816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CB6CB3-DD1E-470C-937B-0512D52ED5D0}" type="slidenum">
              <a:rPr lang="cs-CZ">
                <a:solidFill>
                  <a:srgbClr val="336666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3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81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9144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0" y="2667000"/>
            <a:ext cx="4419600" cy="3352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2667000"/>
            <a:ext cx="4419600" cy="3352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336666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87C336-4D98-41D1-B315-290E1A2E236F}" type="slidenum">
              <a:rPr lang="cs-CZ">
                <a:solidFill>
                  <a:srgbClr val="336666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33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82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7A06B61-39E0-43E5-926E-6A553B7933CE}" type="datetimeFigureOut">
              <a:rPr lang="cs-CZ"/>
              <a:pPr>
                <a:defRPr/>
              </a:pPr>
              <a:t>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C0B73FD-3DAA-4BB2-B588-DFCF70AF71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5049128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5627CD4-EB69-4D48-857D-D08DEB431F2B}" type="datetimeFigureOut">
              <a:rPr lang="cs-CZ"/>
              <a:pPr>
                <a:defRPr/>
              </a:pPr>
              <a:t>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949FECF-85EA-4AD8-941B-326F34F4FC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1779236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2402256-BB4D-4FE2-963D-68ECDC67EDC9}" type="datetimeFigureOut">
              <a:rPr lang="cs-CZ"/>
              <a:pPr>
                <a:defRPr/>
              </a:pPr>
              <a:t>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B4811C3-C13C-4442-886F-306975754A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6199487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6C26FCB-C64A-4508-B71E-F167C3967DC4}" type="datetimeFigureOut">
              <a:rPr lang="cs-CZ"/>
              <a:pPr>
                <a:defRPr/>
              </a:pPr>
              <a:t>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D0A55D3-BFD8-4D3D-93A4-A704BC3FCA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5767235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B72E954-97CD-4555-B2E9-179753B308FF}" type="datetimeFigureOut">
              <a:rPr lang="cs-CZ"/>
              <a:pPr>
                <a:defRPr/>
              </a:pPr>
              <a:t>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E839404-7A93-4782-94A6-D0602C78AB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861194"/>
      </p:ext>
    </p:extLst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4F717E1-1FB7-4E41-BFE8-7D20BF2B67E2}" type="datetimeFigureOut">
              <a:rPr lang="cs-CZ"/>
              <a:pPr>
                <a:defRPr/>
              </a:pPr>
              <a:t>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2FDE9F7-1D65-4769-9972-ADCC9390D5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9091510"/>
      </p:ext>
    </p:extLst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6A076E8-2E3C-4768-A86F-F0803AF8D673}" type="datetimeFigureOut">
              <a:rPr lang="cs-CZ"/>
              <a:pPr>
                <a:defRPr/>
              </a:pPr>
              <a:t>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7D660EF-A43D-4C24-AAA8-F06C6063A4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6731634"/>
      </p:ext>
    </p:extLst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B753AF3-2687-4FA5-A8A3-5172832D4045}" type="datetimeFigureOut">
              <a:rPr lang="cs-CZ"/>
              <a:pPr>
                <a:defRPr/>
              </a:pPr>
              <a:t>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8EBE7C7-8872-4320-A543-06F5227C7E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5749831"/>
      </p:ext>
    </p:extLst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95A7A2C-E2D9-4170-A877-75345AB4E909}" type="datetimeFigureOut">
              <a:rPr lang="cs-CZ"/>
              <a:pPr>
                <a:defRPr/>
              </a:pPr>
              <a:t>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153A1B2-4B30-4846-AC77-3A92A17348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5580049"/>
      </p:ext>
    </p:extLst>
  </p:cSld>
  <p:clrMapOvr>
    <a:masterClrMapping/>
  </p:clrMapOvr>
  <p:transition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5487C48-3EFA-4BFF-A179-B5CEB42A0B5A}" type="datetimeFigureOut">
              <a:rPr lang="cs-CZ"/>
              <a:pPr>
                <a:defRPr/>
              </a:pPr>
              <a:t>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FAA4F56-169C-48D3-9D39-827AEC5D3C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7018385"/>
      </p:ext>
    </p:extLst>
  </p:cSld>
  <p:clrMapOvr>
    <a:masterClrMapping/>
  </p:clrMapOvr>
  <p:transition spd="slow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DA9E811-18A5-4C32-9683-228D199AF963}" type="datetimeFigureOut">
              <a:rPr lang="cs-CZ"/>
              <a:pPr>
                <a:defRPr/>
              </a:pPr>
              <a:t>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F8A8741-D91F-4735-BA0E-CB8C811E39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3744894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3" descr="scifair_INSIDE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4763"/>
            <a:ext cx="9163050" cy="686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838200"/>
            <a:ext cx="9144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2667000"/>
            <a:ext cx="8991600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29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336666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766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336666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524000" y="62484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4AB829B-9BA3-4C8C-8BD6-2BC8FA3F5355}" type="slidenum">
              <a:rPr lang="cs-CZ">
                <a:solidFill>
                  <a:srgbClr val="336666"/>
                </a:solidFill>
                <a:latin typeface="Arial" charset="0"/>
                <a:cs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336666"/>
              </a:solidFill>
              <a:latin typeface="Arial" charset="0"/>
              <a:cs typeface="Times New Roman" pitchFamily="18" charset="0"/>
            </a:endParaRPr>
          </a:p>
        </p:txBody>
      </p:sp>
      <p:sp>
        <p:nvSpPr>
          <p:cNvPr id="1032" name="Rectangle 15"/>
          <p:cNvSpPr>
            <a:spLocks noChangeArrowheads="1"/>
          </p:cNvSpPr>
          <p:nvPr/>
        </p:nvSpPr>
        <p:spPr bwMode="auto">
          <a:xfrm>
            <a:off x="1114425" y="1609725"/>
            <a:ext cx="6934200" cy="1905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336666"/>
              </a:solidFill>
              <a:latin typeface="Arial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746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buClr>
          <a:srgbClr val="5F5F5F"/>
        </a:buClr>
        <a:buFont typeface="Wingdings" pitchFamily="2" charset="2"/>
        <a:buChar char="§"/>
        <a:defRPr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5F5F5F"/>
        </a:buClr>
        <a:buFont typeface="Wingdings" pitchFamily="2" charset="2"/>
        <a:buChar char="§"/>
        <a:defRPr sz="1700">
          <a:solidFill>
            <a:schemeClr val="tx2"/>
          </a:solidFill>
          <a:latin typeface="+mn-lt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5F5F5F"/>
        </a:buClr>
        <a:buFont typeface="Wingdings" pitchFamily="2" charset="2"/>
        <a:buChar char="§"/>
        <a:defRPr sz="1600">
          <a:solidFill>
            <a:schemeClr val="tx2"/>
          </a:solidFill>
          <a:latin typeface="+mn-lt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5F5F5F"/>
        </a:buClr>
        <a:buFont typeface="Wingdings" pitchFamily="2" charset="2"/>
        <a:buChar char="§"/>
        <a:defRPr sz="1500">
          <a:solidFill>
            <a:schemeClr val="tx2"/>
          </a:solidFill>
          <a:latin typeface="+mn-lt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5F5F5F"/>
        </a:buClr>
        <a:buFont typeface="Wingdings" pitchFamily="2" charset="2"/>
        <a:buChar char="§"/>
        <a:defRPr sz="1400">
          <a:solidFill>
            <a:schemeClr val="tx2"/>
          </a:solidFill>
          <a:latin typeface="+mn-lt"/>
        </a:defRPr>
      </a:lvl5pPr>
      <a:lvl6pPr marL="2514600" indent="-228600" algn="ctr" rtl="0" fontAlgn="base">
        <a:spcBef>
          <a:spcPct val="20000"/>
        </a:spcBef>
        <a:spcAft>
          <a:spcPct val="0"/>
        </a:spcAft>
        <a:buClr>
          <a:srgbClr val="5F5F5F"/>
        </a:buClr>
        <a:buFont typeface="Wingdings" pitchFamily="2" charset="2"/>
        <a:buChar char="§"/>
        <a:defRPr sz="1400">
          <a:solidFill>
            <a:schemeClr val="tx2"/>
          </a:solidFill>
          <a:latin typeface="+mn-lt"/>
        </a:defRPr>
      </a:lvl6pPr>
      <a:lvl7pPr marL="2971800" indent="-228600" algn="ctr" rtl="0" fontAlgn="base">
        <a:spcBef>
          <a:spcPct val="20000"/>
        </a:spcBef>
        <a:spcAft>
          <a:spcPct val="0"/>
        </a:spcAft>
        <a:buClr>
          <a:srgbClr val="5F5F5F"/>
        </a:buClr>
        <a:buFont typeface="Wingdings" pitchFamily="2" charset="2"/>
        <a:buChar char="§"/>
        <a:defRPr sz="1400">
          <a:solidFill>
            <a:schemeClr val="tx2"/>
          </a:solidFill>
          <a:latin typeface="+mn-lt"/>
        </a:defRPr>
      </a:lvl7pPr>
      <a:lvl8pPr marL="3429000" indent="-228600" algn="ctr" rtl="0" fontAlgn="base">
        <a:spcBef>
          <a:spcPct val="20000"/>
        </a:spcBef>
        <a:spcAft>
          <a:spcPct val="0"/>
        </a:spcAft>
        <a:buClr>
          <a:srgbClr val="5F5F5F"/>
        </a:buClr>
        <a:buFont typeface="Wingdings" pitchFamily="2" charset="2"/>
        <a:buChar char="§"/>
        <a:defRPr sz="1400">
          <a:solidFill>
            <a:schemeClr val="tx2"/>
          </a:solidFill>
          <a:latin typeface="+mn-lt"/>
        </a:defRPr>
      </a:lvl8pPr>
      <a:lvl9pPr marL="3886200" indent="-228600" algn="ctr" rtl="0" fontAlgn="base">
        <a:spcBef>
          <a:spcPct val="20000"/>
        </a:spcBef>
        <a:spcAft>
          <a:spcPct val="0"/>
        </a:spcAft>
        <a:buClr>
          <a:srgbClr val="5F5F5F"/>
        </a:buClr>
        <a:buFont typeface="Wingdings" pitchFamily="2" charset="2"/>
        <a:buChar char="§"/>
        <a:defRPr sz="1400">
          <a:solidFill>
            <a:schemeClr val="tx2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E3BF1C7-36AE-4B23-A474-F0DF1CBF269A}" type="datetimeFigureOut">
              <a:rPr lang="cs-CZ"/>
              <a:pPr>
                <a:defRPr/>
              </a:pPr>
              <a:t>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31A032A2-3CFA-45D1-81B3-2C494DB699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003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hyperlink" Target="http://www.1zsklasterec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3"/>
          <p:cNvSpPr>
            <a:spLocks noGrp="1"/>
          </p:cNvSpPr>
          <p:nvPr>
            <p:ph type="ctrTitle"/>
          </p:nvPr>
        </p:nvSpPr>
        <p:spPr>
          <a:xfrm>
            <a:off x="611188" y="1268413"/>
            <a:ext cx="7772400" cy="2116137"/>
          </a:xfrm>
        </p:spPr>
        <p:txBody>
          <a:bodyPr/>
          <a:lstStyle/>
          <a:p>
            <a:pPr algn="l" eaLnBrk="1" hangingPunct="1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Mgr. Zdeňka Horská</a:t>
            </a:r>
            <a:br>
              <a:rPr lang="cs-CZ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VY_32_INOVACE_14_19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_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Hydrostatický tlak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 smtClean="0">
                <a:latin typeface="Times New Roman" pitchFamily="18" charset="0"/>
                <a:cs typeface="Times New Roman" pitchFamily="18" charset="0"/>
              </a:rPr>
            </a:b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755650" y="3789363"/>
            <a:ext cx="7345363" cy="1468437"/>
          </a:xfrm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b="1" dirty="0" smtClean="0"/>
              <a:t>Anotace: </a:t>
            </a:r>
            <a:r>
              <a:rPr lang="cs-CZ" sz="2400" dirty="0" smtClean="0"/>
              <a:t>Interaktivní prezentace pro  7. ročník. K </a:t>
            </a:r>
            <a:r>
              <a:rPr lang="cs-CZ" sz="2400" dirty="0" smtClean="0"/>
              <a:t>odvození a výpočtu hydrostatického tlaku.</a:t>
            </a:r>
            <a:endParaRPr lang="cs-CZ" sz="2400" dirty="0"/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/>
          </a:p>
        </p:txBody>
      </p:sp>
      <p:pic>
        <p:nvPicPr>
          <p:cNvPr id="18436" name="Obrázek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5805488"/>
            <a:ext cx="4464050" cy="7921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Obrázek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33375"/>
            <a:ext cx="792162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30193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00B0F0"/>
                </a:solidFill>
                <a:latin typeface="Algerian" pitchFamily="82" charset="0"/>
              </a:rPr>
              <a:t>Hydrostatický tlak</a:t>
            </a:r>
            <a:endParaRPr lang="cs-CZ" b="1" i="1" dirty="0">
              <a:solidFill>
                <a:srgbClr val="00B0F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62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700808"/>
            <a:ext cx="7587952" cy="4176464"/>
          </a:xfrm>
        </p:spPr>
        <p:txBody>
          <a:bodyPr/>
          <a:lstStyle/>
          <a:p>
            <a:pPr algn="l"/>
            <a:r>
              <a:rPr lang="cs-CZ" sz="3600" dirty="0" smtClean="0"/>
              <a:t>Jestliže působí kapalina na </a:t>
            </a:r>
            <a:r>
              <a:rPr lang="cs-CZ" sz="3600" u="sng" dirty="0" smtClean="0"/>
              <a:t>plochy</a:t>
            </a:r>
            <a:r>
              <a:rPr lang="cs-CZ" sz="3600" dirty="0" smtClean="0"/>
              <a:t> stěny hydrostatickou </a:t>
            </a:r>
            <a:r>
              <a:rPr lang="cs-CZ" sz="3600" u="sng" dirty="0" smtClean="0"/>
              <a:t>silou</a:t>
            </a:r>
            <a:r>
              <a:rPr lang="cs-CZ" sz="3600" dirty="0" smtClean="0"/>
              <a:t>, pak vyvolává </a:t>
            </a:r>
            <a:r>
              <a:rPr lang="cs-CZ" sz="3600" u="dbl" dirty="0" smtClean="0"/>
              <a:t>tlak</a:t>
            </a:r>
          </a:p>
          <a:p>
            <a:pPr algn="l"/>
            <a:r>
              <a:rPr lang="cs-CZ" sz="3600" dirty="0" smtClean="0"/>
              <a:t>Tlak nazýváme HYDROSTATICKÝ (hydro = vodní, statický = v klidu)</a:t>
            </a:r>
          </a:p>
          <a:p>
            <a:pPr algn="l"/>
            <a:r>
              <a:rPr lang="cs-CZ" sz="3600" dirty="0" smtClean="0"/>
              <a:t>Značka 		</a:t>
            </a:r>
            <a:r>
              <a:rPr lang="cs-CZ" sz="3600" dirty="0" err="1" smtClean="0">
                <a:solidFill>
                  <a:srgbClr val="FF0000"/>
                </a:solidFill>
              </a:rPr>
              <a:t>p</a:t>
            </a:r>
            <a:r>
              <a:rPr lang="cs-CZ" sz="3600" baseline="-25000" dirty="0" err="1" smtClean="0">
                <a:solidFill>
                  <a:srgbClr val="FF0000"/>
                </a:solidFill>
              </a:rPr>
              <a:t>h</a:t>
            </a:r>
            <a:endParaRPr lang="cs-CZ" sz="3600" baseline="-25000" dirty="0" smtClean="0">
              <a:solidFill>
                <a:srgbClr val="FF0000"/>
              </a:solidFill>
            </a:endParaRPr>
          </a:p>
          <a:p>
            <a:pPr algn="l"/>
            <a:r>
              <a:rPr lang="cs-CZ" sz="3600" dirty="0" smtClean="0"/>
              <a:t>Jednotka 	</a:t>
            </a:r>
            <a:r>
              <a:rPr lang="cs-CZ" sz="3600" dirty="0" smtClean="0">
                <a:solidFill>
                  <a:srgbClr val="FF0000"/>
                </a:solidFill>
              </a:rPr>
              <a:t>1 Pa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976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404664"/>
            <a:ext cx="8172400" cy="914400"/>
          </a:xfrm>
        </p:spPr>
        <p:txBody>
          <a:bodyPr/>
          <a:lstStyle/>
          <a:p>
            <a:pPr algn="l"/>
            <a:r>
              <a:rPr lang="cs-CZ" sz="2800" dirty="0" smtClean="0"/>
              <a:t>Odvození vzorce pro hydrostatický tlak:</a:t>
            </a:r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4"/>
              <p:cNvSpPr>
                <a:spLocks noGrp="1"/>
              </p:cNvSpPr>
              <p:nvPr>
                <p:ph sz="half" idx="1"/>
              </p:nvPr>
            </p:nvSpPr>
            <p:spPr>
              <a:xfrm>
                <a:off x="1547664" y="1772816"/>
                <a:ext cx="5364088" cy="4607024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5400" b="0" i="1" smtClean="0">
                          <a:latin typeface="Cambria Math"/>
                        </a:rPr>
                        <m:t>𝑝</m:t>
                      </m:r>
                      <m:r>
                        <a:rPr lang="cs-CZ" sz="5400" b="0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cs-CZ" sz="5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5400" b="0" i="1" smtClean="0">
                              <a:latin typeface="Cambria Math"/>
                            </a:rPr>
                            <m:t>𝐹</m:t>
                          </m:r>
                        </m:num>
                        <m:den>
                          <m:r>
                            <a:rPr lang="cs-CZ" sz="5400" b="0" i="1" smtClean="0">
                              <a:latin typeface="Cambria Math"/>
                            </a:rPr>
                            <m:t>𝑆</m:t>
                          </m:r>
                        </m:den>
                      </m:f>
                    </m:oMath>
                  </m:oMathPara>
                </a14:m>
                <a:endParaRPr lang="cs-CZ" sz="54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5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5400" b="0" i="1" smtClean="0">
                              <a:latin typeface="Cambria Math"/>
                            </a:rPr>
                            <m:t>𝑝</m:t>
                          </m:r>
                        </m:e>
                        <m:sub>
                          <m:r>
                            <a:rPr lang="cs-CZ" sz="5400" b="0" i="1" smtClean="0">
                              <a:latin typeface="Cambria Math"/>
                            </a:rPr>
                            <m:t>h</m:t>
                          </m:r>
                        </m:sub>
                      </m:sSub>
                      <m:r>
                        <a:rPr lang="cs-CZ" sz="5400" dirty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5400" i="1" dirty="0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5400" i="1" dirty="0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5400" b="0" i="1" dirty="0" smtClean="0">
                                  <a:latin typeface="Cambria Math"/>
                                  <a:ea typeface="Cambria Math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sz="5400" b="0" i="1" dirty="0" smtClean="0">
                                  <a:latin typeface="Cambria Math"/>
                                  <a:ea typeface="Cambria Math"/>
                                </a:rPr>
                                <m:t>h</m:t>
                              </m:r>
                            </m:sub>
                          </m:sSub>
                        </m:num>
                        <m:den>
                          <m:r>
                            <a:rPr lang="cs-CZ" sz="5400" b="0" i="1" dirty="0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den>
                      </m:f>
                    </m:oMath>
                  </m:oMathPara>
                </a14:m>
                <a:endParaRPr lang="cs-CZ" sz="54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54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5400" b="0" i="1" smtClean="0">
                              <a:latin typeface="Cambria Math"/>
                            </a:rPr>
                            <m:t>𝑝</m:t>
                          </m:r>
                        </m:e>
                        <m:sub>
                          <m:r>
                            <a:rPr lang="cs-CZ" sz="5400" b="0" i="1" smtClean="0">
                              <a:latin typeface="Cambria Math"/>
                            </a:rPr>
                            <m:t>h</m:t>
                          </m:r>
                        </m:sub>
                      </m:sSub>
                      <m:r>
                        <a:rPr lang="cs-CZ" sz="540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54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5400" b="0" i="1" smtClean="0">
                              <a:latin typeface="Cambria Math"/>
                              <a:ea typeface="Cambria Math"/>
                            </a:rPr>
                            <m:t>h</m:t>
                          </m:r>
                          <m:r>
                            <a:rPr lang="cs-CZ" sz="54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5400" b="0" i="1" smtClean="0">
                              <a:latin typeface="Cambria Math"/>
                              <a:ea typeface="Cambria Math"/>
                            </a:rPr>
                            <m:t>𝜌</m:t>
                          </m:r>
                          <m:r>
                            <a:rPr lang="cs-CZ" sz="54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5400" b="0" i="1" smtClean="0">
                              <a:latin typeface="Cambria Math"/>
                              <a:ea typeface="Cambria Math"/>
                            </a:rPr>
                            <m:t>𝑔</m:t>
                          </m:r>
                          <m:r>
                            <a:rPr lang="cs-CZ" sz="54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cs-CZ" sz="5400" b="0" i="1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num>
                        <m:den>
                          <m:r>
                            <a:rPr lang="cs-CZ" sz="5400" b="0" i="1" smtClean="0">
                              <a:latin typeface="Cambria Math"/>
                              <a:ea typeface="Cambria Math"/>
                            </a:rPr>
                            <m:t>𝑆</m:t>
                          </m:r>
                        </m:den>
                      </m:f>
                    </m:oMath>
                  </m:oMathPara>
                </a14:m>
                <a:endParaRPr lang="cs-CZ" sz="5400" dirty="0"/>
              </a:p>
            </p:txBody>
          </p:sp>
        </mc:Choice>
        <mc:Fallback xmlns="">
          <p:sp>
            <p:nvSpPr>
              <p:cNvPr id="5" name="Zástupný symbol pro obsah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1547664" y="1772816"/>
                <a:ext cx="5364088" cy="4607024"/>
              </a:xfrm>
              <a:blipFill rotWithShape="1">
                <a:blip r:embed="rId2"/>
                <a:stretch>
                  <a:fillRect b="-198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6506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 noChangeArrowheads="1"/>
          </p:cNvSpPr>
          <p:nvPr>
            <p:ph type="title"/>
          </p:nvPr>
        </p:nvSpPr>
        <p:spPr>
          <a:xfrm>
            <a:off x="900113" y="765175"/>
            <a:ext cx="8243887" cy="914400"/>
          </a:xfrm>
        </p:spPr>
        <p:txBody>
          <a:bodyPr/>
          <a:lstStyle/>
          <a:p>
            <a:pPr algn="l" eaLnBrk="1" hangingPunct="1"/>
            <a:r>
              <a:rPr lang="cs-CZ" sz="4400" i="1" dirty="0" smtClean="0">
                <a:solidFill>
                  <a:srgbClr val="10B8DA"/>
                </a:solidFill>
              </a:rPr>
              <a:t>Hydrostatický tlak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1115616" y="2780928"/>
                <a:ext cx="6867872" cy="2490192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7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7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𝒑</m:t>
                          </m:r>
                        </m:e>
                        <m:sub>
                          <m:r>
                            <a:rPr lang="cs-CZ" sz="72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𝒉</m:t>
                          </m:r>
                        </m:sub>
                      </m:sSub>
                      <m:r>
                        <a:rPr lang="cs-CZ" sz="7200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7200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𝒉</m:t>
                      </m:r>
                      <m:r>
                        <a:rPr lang="cs-CZ" sz="7200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𝝆</m:t>
                      </m:r>
                      <m:r>
                        <a:rPr lang="cs-CZ" sz="7200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𝒈</m:t>
                      </m:r>
                    </m:oMath>
                  </m:oMathPara>
                </a14:m>
                <a:endParaRPr lang="cs-CZ" sz="7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15616" y="2780928"/>
                <a:ext cx="6867872" cy="2490192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4123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2" grpId="0" build="p"/>
      <p:bldP spid="2" grpI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Skupina 21"/>
          <p:cNvGrpSpPr/>
          <p:nvPr/>
        </p:nvGrpSpPr>
        <p:grpSpPr>
          <a:xfrm>
            <a:off x="3563888" y="3356992"/>
            <a:ext cx="2480360" cy="3168352"/>
            <a:chOff x="3563888" y="3356992"/>
            <a:chExt cx="2480360" cy="3168352"/>
          </a:xfrm>
        </p:grpSpPr>
        <p:sp>
          <p:nvSpPr>
            <p:cNvPr id="19" name="Plechovka 18"/>
            <p:cNvSpPr/>
            <p:nvPr/>
          </p:nvSpPr>
          <p:spPr bwMode="auto">
            <a:xfrm>
              <a:off x="3563888" y="3681028"/>
              <a:ext cx="2480360" cy="2844316"/>
            </a:xfrm>
            <a:prstGeom prst="can">
              <a:avLst>
                <a:gd name="adj" fmla="val 30422"/>
              </a:avLst>
            </a:prstGeom>
            <a:ln>
              <a:headEnd type="none" w="sm" len="sm"/>
              <a:tailEnd type="none" w="sm" len="sm"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Times New Roman" pitchFamily="18" charset="0"/>
              </a:endParaRPr>
            </a:p>
          </p:txBody>
        </p:sp>
        <p:sp>
          <p:nvSpPr>
            <p:cNvPr id="4" name="Plechovka 3"/>
            <p:cNvSpPr/>
            <p:nvPr/>
          </p:nvSpPr>
          <p:spPr bwMode="auto">
            <a:xfrm>
              <a:off x="3563888" y="3356992"/>
              <a:ext cx="2480360" cy="3168352"/>
            </a:xfrm>
            <a:prstGeom prst="can">
              <a:avLst>
                <a:gd name="adj" fmla="val 30422"/>
              </a:avLst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Times New Roman" pitchFamily="18" charset="0"/>
              </a:endParaRP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0738" y="476672"/>
            <a:ext cx="6835598" cy="914400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rgbClr val="00B0F0"/>
                </a:solidFill>
              </a:rPr>
              <a:t>Na čem závisí </a:t>
            </a:r>
            <a:r>
              <a:rPr lang="cs-CZ" dirty="0" err="1" smtClean="0">
                <a:solidFill>
                  <a:srgbClr val="00B0F0"/>
                </a:solidFill>
              </a:rPr>
              <a:t>p</a:t>
            </a:r>
            <a:r>
              <a:rPr lang="cs-CZ" baseline="-25000" dirty="0" err="1" smtClean="0">
                <a:solidFill>
                  <a:srgbClr val="00B0F0"/>
                </a:solidFill>
              </a:rPr>
              <a:t>h</a:t>
            </a:r>
            <a:r>
              <a:rPr lang="cs-CZ" dirty="0">
                <a:solidFill>
                  <a:srgbClr val="00B0F0"/>
                </a:solidFill>
              </a:rPr>
              <a:t>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6793"/>
            <a:ext cx="7803976" cy="1800200"/>
          </a:xfrm>
        </p:spPr>
        <p:txBody>
          <a:bodyPr/>
          <a:lstStyle/>
          <a:p>
            <a:pPr algn="l"/>
            <a:r>
              <a:rPr lang="cs-CZ" sz="3200" dirty="0" smtClean="0"/>
              <a:t>na hloubce (větší hloubka, větší </a:t>
            </a:r>
            <a:r>
              <a:rPr lang="cs-CZ" sz="3200" dirty="0" err="1" smtClean="0"/>
              <a:t>p</a:t>
            </a:r>
            <a:r>
              <a:rPr lang="cs-CZ" sz="3200" baseline="-25000" dirty="0" err="1" smtClean="0"/>
              <a:t>h</a:t>
            </a:r>
            <a:r>
              <a:rPr lang="cs-CZ" sz="3200" dirty="0" smtClean="0"/>
              <a:t>)</a:t>
            </a:r>
          </a:p>
          <a:p>
            <a:pPr algn="l"/>
            <a:r>
              <a:rPr lang="cs-CZ" sz="3200" dirty="0" smtClean="0"/>
              <a:t>na druhu kapaliny (větší hustota, větší </a:t>
            </a:r>
            <a:r>
              <a:rPr lang="cs-CZ" sz="3200" dirty="0" err="1" smtClean="0"/>
              <a:t>p</a:t>
            </a:r>
            <a:r>
              <a:rPr lang="cs-CZ" sz="3200" baseline="-25000" dirty="0" err="1" smtClean="0"/>
              <a:t>h</a:t>
            </a:r>
            <a:r>
              <a:rPr lang="cs-CZ" sz="3200" dirty="0"/>
              <a:t>)</a:t>
            </a:r>
            <a:endParaRPr lang="cs-CZ" sz="3200" dirty="0" smtClean="0"/>
          </a:p>
          <a:p>
            <a:pPr marL="0" indent="0" algn="l">
              <a:buNone/>
            </a:pPr>
            <a:endParaRPr lang="cs-CZ" sz="3200" dirty="0"/>
          </a:p>
        </p:txBody>
      </p:sp>
      <p:grpSp>
        <p:nvGrpSpPr>
          <p:cNvPr id="24" name="Skupina 23"/>
          <p:cNvGrpSpPr/>
          <p:nvPr/>
        </p:nvGrpSpPr>
        <p:grpSpPr>
          <a:xfrm>
            <a:off x="4860032" y="5337212"/>
            <a:ext cx="771709" cy="972108"/>
            <a:chOff x="4860032" y="5337212"/>
            <a:chExt cx="771709" cy="972108"/>
          </a:xfrm>
        </p:grpSpPr>
        <p:cxnSp>
          <p:nvCxnSpPr>
            <p:cNvPr id="15" name="Přímá spojnice se šipkou 14"/>
            <p:cNvCxnSpPr/>
            <p:nvPr/>
          </p:nvCxnSpPr>
          <p:spPr bwMode="auto">
            <a:xfrm flipV="1">
              <a:off x="4860032" y="5337212"/>
              <a:ext cx="0" cy="972108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FF0000"/>
              </a:solidFill>
              <a:prstDash val="solid"/>
              <a:round/>
              <a:headEnd type="none" w="sm" len="sm"/>
              <a:tailEnd type="arrow"/>
            </a:ln>
            <a:effectLst/>
          </p:spPr>
        </p:cxnSp>
        <p:sp>
          <p:nvSpPr>
            <p:cNvPr id="17" name="TextovéPole 16"/>
            <p:cNvSpPr txBox="1"/>
            <p:nvPr/>
          </p:nvSpPr>
          <p:spPr>
            <a:xfrm>
              <a:off x="4875657" y="5561656"/>
              <a:ext cx="75608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solidFill>
                    <a:srgbClr val="FF0000"/>
                  </a:solidFill>
                </a:rPr>
                <a:t>p</a:t>
              </a:r>
              <a:r>
                <a:rPr lang="cs-CZ" sz="2800" baseline="-25000" dirty="0" smtClean="0">
                  <a:solidFill>
                    <a:srgbClr val="FF0000"/>
                  </a:solidFill>
                </a:rPr>
                <a:t>h1</a:t>
              </a:r>
              <a:endParaRPr lang="cs-CZ" sz="28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5004048" y="3681028"/>
            <a:ext cx="792087" cy="972108"/>
            <a:chOff x="5004048" y="3681028"/>
            <a:chExt cx="792087" cy="972108"/>
          </a:xfrm>
        </p:grpSpPr>
        <p:cxnSp>
          <p:nvCxnSpPr>
            <p:cNvPr id="16" name="Přímá spojnice se šipkou 15"/>
            <p:cNvCxnSpPr/>
            <p:nvPr/>
          </p:nvCxnSpPr>
          <p:spPr bwMode="auto">
            <a:xfrm>
              <a:off x="5004048" y="3681028"/>
              <a:ext cx="0" cy="972108"/>
            </a:xfrm>
            <a:prstGeom prst="straightConnector1">
              <a:avLst/>
            </a:prstGeom>
            <a:solidFill>
              <a:schemeClr val="accent1"/>
            </a:solidFill>
            <a:ln w="38100" cap="flat" cmpd="sng" algn="ctr">
              <a:solidFill>
                <a:srgbClr val="00B050"/>
              </a:solidFill>
              <a:prstDash val="solid"/>
              <a:round/>
              <a:headEnd type="none" w="sm" len="sm"/>
              <a:tailEnd type="arrow"/>
            </a:ln>
            <a:effectLst/>
          </p:spPr>
        </p:cxnSp>
        <p:sp>
          <p:nvSpPr>
            <p:cNvPr id="18" name="TextovéPole 17"/>
            <p:cNvSpPr txBox="1"/>
            <p:nvPr/>
          </p:nvSpPr>
          <p:spPr>
            <a:xfrm>
              <a:off x="5127684" y="3905472"/>
              <a:ext cx="66845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solidFill>
                    <a:srgbClr val="00B050"/>
                  </a:solidFill>
                </a:rPr>
                <a:t>p</a:t>
              </a:r>
              <a:r>
                <a:rPr lang="cs-CZ" sz="2800" baseline="-25000" dirty="0" smtClean="0">
                  <a:solidFill>
                    <a:srgbClr val="00B050"/>
                  </a:solidFill>
                </a:rPr>
                <a:t>h2</a:t>
              </a:r>
              <a:endParaRPr lang="cs-CZ" sz="2800" dirty="0">
                <a:solidFill>
                  <a:srgbClr val="00B050"/>
                </a:solidFill>
              </a:endParaRPr>
            </a:p>
          </p:txBody>
        </p:sp>
      </p:grpSp>
      <p:sp>
        <p:nvSpPr>
          <p:cNvPr id="20" name="TextovéPole 19"/>
          <p:cNvSpPr txBox="1"/>
          <p:nvPr/>
        </p:nvSpPr>
        <p:spPr>
          <a:xfrm>
            <a:off x="611560" y="3681028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kde je větší </a:t>
            </a:r>
            <a:r>
              <a:rPr lang="cs-CZ" sz="2800" dirty="0" err="1" smtClean="0"/>
              <a:t>p</a:t>
            </a:r>
            <a:r>
              <a:rPr lang="cs-CZ" sz="2800" baseline="-25000" dirty="0" err="1" smtClean="0"/>
              <a:t>h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grpSp>
        <p:nvGrpSpPr>
          <p:cNvPr id="21" name="Skupina 20"/>
          <p:cNvGrpSpPr/>
          <p:nvPr/>
        </p:nvGrpSpPr>
        <p:grpSpPr>
          <a:xfrm>
            <a:off x="4429373" y="2718934"/>
            <a:ext cx="1149350" cy="2618278"/>
            <a:chOff x="4429373" y="2718934"/>
            <a:chExt cx="1149350" cy="2618278"/>
          </a:xfrm>
        </p:grpSpPr>
        <p:grpSp>
          <p:nvGrpSpPr>
            <p:cNvPr id="13" name="Skupina 12"/>
            <p:cNvGrpSpPr/>
            <p:nvPr/>
          </p:nvGrpSpPr>
          <p:grpSpPr>
            <a:xfrm>
              <a:off x="4499992" y="3212976"/>
              <a:ext cx="720080" cy="2124236"/>
              <a:chOff x="4499992" y="3212976"/>
              <a:chExt cx="720080" cy="2124236"/>
            </a:xfrm>
          </p:grpSpPr>
          <p:sp>
            <p:nvSpPr>
              <p:cNvPr id="5" name="Krychle 4"/>
              <p:cNvSpPr/>
              <p:nvPr/>
            </p:nvSpPr>
            <p:spPr bwMode="auto">
              <a:xfrm>
                <a:off x="4499992" y="4545124"/>
                <a:ext cx="720080" cy="792088"/>
              </a:xfrm>
              <a:prstGeom prst="cube">
                <a:avLst/>
              </a:prstGeom>
              <a:ln>
                <a:headEnd type="none" w="sm" len="sm"/>
                <a:tailEnd type="none" w="sm" len="sm"/>
              </a:ln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cs-CZ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cs typeface="Times New Roman" pitchFamily="18" charset="0"/>
                </a:endParaRPr>
              </a:p>
            </p:txBody>
          </p:sp>
          <p:cxnSp>
            <p:nvCxnSpPr>
              <p:cNvPr id="12" name="Přímá spojnice 11"/>
              <p:cNvCxnSpPr/>
              <p:nvPr/>
            </p:nvCxnSpPr>
            <p:spPr bwMode="auto">
              <a:xfrm>
                <a:off x="4860032" y="3212976"/>
                <a:ext cx="0" cy="1440160"/>
              </a:xfrm>
              <a:prstGeom prst="line">
                <a:avLst/>
              </a:prstGeom>
              <a:ln>
                <a:headEnd type="none" w="sm" len="sm"/>
                <a:tailEnd type="none" w="sm" len="sm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568537">
              <a:off x="4429373" y="2718934"/>
              <a:ext cx="114935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5" name="TextovéPole 24"/>
          <p:cNvSpPr txBox="1"/>
          <p:nvPr/>
        </p:nvSpPr>
        <p:spPr>
          <a:xfrm>
            <a:off x="6444208" y="4653136"/>
            <a:ext cx="21602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E43041"/>
                </a:solidFill>
              </a:rPr>
              <a:t>p</a:t>
            </a:r>
            <a:r>
              <a:rPr lang="cs-CZ" sz="4000" b="1" baseline="-25000" dirty="0" smtClean="0">
                <a:solidFill>
                  <a:srgbClr val="E43041"/>
                </a:solidFill>
              </a:rPr>
              <a:t>h1</a:t>
            </a:r>
            <a:r>
              <a:rPr lang="cs-CZ" sz="4000" b="1" dirty="0" smtClean="0">
                <a:solidFill>
                  <a:srgbClr val="E43041"/>
                </a:solidFill>
              </a:rPr>
              <a:t> &gt; p</a:t>
            </a:r>
            <a:r>
              <a:rPr lang="cs-CZ" sz="4000" b="1" baseline="-25000" dirty="0" smtClean="0">
                <a:solidFill>
                  <a:srgbClr val="E43041"/>
                </a:solidFill>
              </a:rPr>
              <a:t>h2</a:t>
            </a:r>
            <a:r>
              <a:rPr lang="cs-CZ" sz="4000" b="1" dirty="0" smtClean="0">
                <a:solidFill>
                  <a:srgbClr val="E43041"/>
                </a:solidFill>
              </a:rPr>
              <a:t> </a:t>
            </a:r>
            <a:r>
              <a:rPr lang="cs-CZ" dirty="0" smtClean="0"/>
              <a:t> </a:t>
            </a:r>
            <a:r>
              <a:rPr lang="cs-CZ" sz="2400" dirty="0" smtClean="0"/>
              <a:t>vzniká ve větší hloubce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4785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20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48464" cy="914400"/>
          </a:xfrm>
        </p:spPr>
        <p:txBody>
          <a:bodyPr/>
          <a:lstStyle/>
          <a:p>
            <a:pPr algn="l"/>
            <a:r>
              <a:rPr lang="cs-CZ" dirty="0" smtClean="0"/>
              <a:t>Př.: Výpočet hydrostatického tlaku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628800"/>
            <a:ext cx="8064896" cy="1512168"/>
          </a:xfrm>
        </p:spPr>
        <p:txBody>
          <a:bodyPr/>
          <a:lstStyle/>
          <a:p>
            <a:pPr marL="0" indent="0" algn="l">
              <a:buNone/>
            </a:pPr>
            <a:r>
              <a:rPr lang="cs-CZ" sz="4000" dirty="0" smtClean="0"/>
              <a:t>Jak velký je hydrostatický tlak vody na dně řeky, která je hluboká 1,8 m?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39552" y="3295826"/>
            <a:ext cx="3528392" cy="2952328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Zápis:</a:t>
            </a:r>
          </a:p>
          <a:p>
            <a:pPr marL="0" indent="0" algn="l">
              <a:buNone/>
            </a:pPr>
            <a:r>
              <a:rPr lang="cs-CZ" dirty="0" smtClean="0"/>
              <a:t>h = 1,8 m</a:t>
            </a:r>
          </a:p>
          <a:p>
            <a:pPr marL="0" indent="0" algn="l">
              <a:buNone/>
            </a:pPr>
            <a:r>
              <a:rPr lang="cs-CZ" dirty="0" smtClean="0"/>
              <a:t>voda: ρ = 1 000 kg/m</a:t>
            </a:r>
            <a:r>
              <a:rPr lang="cs-CZ" baseline="30000" dirty="0" smtClean="0"/>
              <a:t>3</a:t>
            </a:r>
            <a:r>
              <a:rPr lang="cs-CZ" dirty="0" smtClean="0"/>
              <a:t> </a:t>
            </a:r>
          </a:p>
          <a:p>
            <a:pPr marL="0" indent="0" algn="l">
              <a:buNone/>
            </a:pPr>
            <a:r>
              <a:rPr lang="cs-CZ" dirty="0" smtClean="0"/>
              <a:t>g = 10 N/kg</a:t>
            </a:r>
          </a:p>
          <a:p>
            <a:pPr marL="0" indent="0" algn="l">
              <a:buNone/>
            </a:pPr>
            <a:r>
              <a:rPr lang="cs-CZ" dirty="0" err="1" smtClean="0"/>
              <a:t>p</a:t>
            </a:r>
            <a:r>
              <a:rPr lang="cs-CZ" baseline="-25000" dirty="0" err="1" smtClean="0"/>
              <a:t>h</a:t>
            </a:r>
            <a:r>
              <a:rPr lang="cs-CZ" dirty="0" smtClean="0"/>
              <a:t> = ?</a:t>
            </a:r>
            <a:endParaRPr lang="cs-CZ" dirty="0"/>
          </a:p>
        </p:txBody>
      </p:sp>
      <p:sp>
        <p:nvSpPr>
          <p:cNvPr id="5" name="Zástupný symbol pro obsah 3"/>
          <p:cNvSpPr txBox="1">
            <a:spLocks/>
          </p:cNvSpPr>
          <p:nvPr/>
        </p:nvSpPr>
        <p:spPr bwMode="auto">
          <a:xfrm>
            <a:off x="4283968" y="3284984"/>
            <a:ext cx="3816424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2400">
                <a:solidFill>
                  <a:schemeClr val="tx2"/>
                </a:solidFill>
                <a:latin typeface="+mn-lt"/>
              </a:defRPr>
            </a:lvl2pPr>
            <a:lvl3pPr marL="11430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2000">
                <a:solidFill>
                  <a:schemeClr val="tx2"/>
                </a:solidFill>
                <a:latin typeface="+mn-lt"/>
              </a:defRPr>
            </a:lvl3pPr>
            <a:lvl4pPr marL="16002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1800">
                <a:solidFill>
                  <a:schemeClr val="tx2"/>
                </a:solidFill>
                <a:latin typeface="+mn-lt"/>
              </a:defRPr>
            </a:lvl4pPr>
            <a:lvl5pPr marL="20574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1800">
                <a:solidFill>
                  <a:schemeClr val="tx2"/>
                </a:solidFill>
                <a:latin typeface="+mn-lt"/>
              </a:defRPr>
            </a:lvl5pPr>
            <a:lvl6pPr marL="2514600" indent="-228600" algn="ctr" rtl="0" fontAlgn="base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1800">
                <a:solidFill>
                  <a:schemeClr val="tx2"/>
                </a:solidFill>
                <a:latin typeface="+mn-lt"/>
              </a:defRPr>
            </a:lvl6pPr>
            <a:lvl7pPr marL="2971800" indent="-228600" algn="ctr" rtl="0" fontAlgn="base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1800">
                <a:solidFill>
                  <a:schemeClr val="tx2"/>
                </a:solidFill>
                <a:latin typeface="+mn-lt"/>
              </a:defRPr>
            </a:lvl7pPr>
            <a:lvl8pPr marL="3429000" indent="-228600" algn="ctr" rtl="0" fontAlgn="base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1800">
                <a:solidFill>
                  <a:schemeClr val="tx2"/>
                </a:solidFill>
                <a:latin typeface="+mn-lt"/>
              </a:defRPr>
            </a:lvl8pPr>
            <a:lvl9pPr marL="3886200" indent="-228600" algn="ctr" rtl="0" fontAlgn="base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18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l">
              <a:buFont typeface="Wingdings" pitchFamily="2" charset="2"/>
              <a:buNone/>
            </a:pPr>
            <a:r>
              <a:rPr lang="cs-CZ" dirty="0" smtClean="0"/>
              <a:t>Výpočet:</a:t>
            </a:r>
          </a:p>
          <a:p>
            <a:pPr marL="0" indent="0" algn="l">
              <a:buFont typeface="Wingdings" pitchFamily="2" charset="2"/>
              <a:buNone/>
            </a:pPr>
            <a:r>
              <a:rPr lang="cs-CZ" dirty="0" err="1" smtClean="0"/>
              <a:t>p</a:t>
            </a:r>
            <a:r>
              <a:rPr lang="cs-CZ" baseline="-25000" dirty="0" err="1" smtClean="0"/>
              <a:t>h</a:t>
            </a:r>
            <a:r>
              <a:rPr lang="cs-CZ" dirty="0" smtClean="0"/>
              <a:t> = h.</a:t>
            </a:r>
            <a:r>
              <a:rPr lang="el-GR" dirty="0" smtClean="0"/>
              <a:t>ρ</a:t>
            </a:r>
            <a:r>
              <a:rPr lang="cs-CZ" dirty="0" smtClean="0"/>
              <a:t>.g</a:t>
            </a:r>
          </a:p>
        </p:txBody>
      </p:sp>
      <p:sp>
        <p:nvSpPr>
          <p:cNvPr id="6" name="Zástupný symbol pro obsah 3"/>
          <p:cNvSpPr txBox="1">
            <a:spLocks/>
          </p:cNvSpPr>
          <p:nvPr/>
        </p:nvSpPr>
        <p:spPr bwMode="auto">
          <a:xfrm>
            <a:off x="4276195" y="3306668"/>
            <a:ext cx="3816424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2400">
                <a:solidFill>
                  <a:schemeClr val="tx2"/>
                </a:solidFill>
                <a:latin typeface="+mn-lt"/>
              </a:defRPr>
            </a:lvl2pPr>
            <a:lvl3pPr marL="11430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2000">
                <a:solidFill>
                  <a:schemeClr val="tx2"/>
                </a:solidFill>
                <a:latin typeface="+mn-lt"/>
              </a:defRPr>
            </a:lvl3pPr>
            <a:lvl4pPr marL="16002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1800">
                <a:solidFill>
                  <a:schemeClr val="tx2"/>
                </a:solidFill>
                <a:latin typeface="+mn-lt"/>
              </a:defRPr>
            </a:lvl4pPr>
            <a:lvl5pPr marL="20574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1800">
                <a:solidFill>
                  <a:schemeClr val="tx2"/>
                </a:solidFill>
                <a:latin typeface="+mn-lt"/>
              </a:defRPr>
            </a:lvl5pPr>
            <a:lvl6pPr marL="2514600" indent="-228600" algn="ctr" rtl="0" fontAlgn="base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1800">
                <a:solidFill>
                  <a:schemeClr val="tx2"/>
                </a:solidFill>
                <a:latin typeface="+mn-lt"/>
              </a:defRPr>
            </a:lvl6pPr>
            <a:lvl7pPr marL="2971800" indent="-228600" algn="ctr" rtl="0" fontAlgn="base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1800">
                <a:solidFill>
                  <a:schemeClr val="tx2"/>
                </a:solidFill>
                <a:latin typeface="+mn-lt"/>
              </a:defRPr>
            </a:lvl7pPr>
            <a:lvl8pPr marL="3429000" indent="-228600" algn="ctr" rtl="0" fontAlgn="base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1800">
                <a:solidFill>
                  <a:schemeClr val="tx2"/>
                </a:solidFill>
                <a:latin typeface="+mn-lt"/>
              </a:defRPr>
            </a:lvl8pPr>
            <a:lvl9pPr marL="3886200" indent="-228600" algn="ctr" rtl="0" fontAlgn="base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18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l">
              <a:buFont typeface="Wingdings" pitchFamily="2" charset="2"/>
              <a:buNone/>
            </a:pPr>
            <a:endParaRPr lang="cs-CZ" dirty="0" smtClean="0"/>
          </a:p>
          <a:p>
            <a:pPr marL="0" indent="0" algn="l">
              <a:buFont typeface="Wingdings" pitchFamily="2" charset="2"/>
              <a:buNone/>
            </a:pPr>
            <a:endParaRPr lang="cs-CZ" dirty="0" smtClean="0"/>
          </a:p>
          <a:p>
            <a:pPr marL="0" indent="0" algn="l">
              <a:buFont typeface="Wingdings" pitchFamily="2" charset="2"/>
              <a:buNone/>
            </a:pPr>
            <a:r>
              <a:rPr lang="cs-CZ" dirty="0" err="1" smtClean="0"/>
              <a:t>p</a:t>
            </a:r>
            <a:r>
              <a:rPr lang="cs-CZ" baseline="-25000" dirty="0" err="1" smtClean="0"/>
              <a:t>h</a:t>
            </a:r>
            <a:r>
              <a:rPr lang="cs-CZ" dirty="0" smtClean="0"/>
              <a:t> = 1,8 .1 000 . 10</a:t>
            </a:r>
          </a:p>
        </p:txBody>
      </p:sp>
      <p:sp>
        <p:nvSpPr>
          <p:cNvPr id="7" name="Zástupný symbol pro obsah 3"/>
          <p:cNvSpPr txBox="1">
            <a:spLocks/>
          </p:cNvSpPr>
          <p:nvPr/>
        </p:nvSpPr>
        <p:spPr bwMode="auto">
          <a:xfrm>
            <a:off x="4283968" y="4941168"/>
            <a:ext cx="3816424" cy="1647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2400">
                <a:solidFill>
                  <a:schemeClr val="tx2"/>
                </a:solidFill>
                <a:latin typeface="+mn-lt"/>
              </a:defRPr>
            </a:lvl2pPr>
            <a:lvl3pPr marL="11430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2000">
                <a:solidFill>
                  <a:schemeClr val="tx2"/>
                </a:solidFill>
                <a:latin typeface="+mn-lt"/>
              </a:defRPr>
            </a:lvl3pPr>
            <a:lvl4pPr marL="16002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1800">
                <a:solidFill>
                  <a:schemeClr val="tx2"/>
                </a:solidFill>
                <a:latin typeface="+mn-lt"/>
              </a:defRPr>
            </a:lvl4pPr>
            <a:lvl5pPr marL="2057400" indent="-22860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1800">
                <a:solidFill>
                  <a:schemeClr val="tx2"/>
                </a:solidFill>
                <a:latin typeface="+mn-lt"/>
              </a:defRPr>
            </a:lvl5pPr>
            <a:lvl6pPr marL="2514600" indent="-228600" algn="ctr" rtl="0" fontAlgn="base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1800">
                <a:solidFill>
                  <a:schemeClr val="tx2"/>
                </a:solidFill>
                <a:latin typeface="+mn-lt"/>
              </a:defRPr>
            </a:lvl6pPr>
            <a:lvl7pPr marL="2971800" indent="-228600" algn="ctr" rtl="0" fontAlgn="base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1800">
                <a:solidFill>
                  <a:schemeClr val="tx2"/>
                </a:solidFill>
                <a:latin typeface="+mn-lt"/>
              </a:defRPr>
            </a:lvl7pPr>
            <a:lvl8pPr marL="3429000" indent="-228600" algn="ctr" rtl="0" fontAlgn="base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1800">
                <a:solidFill>
                  <a:schemeClr val="tx2"/>
                </a:solidFill>
                <a:latin typeface="+mn-lt"/>
              </a:defRPr>
            </a:lvl8pPr>
            <a:lvl9pPr marL="3886200" indent="-228600" algn="ctr" rtl="0" fontAlgn="base">
              <a:spcBef>
                <a:spcPct val="20000"/>
              </a:spcBef>
              <a:spcAft>
                <a:spcPct val="0"/>
              </a:spcAft>
              <a:buClr>
                <a:srgbClr val="5F5F5F"/>
              </a:buClr>
              <a:buFont typeface="Wingdings" pitchFamily="2" charset="2"/>
              <a:buChar char="§"/>
              <a:defRPr sz="18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l">
              <a:buFont typeface="Wingdings" pitchFamily="2" charset="2"/>
              <a:buNone/>
            </a:pPr>
            <a:r>
              <a:rPr lang="cs-CZ" dirty="0" err="1" smtClean="0"/>
              <a:t>p</a:t>
            </a:r>
            <a:r>
              <a:rPr lang="cs-CZ" baseline="-25000" dirty="0" err="1" smtClean="0"/>
              <a:t>h</a:t>
            </a:r>
            <a:r>
              <a:rPr lang="cs-CZ" dirty="0" smtClean="0"/>
              <a:t> = </a:t>
            </a:r>
            <a:r>
              <a:rPr lang="cs-CZ" u="dbl" dirty="0" smtClean="0"/>
              <a:t>18 000 Pa = 18 </a:t>
            </a:r>
            <a:r>
              <a:rPr lang="cs-CZ" u="dbl" dirty="0" err="1" smtClean="0"/>
              <a:t>kPa</a:t>
            </a:r>
            <a:endParaRPr lang="cs-CZ" u="dbl" dirty="0"/>
          </a:p>
        </p:txBody>
      </p:sp>
    </p:spTree>
    <p:extLst>
      <p:ext uri="{BB962C8B-B14F-4D97-AF65-F5344CB8AC3E}">
        <p14:creationId xmlns:p14="http://schemas.microsoft.com/office/powerpoint/2010/main" val="325178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uiExpand="1" build="p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518477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/>
              <a:t>Obrázky jsou z galerie MS Office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/>
              <a:t>BOHUNĚK, Jiří a Růžena KOLÁŘOVÁ. </a:t>
            </a:r>
            <a:r>
              <a:rPr lang="cs-CZ" sz="2400" i="1" dirty="0"/>
              <a:t>Fyzika pro 7. ročník základní školy</a:t>
            </a:r>
            <a:r>
              <a:rPr lang="cs-CZ" sz="2400" dirty="0"/>
              <a:t> [učebnice]. dotisk 1. vydání. Praha: Prometheus, spol. s r. o., 2002. učebnice pro základní školy. ISBN 80-7196-119-1. </a:t>
            </a:r>
            <a:endParaRPr lang="cs-CZ" sz="24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Citováno dne </a:t>
            </a:r>
            <a:r>
              <a:rPr lang="cs-CZ" sz="2400" dirty="0" smtClean="0"/>
              <a:t>15. 4. </a:t>
            </a:r>
            <a:r>
              <a:rPr lang="cs-CZ" sz="2400" dirty="0" smtClean="0"/>
              <a:t>2012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                       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7260014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 pro školní vědecký projekt">
  <a:themeElements>
    <a:clrScheme name="Prezentace pro školní vědecký projekt 7">
      <a:dk1>
        <a:srgbClr val="336666"/>
      </a:dk1>
      <a:lt1>
        <a:srgbClr val="FFFFFF"/>
      </a:lt1>
      <a:dk2>
        <a:srgbClr val="000000"/>
      </a:dk2>
      <a:lt2>
        <a:srgbClr val="666699"/>
      </a:lt2>
      <a:accent1>
        <a:srgbClr val="99CCCC"/>
      </a:accent1>
      <a:accent2>
        <a:srgbClr val="CCCCCC"/>
      </a:accent2>
      <a:accent3>
        <a:srgbClr val="FFFFFF"/>
      </a:accent3>
      <a:accent4>
        <a:srgbClr val="2A5656"/>
      </a:accent4>
      <a:accent5>
        <a:srgbClr val="CAE2E2"/>
      </a:accent5>
      <a:accent6>
        <a:srgbClr val="B9B9B9"/>
      </a:accent6>
      <a:hlink>
        <a:srgbClr val="006666"/>
      </a:hlink>
      <a:folHlink>
        <a:srgbClr val="B2B2B2"/>
      </a:folHlink>
    </a:clrScheme>
    <a:fontScheme name="Prezentace pro školní vědecký projekt">
      <a:majorFont>
        <a:latin typeface="Verdana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Times New Roman" pitchFamily="18" charset="0"/>
          </a:defRPr>
        </a:defPPr>
      </a:lstStyle>
    </a:lnDef>
  </a:objectDefaults>
  <a:extraClrSchemeLst>
    <a:extraClrScheme>
      <a:clrScheme name="Prezentace pro školní vědecký projekt 1">
        <a:dk1>
          <a:srgbClr val="25252F"/>
        </a:dk1>
        <a:lt1>
          <a:srgbClr val="9999FF"/>
        </a:lt1>
        <a:dk2>
          <a:srgbClr val="000000"/>
        </a:dk2>
        <a:lt2>
          <a:srgbClr val="FFFFFF"/>
        </a:lt2>
        <a:accent1>
          <a:srgbClr val="3366FF"/>
        </a:accent1>
        <a:accent2>
          <a:srgbClr val="003399"/>
        </a:accent2>
        <a:accent3>
          <a:srgbClr val="AAAAAA"/>
        </a:accent3>
        <a:accent4>
          <a:srgbClr val="8282DA"/>
        </a:accent4>
        <a:accent5>
          <a:srgbClr val="ADB8FF"/>
        </a:accent5>
        <a:accent6>
          <a:srgbClr val="002D8A"/>
        </a:accent6>
        <a:hlink>
          <a:srgbClr val="0099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 pro školní vědecký projekt 2">
        <a:dk1>
          <a:srgbClr val="314183"/>
        </a:dk1>
        <a:lt1>
          <a:srgbClr val="FFFFFF"/>
        </a:lt1>
        <a:dk2>
          <a:srgbClr val="0B1E45"/>
        </a:dk2>
        <a:lt2>
          <a:srgbClr val="FFFFFF"/>
        </a:lt2>
        <a:accent1>
          <a:srgbClr val="6666FF"/>
        </a:accent1>
        <a:accent2>
          <a:srgbClr val="0066FF"/>
        </a:accent2>
        <a:accent3>
          <a:srgbClr val="AAABB0"/>
        </a:accent3>
        <a:accent4>
          <a:srgbClr val="DADADA"/>
        </a:accent4>
        <a:accent5>
          <a:srgbClr val="B8B8FF"/>
        </a:accent5>
        <a:accent6>
          <a:srgbClr val="005CE7"/>
        </a:accent6>
        <a:hlink>
          <a:srgbClr val="006699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 pro školní vědecký projekt 3">
        <a:dk1>
          <a:srgbClr val="194349"/>
        </a:dk1>
        <a:lt1>
          <a:srgbClr val="FFFFCC"/>
        </a:lt1>
        <a:dk2>
          <a:srgbClr val="006666"/>
        </a:dk2>
        <a:lt2>
          <a:srgbClr val="FFFFFF"/>
        </a:lt2>
        <a:accent1>
          <a:srgbClr val="99CC00"/>
        </a:accent1>
        <a:accent2>
          <a:srgbClr val="00B6B2"/>
        </a:accent2>
        <a:accent3>
          <a:srgbClr val="AAB8B8"/>
        </a:accent3>
        <a:accent4>
          <a:srgbClr val="DADAAE"/>
        </a:accent4>
        <a:accent5>
          <a:srgbClr val="CAE2AA"/>
        </a:accent5>
        <a:accent6>
          <a:srgbClr val="00A5A1"/>
        </a:accent6>
        <a:hlink>
          <a:srgbClr val="669900"/>
        </a:hlink>
        <a:folHlink>
          <a:srgbClr val="66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 pro školní vědecký projekt 4">
        <a:dk1>
          <a:srgbClr val="194349"/>
        </a:dk1>
        <a:lt1>
          <a:srgbClr val="FFFFCC"/>
        </a:lt1>
        <a:dk2>
          <a:srgbClr val="0000FF"/>
        </a:dk2>
        <a:lt2>
          <a:srgbClr val="FFFFFF"/>
        </a:lt2>
        <a:accent1>
          <a:srgbClr val="0099FF"/>
        </a:accent1>
        <a:accent2>
          <a:srgbClr val="33CC33"/>
        </a:accent2>
        <a:accent3>
          <a:srgbClr val="AAAAFF"/>
        </a:accent3>
        <a:accent4>
          <a:srgbClr val="DADAAE"/>
        </a:accent4>
        <a:accent5>
          <a:srgbClr val="AACAFF"/>
        </a:accent5>
        <a:accent6>
          <a:srgbClr val="2DB92D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 pro školní vědecký projekt 5">
        <a:dk1>
          <a:srgbClr val="194349"/>
        </a:dk1>
        <a:lt1>
          <a:srgbClr val="FFFFCC"/>
        </a:lt1>
        <a:dk2>
          <a:srgbClr val="72A497"/>
        </a:dk2>
        <a:lt2>
          <a:srgbClr val="000000"/>
        </a:lt2>
        <a:accent1>
          <a:srgbClr val="805D32"/>
        </a:accent1>
        <a:accent2>
          <a:srgbClr val="7D2F3C"/>
        </a:accent2>
        <a:accent3>
          <a:srgbClr val="BCCFC9"/>
        </a:accent3>
        <a:accent4>
          <a:srgbClr val="DADAAE"/>
        </a:accent4>
        <a:accent5>
          <a:srgbClr val="C0B6AD"/>
        </a:accent5>
        <a:accent6>
          <a:srgbClr val="712A35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 pro školní vědecký projekt 6">
        <a:dk1>
          <a:srgbClr val="1C1C1C"/>
        </a:dk1>
        <a:lt1>
          <a:srgbClr val="FFFFFF"/>
        </a:lt1>
        <a:dk2>
          <a:srgbClr val="710F0F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BB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666699"/>
        </a:hlink>
        <a:folHlink>
          <a:srgbClr val="99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zentace pro školní vědecký projekt 7">
        <a:dk1>
          <a:srgbClr val="336666"/>
        </a:dk1>
        <a:lt1>
          <a:srgbClr val="FFFFFF"/>
        </a:lt1>
        <a:dk2>
          <a:srgbClr val="000000"/>
        </a:dk2>
        <a:lt2>
          <a:srgbClr val="666699"/>
        </a:lt2>
        <a:accent1>
          <a:srgbClr val="99CCCC"/>
        </a:accent1>
        <a:accent2>
          <a:srgbClr val="CCCCCC"/>
        </a:accent2>
        <a:accent3>
          <a:srgbClr val="FFFFFF"/>
        </a:accent3>
        <a:accent4>
          <a:srgbClr val="2A5656"/>
        </a:accent4>
        <a:accent5>
          <a:srgbClr val="CAE2E2"/>
        </a:accent5>
        <a:accent6>
          <a:srgbClr val="B9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zentace pro školní vědecký projekt 8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336699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zentace pro školní vědecký projekt 9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CC33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E2ADAA"/>
        </a:accent5>
        <a:accent6>
          <a:srgbClr val="B98A00"/>
        </a:accent6>
        <a:hlink>
          <a:srgbClr val="CC66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zentace pro školní vědecký projekt 10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666699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B8CA"/>
        </a:accent5>
        <a:accent6>
          <a:srgbClr val="8A8AE7"/>
        </a:accent6>
        <a:hlink>
          <a:srgbClr val="3366FF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280</Words>
  <Application>Microsoft Office PowerPoint</Application>
  <PresentationFormat>Předvádění na obrazovce (4:3)</PresentationFormat>
  <Paragraphs>42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Prezentace pro školní vědecký projekt</vt:lpstr>
      <vt:lpstr>Motiv sady Office</vt:lpstr>
      <vt:lpstr>Název školy: ZŠ Klášterec nad Ohří, Krátká 676 Autor: Mgr. Zdeňka Horská Název materiálu: VY_32_INOVACE_14_19_ Hydrostatický tlak Číslo projektu: CZ.1.07/1.4.00/21.1115  </vt:lpstr>
      <vt:lpstr>Hydrostatický tlak</vt:lpstr>
      <vt:lpstr>Prezentace aplikace PowerPoint</vt:lpstr>
      <vt:lpstr>Odvození vzorce pro hydrostatický tlak:</vt:lpstr>
      <vt:lpstr>Hydrostatický tlak</vt:lpstr>
      <vt:lpstr>Na čem závisí ph:</vt:lpstr>
      <vt:lpstr>Př.: Výpočet hydrostatického tlaku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Hydrostatický tlak</dc:title>
  <dc:creator>Kabinet</dc:creator>
  <cp:lastModifiedBy>Kabinet</cp:lastModifiedBy>
  <cp:revision>10</cp:revision>
  <dcterms:created xsi:type="dcterms:W3CDTF">2012-04-15T10:58:30Z</dcterms:created>
  <dcterms:modified xsi:type="dcterms:W3CDTF">2012-06-09T13:21:16Z</dcterms:modified>
</cp:coreProperties>
</file>