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14"/>
  </p:notesMasterIdLst>
  <p:sldIdLst>
    <p:sldId id="265" r:id="rId3"/>
    <p:sldId id="256" r:id="rId4"/>
    <p:sldId id="258" r:id="rId5"/>
    <p:sldId id="257" r:id="rId6"/>
    <p:sldId id="259" r:id="rId7"/>
    <p:sldId id="260" r:id="rId8"/>
    <p:sldId id="261" r:id="rId9"/>
    <p:sldId id="262" r:id="rId10"/>
    <p:sldId id="263" r:id="rId11"/>
    <p:sldId id="264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CFED0-3480-4EAA-976E-686F9826FB92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9F883B-E1F1-4539-BDDE-C72A4848EFD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96724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662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98C87F8-2D65-4579-B8FB-49B490BEF6E4}" type="slidenum">
              <a:rPr lang="cs-CZ" smtClean="0">
                <a:solidFill>
                  <a:srgbClr val="000000"/>
                </a:solidFill>
              </a:rPr>
              <a:pPr eaLnBrk="1" hangingPunct="1"/>
              <a:t>1</a:t>
            </a:fld>
            <a:endParaRPr lang="cs-CZ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52426" y="2895600"/>
            <a:ext cx="4572000" cy="13687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0" y="4743451"/>
            <a:ext cx="9144000" cy="21145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>
            <a:off x="0" y="4714875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Date Placeholder 2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BE6D-DA9F-4FD9-B203-0CE12C99AC2E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32FBB0-D59A-4216-887B-0D981062D6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52426" y="457200"/>
            <a:ext cx="7680960" cy="2438399"/>
          </a:xfrm>
        </p:spPr>
        <p:txBody>
          <a:bodyPr>
            <a:normAutofit/>
          </a:bodyPr>
          <a:lstStyle>
            <a:lvl1pPr>
              <a:spcBef>
                <a:spcPts val="0"/>
              </a:spcBef>
              <a:defRPr kumimoji="0" lang="en-US" sz="6000" b="1" i="0" u="none" strike="noStrike" kern="1200" cap="none" spc="0" normalizeH="0" baseline="0" noProof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47244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BCABE6D-DA9F-4FD9-B203-0CE12C99AC2E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532FBB0-D59A-4216-887B-0D981062D6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Subtitle 2"/>
          <p:cNvSpPr>
            <a:spLocks noGrp="1"/>
          </p:cNvSpPr>
          <p:nvPr>
            <p:ph type="subTitle" idx="1"/>
          </p:nvPr>
        </p:nvSpPr>
        <p:spPr>
          <a:xfrm>
            <a:off x="352426" y="4003302"/>
            <a:ext cx="4572000" cy="1178298"/>
          </a:xfrm>
        </p:spPr>
        <p:txBody>
          <a:bodyPr>
            <a:normAutofit/>
          </a:bodyPr>
          <a:lstStyle>
            <a:lvl1pPr marL="0" indent="0" algn="l">
              <a:buNone/>
              <a:defRPr sz="2000" b="0" i="1" cap="none" spc="12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BE6D-DA9F-4FD9-B203-0CE12C99AC2E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32FBB0-D59A-4216-887B-0D981062D6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12"/>
          <p:cNvSpPr/>
          <p:nvPr/>
        </p:nvSpPr>
        <p:spPr>
          <a:xfrm>
            <a:off x="0" y="0"/>
            <a:ext cx="9144000" cy="182880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-4439" y="182880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itle 13"/>
          <p:cNvSpPr>
            <a:spLocks noGrp="1"/>
          </p:cNvSpPr>
          <p:nvPr>
            <p:ph type="title"/>
          </p:nvPr>
        </p:nvSpPr>
        <p:spPr>
          <a:xfrm>
            <a:off x="354366" y="1990078"/>
            <a:ext cx="8439912" cy="1984248"/>
          </a:xfrm>
        </p:spPr>
        <p:txBody>
          <a:bodyPr>
            <a:noAutofit/>
          </a:bodyPr>
          <a:lstStyle>
            <a:lvl1pPr>
              <a:defRPr kumimoji="0" lang="en-US" sz="6000" b="1" i="0" u="none" strike="noStrike" kern="1200" cap="none" spc="0" normalizeH="0" baseline="0" noProof="0" dirty="0" smtClean="0">
                <a:ln>
                  <a:noFill/>
                </a:ln>
                <a:gradFill>
                  <a:gsLst>
                    <a:gs pos="0">
                      <a:schemeClr val="tx1">
                        <a:alpha val="92000"/>
                      </a:schemeClr>
                    </a:gs>
                    <a:gs pos="45000">
                      <a:schemeClr val="tx1">
                        <a:alpha val="51000"/>
                      </a:schemeClr>
                    </a:gs>
                    <a:gs pos="100000">
                      <a:schemeClr val="tx1"/>
                    </a:gs>
                  </a:gsLst>
                  <a:lin ang="3600000" scaled="0"/>
                </a:gra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901184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3886200" cy="428853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7" name="Title 2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BCABE6D-DA9F-4FD9-B203-0CE12C99AC2E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25" name="Slide Number Placeholder 24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532FBB0-D59A-4216-887B-0D981062D6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6" name="Footer Placeholder 25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5"/>
          </p:nvPr>
        </p:nvSpPr>
        <p:spPr>
          <a:xfrm>
            <a:off x="4900613" y="1463040"/>
            <a:ext cx="3886200" cy="509587"/>
          </a:xfrm>
        </p:spPr>
        <p:txBody>
          <a:bodyPr>
            <a:normAutofit/>
          </a:bodyPr>
          <a:lstStyle>
            <a:lvl1pPr marL="0" indent="0">
              <a:buNone/>
              <a:defRPr sz="2000" b="0" i="1" spc="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Content Placeholder 11"/>
          <p:cNvSpPr>
            <a:spLocks noGrp="1"/>
          </p:cNvSpPr>
          <p:nvPr>
            <p:ph sz="quarter" idx="14"/>
          </p:nvPr>
        </p:nvSpPr>
        <p:spPr>
          <a:xfrm>
            <a:off x="4900613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8" name="Content Placeholder 30"/>
          <p:cNvSpPr>
            <a:spLocks noGrp="1"/>
          </p:cNvSpPr>
          <p:nvPr>
            <p:ph sz="quarter" idx="13"/>
          </p:nvPr>
        </p:nvSpPr>
        <p:spPr>
          <a:xfrm>
            <a:off x="352426" y="2011680"/>
            <a:ext cx="3886200" cy="3736848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30" name="Title 2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9BCABE6D-DA9F-4FD9-B203-0CE12C99AC2E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24" name="Slide Number Placeholder 23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C532FBB0-D59A-4216-887B-0D981062D6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BE6D-DA9F-4FD9-B203-0CE12C99AC2E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32FBB0-D59A-4216-887B-0D981062D6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BE6D-DA9F-4FD9-B203-0CE12C99AC2E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532FBB0-D59A-4216-887B-0D981062D6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2" name="Straight Connector 2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itle 2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352426" y="1463040"/>
            <a:ext cx="3381375" cy="3967162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 b="0" i="1" spc="0" baseline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6" name="Content Placeholder 11"/>
          <p:cNvSpPr>
            <a:spLocks noGrp="1"/>
          </p:cNvSpPr>
          <p:nvPr>
            <p:ph sz="quarter" idx="14"/>
          </p:nvPr>
        </p:nvSpPr>
        <p:spPr>
          <a:xfrm>
            <a:off x="4105275" y="1463040"/>
            <a:ext cx="4681538" cy="3968496"/>
          </a:xfrm>
        </p:spPr>
        <p:txBody>
          <a:bodyPr>
            <a:normAutofit/>
          </a:bodyPr>
          <a:lstStyle>
            <a:lvl1pPr>
              <a:defRPr sz="16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9BCABE6D-DA9F-4FD9-B203-0CE12C99AC2E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532FBB0-D59A-4216-887B-0D981062D6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229224" y="0"/>
            <a:ext cx="3914775" cy="5657850"/>
          </a:xfrm>
        </p:spPr>
        <p:txBody>
          <a:bodyPr anchor="ctr" anchorCtr="0"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352426" y="1600199"/>
            <a:ext cx="4572000" cy="3593237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spcBef>
                <a:spcPts val="0"/>
              </a:spcBef>
              <a:buNone/>
              <a:defRPr sz="1600" i="1">
                <a:solidFill>
                  <a:schemeClr val="tx1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0" y="5734050"/>
            <a:ext cx="9144000" cy="112395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5695950"/>
            <a:ext cx="9144000" cy="1588"/>
          </a:xfrm>
          <a:prstGeom prst="line">
            <a:avLst/>
          </a:prstGeom>
          <a:ln w="762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Placeholder 1"/>
          <p:cNvSpPr>
            <a:spLocks noGrp="1"/>
          </p:cNvSpPr>
          <p:nvPr>
            <p:ph type="title"/>
          </p:nvPr>
        </p:nvSpPr>
        <p:spPr>
          <a:xfrm>
            <a:off x="352425" y="275208"/>
            <a:ext cx="4572000" cy="132499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9BCABE6D-DA9F-4FD9-B203-0CE12C99AC2E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20" name="Slide Number Placeholder 1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C532FBB0-D59A-4216-887B-0D981062D6E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BE6D-DA9F-4FD9-B203-0CE12C99AC2E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2FBB0-D59A-4216-887B-0D981062D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CABE6D-DA9F-4FD9-B203-0CE12C99AC2E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32FBB0-D59A-4216-887B-0D981062D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7F75D7A-2612-4897-954D-9D50F9940518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28A30BF-A37C-4459-8B8A-7A0DAA9756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3067268"/>
      </p:ext>
    </p:extLst>
  </p:cSld>
  <p:clrMapOvr>
    <a:masterClrMapping/>
  </p:clrMapOvr>
  <p:transition spd="slow">
    <p:fad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6641749-A96D-41CB-BEC3-C447110C46D5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638D0BF-A37A-4CEE-8604-D565130621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2596619"/>
      </p:ext>
    </p:extLst>
  </p:cSld>
  <p:clrMapOvr>
    <a:masterClrMapping/>
  </p:clrMapOvr>
  <p:transition spd="slow">
    <p:fade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352B7749-8CC6-49E2-AB1E-9B936A7326B7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BB081F4A-BB81-4FEB-8E43-A6699A23A5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90097163"/>
      </p:ext>
    </p:extLst>
  </p:cSld>
  <p:clrMapOvr>
    <a:masterClrMapping/>
  </p:clrMapOvr>
  <p:transition spd="slow">
    <p:fade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2DE8EB94-EC6E-454B-AF04-58D4B12C3F94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D714B7A4-C6E0-4EE2-9089-5653498B6F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71868637"/>
      </p:ext>
    </p:extLst>
  </p:cSld>
  <p:clrMapOvr>
    <a:masterClrMapping/>
  </p:clrMapOvr>
  <p:transition spd="slow">
    <p:fade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74DAA3DB-80C2-47FE-B66C-82971A2ACE33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D72C47A-1275-4420-96B8-F7A312FE63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36935265"/>
      </p:ext>
    </p:extLst>
  </p:cSld>
  <p:clrMapOvr>
    <a:masterClrMapping/>
  </p:clrMapOvr>
  <p:transition spd="slow">
    <p:fade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B697BC9-1820-4804-AD9F-99BBCA9EFF54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AF369A0-C24B-4157-A5E4-E27367CBCC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6644917"/>
      </p:ext>
    </p:extLst>
  </p:cSld>
  <p:clrMapOvr>
    <a:masterClrMapping/>
  </p:clrMapOvr>
  <p:transition spd="slow">
    <p:fade/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A93C9DDD-19BA-4738-BB5A-3FE436BDE481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A02474A-165A-43BF-AF90-798C7387E9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5868308"/>
      </p:ext>
    </p:extLst>
  </p:cSld>
  <p:clrMapOvr>
    <a:masterClrMapping/>
  </p:clrMapOvr>
  <p:transition spd="slow">
    <p:fade/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1FF22439-056E-44C1-BA8F-A8C96764E2D3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C1AF2E5F-64AA-4C90-A7EB-E6F60C00DD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8395879"/>
      </p:ext>
    </p:extLst>
  </p:cSld>
  <p:clrMapOvr>
    <a:masterClrMapping/>
  </p:clrMapOvr>
  <p:transition spd="slow">
    <p:fade/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62EF34A6-91FF-42BA-8922-772FD563F6EA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2AFEBD5-3EB8-476E-84DC-52D93D2CC6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423726"/>
      </p:ext>
    </p:extLst>
  </p:cSld>
  <p:clrMapOvr>
    <a:masterClrMapping/>
  </p:clrMapOvr>
  <p:transition spd="slow">
    <p:fade/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79AF3A2-1CD4-456A-8E54-220BEE1CC2EE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F743A853-858D-4934-A48B-2825466C3F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06084741"/>
      </p:ext>
    </p:extLst>
  </p:cSld>
  <p:clrMapOvr>
    <a:masterClrMapping/>
  </p:clrMapOvr>
  <p:transition spd="slow">
    <p:fade/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00F43117-4E52-4CC1-B225-D876CEA0B6F3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</a:defRPr>
            </a:lvl1pPr>
          </a:lstStyle>
          <a:p>
            <a:pPr>
              <a:defRPr/>
            </a:pPr>
            <a:fld id="{E20A71BA-A2E1-411E-B1FD-B65C6A5B18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81077993"/>
      </p:ext>
    </p:extLst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52426" y="228600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2426" y="1463040"/>
            <a:ext cx="76809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52426" y="6543676"/>
            <a:ext cx="146685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9BCABE6D-DA9F-4FD9-B203-0CE12C99AC2E}" type="datetimeFigureOut">
              <a:rPr lang="cs-CZ" smtClean="0"/>
              <a:pPr/>
              <a:t>14.7.2012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809749" y="6543676"/>
            <a:ext cx="4086225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="1" i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6700" y="6543676"/>
            <a:ext cx="876300" cy="2476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="1">
                <a:solidFill>
                  <a:schemeClr val="tx1">
                    <a:alpha val="65000"/>
                  </a:schemeClr>
                </a:solidFill>
              </a:defRPr>
            </a:lvl1pPr>
          </a:lstStyle>
          <a:p>
            <a:fld id="{C532FBB0-D59A-4216-887B-0D981062D6E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xStyles>
    <p:titleStyle>
      <a:lvl1pPr algn="l" defTabSz="914400" rtl="0" eaLnBrk="1" latinLnBrk="0" hangingPunct="1">
        <a:spcBef>
          <a:spcPts val="400"/>
        </a:spcBef>
        <a:buNone/>
        <a:defRPr sz="4000" b="0" kern="1200" cap="none" spc="0" baseline="0">
          <a:solidFill>
            <a:schemeClr val="tx1"/>
          </a:solidFill>
          <a:latin typeface="+mj-lt"/>
          <a:ea typeface="+mj-ea"/>
          <a:cs typeface="Tunga" pitchFamily="2"/>
        </a:defRPr>
      </a:lvl1pPr>
    </p:titleStyle>
    <p:bodyStyle>
      <a:lvl1pPr marL="0" indent="0" algn="l" defTabSz="914400" rtl="0" eaLnBrk="1" latinLnBrk="0" hangingPunct="1">
        <a:spcBef>
          <a:spcPts val="1200"/>
        </a:spcBef>
        <a:spcAft>
          <a:spcPts val="0"/>
        </a:spcAft>
        <a:buClr>
          <a:schemeClr val="accent5"/>
        </a:buClr>
        <a:buFont typeface="Arial" pitchFamily="34" charset="0"/>
        <a:buNone/>
        <a:defRPr sz="18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171450" indent="-17145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2pPr>
      <a:lvl3pPr marL="344488" indent="-165100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517525" indent="-169863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4pPr>
      <a:lvl5pPr marL="688975" indent="-173038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868680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06984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243584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408176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DEB721A-2E04-4154-8CC1-7D1AA04922AC}" type="datetimeFigureOut">
              <a:rPr lang="cs-CZ"/>
              <a:pPr>
                <a:defRPr/>
              </a:pPr>
              <a:t>14.7.2012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</a:defRPr>
            </a:lvl1pPr>
          </a:lstStyle>
          <a:p>
            <a:pPr>
              <a:defRPr/>
            </a:pPr>
            <a:fld id="{032D3609-6381-4E96-814F-30F840FF71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1674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ransition spd="slow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3.png"/><Relationship Id="rId4" Type="http://schemas.openxmlformats.org/officeDocument/2006/relationships/hyperlink" Target="http://www.1zsklasterec.cz/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3"/>
          <p:cNvSpPr>
            <a:spLocks noGrp="1"/>
          </p:cNvSpPr>
          <p:nvPr>
            <p:ph type="ctrTitle"/>
          </p:nvPr>
        </p:nvSpPr>
        <p:spPr>
          <a:xfrm>
            <a:off x="611188" y="1268413"/>
            <a:ext cx="7772400" cy="2116137"/>
          </a:xfrm>
        </p:spPr>
        <p:txBody>
          <a:bodyPr/>
          <a:lstStyle/>
          <a:p>
            <a:pPr algn="l" eaLnBrk="1" hangingPunct="1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Mgr. Zdeňka Horská</a:t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VY_32_INOVACE_17_19_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Vztlaková síla působící na těleso v kapalině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 smtClean="0">
                <a:latin typeface="Times New Roman" pitchFamily="18" charset="0"/>
                <a:cs typeface="Times New Roman" pitchFamily="18" charset="0"/>
              </a:rPr>
            </a:b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755650" y="3789363"/>
            <a:ext cx="7345363" cy="1468437"/>
          </a:xfrm>
        </p:spPr>
        <p:txBody>
          <a:bodyPr rtlCol="0">
            <a:noAutofit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Anotace: </a:t>
            </a:r>
            <a:r>
              <a:rPr lang="cs-CZ" sz="2400" dirty="0" smtClean="0"/>
              <a:t>Interaktivní prezentace pro  7. ročník. </a:t>
            </a:r>
            <a:r>
              <a:rPr lang="cs-CZ" sz="2400" dirty="0" smtClean="0"/>
              <a:t>                          K </a:t>
            </a:r>
            <a:r>
              <a:rPr lang="cs-CZ" sz="2400" dirty="0" smtClean="0"/>
              <a:t>odvození vztlakové síly, která působí na těleso ponořené do </a:t>
            </a:r>
            <a:r>
              <a:rPr lang="cs-CZ" sz="2400" dirty="0" smtClean="0"/>
              <a:t>kapaliny</a:t>
            </a:r>
            <a:r>
              <a:rPr lang="cs-CZ" sz="2400" dirty="0" smtClean="0"/>
              <a:t>.</a:t>
            </a:r>
            <a:endParaRPr lang="cs-CZ" sz="2400" dirty="0"/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</p:txBody>
      </p:sp>
      <p:pic>
        <p:nvPicPr>
          <p:cNvPr id="18436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68538" y="5805488"/>
            <a:ext cx="4464050" cy="792162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7" name="Obrázek 8" descr="logo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088" y="333375"/>
            <a:ext cx="792162" cy="82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50282268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Vztlaková síla působící na těleso v kapalině.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313494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Skupina 29"/>
          <p:cNvGrpSpPr/>
          <p:nvPr/>
        </p:nvGrpSpPr>
        <p:grpSpPr>
          <a:xfrm>
            <a:off x="6796747" y="3829087"/>
            <a:ext cx="792088" cy="1140144"/>
            <a:chOff x="6120172" y="3664683"/>
            <a:chExt cx="792088" cy="1140144"/>
          </a:xfrm>
        </p:grpSpPr>
        <p:sp>
          <p:nvSpPr>
            <p:cNvPr id="6" name="Krychle 5"/>
            <p:cNvSpPr/>
            <p:nvPr/>
          </p:nvSpPr>
          <p:spPr>
            <a:xfrm>
              <a:off x="6120172" y="3904827"/>
              <a:ext cx="792088" cy="900000"/>
            </a:xfrm>
            <a:prstGeom prst="cube">
              <a:avLst/>
            </a:prstGeom>
            <a:solidFill>
              <a:schemeClr val="tx1">
                <a:lumMod val="50000"/>
              </a:schemeClr>
            </a:solidFill>
            <a:ln>
              <a:solidFill>
                <a:schemeClr val="tx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4" name="Přímá spojnice 23"/>
            <p:cNvCxnSpPr/>
            <p:nvPr/>
          </p:nvCxnSpPr>
          <p:spPr>
            <a:xfrm flipV="1">
              <a:off x="6536805" y="3664683"/>
              <a:ext cx="0" cy="392106"/>
            </a:xfrm>
            <a:prstGeom prst="line">
              <a:avLst/>
            </a:prstGeom>
            <a:ln w="28575">
              <a:solidFill>
                <a:schemeClr val="tx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31" name="Picture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77144" y="3556162"/>
            <a:ext cx="182245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3" name="Skupina 22"/>
          <p:cNvGrpSpPr/>
          <p:nvPr/>
        </p:nvGrpSpPr>
        <p:grpSpPr>
          <a:xfrm>
            <a:off x="4355856" y="4025140"/>
            <a:ext cx="720000" cy="2094222"/>
            <a:chOff x="3995856" y="2710605"/>
            <a:chExt cx="720000" cy="2094222"/>
          </a:xfrm>
        </p:grpSpPr>
        <p:sp>
          <p:nvSpPr>
            <p:cNvPr id="5" name="Krychle 4"/>
            <p:cNvSpPr/>
            <p:nvPr/>
          </p:nvSpPr>
          <p:spPr>
            <a:xfrm>
              <a:off x="3995856" y="3004827"/>
              <a:ext cx="720000" cy="1800000"/>
            </a:xfrm>
            <a:prstGeom prst="cube">
              <a:avLst/>
            </a:prstGeom>
            <a:solidFill>
              <a:schemeClr val="tx1">
                <a:lumMod val="75000"/>
              </a:schemeClr>
            </a:solidFill>
            <a:ln>
              <a:solidFill>
                <a:schemeClr val="tx1">
                  <a:lumMod val="7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5" name="Přímá spojnice 24"/>
            <p:cNvCxnSpPr/>
            <p:nvPr/>
          </p:nvCxnSpPr>
          <p:spPr>
            <a:xfrm flipV="1">
              <a:off x="4355856" y="2710605"/>
              <a:ext cx="0" cy="392106"/>
            </a:xfrm>
            <a:prstGeom prst="line">
              <a:avLst/>
            </a:prstGeom>
            <a:ln w="28575">
              <a:solidFill>
                <a:schemeClr val="tx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32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4631" y="3564589"/>
            <a:ext cx="1822450" cy="2743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2" name="Skupina 21"/>
          <p:cNvGrpSpPr/>
          <p:nvPr/>
        </p:nvGrpSpPr>
        <p:grpSpPr>
          <a:xfrm>
            <a:off x="1665571" y="4025140"/>
            <a:ext cx="720000" cy="2055965"/>
            <a:chOff x="1665571" y="2748862"/>
            <a:chExt cx="720000" cy="2055965"/>
          </a:xfrm>
        </p:grpSpPr>
        <p:sp>
          <p:nvSpPr>
            <p:cNvPr id="4" name="Krychle 3"/>
            <p:cNvSpPr/>
            <p:nvPr/>
          </p:nvSpPr>
          <p:spPr>
            <a:xfrm>
              <a:off x="1665571" y="3004827"/>
              <a:ext cx="720000" cy="1800000"/>
            </a:xfrm>
            <a:prstGeom prst="cube">
              <a:avLst/>
            </a:prstGeom>
            <a:solidFill>
              <a:schemeClr val="tx1">
                <a:lumMod val="50000"/>
              </a:schemeClr>
            </a:solidFill>
            <a:ln>
              <a:solidFill>
                <a:schemeClr val="tx1">
                  <a:lumMod val="5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nice 19"/>
            <p:cNvCxnSpPr/>
            <p:nvPr/>
          </p:nvCxnSpPr>
          <p:spPr>
            <a:xfrm flipV="1">
              <a:off x="2046871" y="2748862"/>
              <a:ext cx="0" cy="392106"/>
            </a:xfrm>
            <a:prstGeom prst="line">
              <a:avLst/>
            </a:prstGeom>
            <a:ln w="28575">
              <a:solidFill>
                <a:schemeClr val="tx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030" name="Skupina 1029"/>
          <p:cNvGrpSpPr/>
          <p:nvPr/>
        </p:nvGrpSpPr>
        <p:grpSpPr>
          <a:xfrm>
            <a:off x="1154001" y="3573016"/>
            <a:ext cx="1800000" cy="2726347"/>
            <a:chOff x="1154001" y="3573016"/>
            <a:chExt cx="1800000" cy="2726347"/>
          </a:xfrm>
        </p:grpSpPr>
        <p:sp>
          <p:nvSpPr>
            <p:cNvPr id="31" name="Plechovka 30"/>
            <p:cNvSpPr/>
            <p:nvPr/>
          </p:nvSpPr>
          <p:spPr>
            <a:xfrm>
              <a:off x="1154001" y="3573016"/>
              <a:ext cx="1800000" cy="2726346"/>
            </a:xfrm>
            <a:prstGeom prst="can">
              <a:avLst/>
            </a:prstGeom>
            <a:solidFill>
              <a:schemeClr val="accent6">
                <a:lumMod val="40000"/>
                <a:lumOff val="60000"/>
                <a:alpha val="50000"/>
              </a:schemeClr>
            </a:solidFill>
            <a:ln>
              <a:solidFill>
                <a:schemeClr val="accent6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24" name="Plechovka 1023"/>
            <p:cNvSpPr/>
            <p:nvPr/>
          </p:nvSpPr>
          <p:spPr>
            <a:xfrm>
              <a:off x="1154001" y="4025140"/>
              <a:ext cx="1800000" cy="2274223"/>
            </a:xfrm>
            <a:prstGeom prst="can">
              <a:avLst/>
            </a:prstGeom>
            <a:solidFill>
              <a:schemeClr val="accent1">
                <a:alpha val="4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96696" y="0"/>
            <a:ext cx="4400102" cy="702243"/>
          </a:xfrm>
        </p:spPr>
        <p:txBody>
          <a:bodyPr/>
          <a:lstStyle/>
          <a:p>
            <a:r>
              <a:rPr lang="cs-CZ" dirty="0" smtClean="0"/>
              <a:t>provedení pokusu:</a:t>
            </a:r>
            <a:endParaRPr lang="cs-CZ" dirty="0"/>
          </a:p>
        </p:txBody>
      </p:sp>
      <p:pic>
        <p:nvPicPr>
          <p:cNvPr id="1027" name="Picture 3"/>
          <p:cNvPicPr>
            <a:picLocks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19510" y="1582190"/>
            <a:ext cx="396000" cy="23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Plechovka 6"/>
          <p:cNvSpPr/>
          <p:nvPr/>
        </p:nvSpPr>
        <p:spPr>
          <a:xfrm>
            <a:off x="6990347" y="980728"/>
            <a:ext cx="396044" cy="2160000"/>
          </a:xfrm>
          <a:prstGeom prst="can">
            <a:avLst/>
          </a:prstGeom>
          <a:solidFill>
            <a:schemeClr val="tx1">
              <a:alpha val="83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8" name="Picture 3"/>
          <p:cNvPicPr>
            <a:picLocks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7856" y="1729231"/>
            <a:ext cx="396000" cy="23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Plechovka 25"/>
          <p:cNvSpPr/>
          <p:nvPr/>
        </p:nvSpPr>
        <p:spPr>
          <a:xfrm>
            <a:off x="4517812" y="801894"/>
            <a:ext cx="396044" cy="2160000"/>
          </a:xfrm>
          <a:prstGeom prst="can">
            <a:avLst/>
          </a:prstGeom>
          <a:solidFill>
            <a:schemeClr val="tx1">
              <a:alpha val="83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9" name="Picture 3"/>
          <p:cNvPicPr>
            <a:picLocks noChangeArrowheads="1"/>
          </p:cNvPicPr>
          <p:nvPr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56001" y="1729231"/>
            <a:ext cx="396000" cy="23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7" name="Plechovka 26"/>
          <p:cNvSpPr/>
          <p:nvPr/>
        </p:nvSpPr>
        <p:spPr>
          <a:xfrm>
            <a:off x="1848849" y="404664"/>
            <a:ext cx="396044" cy="2160000"/>
          </a:xfrm>
          <a:prstGeom prst="can">
            <a:avLst/>
          </a:prstGeom>
          <a:solidFill>
            <a:schemeClr val="tx1">
              <a:alpha val="83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87687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-4.72222E-6 -3.33333E-6 L 0.00053 0.1009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" y="504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path" presetSubtype="0" accel="50000" decel="5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animMotion origin="layout" path="M 5E-6 3.7037E-7 L 0.00018 0.09468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472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path" presetSubtype="0" accel="50000" decel="50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animMotion origin="layout" path="M -1.11111E-6 -2.59259E-6 L -0.0026 0.0525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9" y="2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26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xmlns="" val="1748960548"/>
              </p:ext>
            </p:extLst>
          </p:nvPr>
        </p:nvGraphicFramePr>
        <p:xfrm>
          <a:off x="611560" y="1268760"/>
          <a:ext cx="7920880" cy="47475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1800200"/>
                <a:gridCol w="1800200"/>
                <a:gridCol w="1728192"/>
              </a:tblGrid>
              <a:tr h="648072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cs-CZ" sz="2800" dirty="0" smtClean="0"/>
                        <a:t>Těleso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2. Těleso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3. Těleso</a:t>
                      </a:r>
                      <a:endParaRPr lang="cs-CZ" sz="2800" dirty="0"/>
                    </a:p>
                  </a:txBody>
                  <a:tcPr/>
                </a:tc>
              </a:tr>
              <a:tr h="7886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Síla na vzduchu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7886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Síla </a:t>
                      </a:r>
                      <a:r>
                        <a:rPr lang="cs-CZ" sz="2800" dirty="0" smtClean="0"/>
                        <a:t>ve vodě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7886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Síla</a:t>
                      </a:r>
                      <a:r>
                        <a:rPr lang="cs-CZ" sz="2800" baseline="0" dirty="0" smtClean="0"/>
                        <a:t> v lihu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7886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Rozdíl sil </a:t>
                      </a:r>
                      <a:r>
                        <a:rPr lang="cs-CZ" sz="2800" dirty="0" smtClean="0"/>
                        <a:t>                   ve </a:t>
                      </a:r>
                      <a:r>
                        <a:rPr lang="cs-CZ" sz="2800" dirty="0" smtClean="0"/>
                        <a:t>vodě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788659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Rozdíl sil v lihu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0"/>
            <a:ext cx="7680960" cy="1066800"/>
          </a:xfrm>
        </p:spPr>
        <p:txBody>
          <a:bodyPr/>
          <a:lstStyle/>
          <a:p>
            <a:r>
              <a:rPr lang="cs-CZ" dirty="0" smtClean="0"/>
              <a:t>podle měření doplňte tabulku: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4519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lechovka 3"/>
          <p:cNvSpPr/>
          <p:nvPr/>
        </p:nvSpPr>
        <p:spPr>
          <a:xfrm>
            <a:off x="2411760" y="1988840"/>
            <a:ext cx="3672408" cy="3600400"/>
          </a:xfrm>
          <a:prstGeom prst="can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3563888" y="3573016"/>
            <a:ext cx="1224136" cy="1152128"/>
          </a:xfrm>
          <a:prstGeom prst="cube">
            <a:avLst/>
          </a:prstGeom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lechovka 4"/>
          <p:cNvSpPr/>
          <p:nvPr/>
        </p:nvSpPr>
        <p:spPr>
          <a:xfrm>
            <a:off x="2411760" y="2924944"/>
            <a:ext cx="3672408" cy="2664296"/>
          </a:xfrm>
          <a:prstGeom prst="can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175956" y="4257092"/>
            <a:ext cx="0" cy="1764196"/>
          </a:xfrm>
          <a:prstGeom prst="straightConnector1">
            <a:avLst/>
          </a:prstGeom>
          <a:ln w="7620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>
            <a:off x="4175956" y="4257092"/>
            <a:ext cx="16912" cy="1055835"/>
          </a:xfrm>
          <a:prstGeom prst="straightConnector1">
            <a:avLst/>
          </a:prstGeom>
          <a:ln w="762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192868" y="764704"/>
            <a:ext cx="0" cy="302433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4175956" y="3573016"/>
            <a:ext cx="0" cy="684076"/>
          </a:xfrm>
          <a:prstGeom prst="straightConnector1">
            <a:avLst/>
          </a:prstGeom>
          <a:ln w="76200">
            <a:solidFill>
              <a:schemeClr val="bg2">
                <a:lumMod val="40000"/>
                <a:lumOff val="6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4427984" y="5733256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chemeClr val="tx2">
                    <a:lumMod val="90000"/>
                  </a:schemeClr>
                </a:solidFill>
              </a:rPr>
              <a:t>F</a:t>
            </a:r>
            <a:r>
              <a:rPr lang="cs-CZ" sz="3200" b="1" baseline="-25000" dirty="0" err="1" smtClean="0">
                <a:solidFill>
                  <a:schemeClr val="tx2">
                    <a:lumMod val="90000"/>
                  </a:schemeClr>
                </a:solidFill>
              </a:rPr>
              <a:t>g</a:t>
            </a:r>
            <a:endParaRPr lang="cs-CZ" sz="3200" b="1" dirty="0">
              <a:solidFill>
                <a:schemeClr val="tx2">
                  <a:lumMod val="9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252452" y="4554415"/>
            <a:ext cx="5760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F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227870" y="3334225"/>
            <a:ext cx="77617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 smtClean="0">
                <a:solidFill>
                  <a:srgbClr val="92D050"/>
                </a:solidFill>
              </a:rPr>
              <a:t>F</a:t>
            </a:r>
            <a:r>
              <a:rPr lang="cs-CZ" sz="3200" b="1" baseline="-25000" dirty="0" err="1" smtClean="0">
                <a:solidFill>
                  <a:srgbClr val="92D050"/>
                </a:solidFill>
              </a:rPr>
              <a:t>vz</a:t>
            </a:r>
            <a:endParaRPr lang="cs-CZ" sz="3200" b="1" dirty="0">
              <a:solidFill>
                <a:srgbClr val="92D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56619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"/>
                            </p:stCondLst>
                            <p:childTnLst>
                              <p:par>
                                <p:cTn id="3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8252022" cy="4724400"/>
          </a:xfrm>
        </p:spPr>
        <p:txBody>
          <a:bodyPr>
            <a:norm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/>
              <a:t>síla, která nadnáší těleso ponořené do kapaliny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/>
              <a:t>má opačný směr než gravitační síla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/>
              <a:t>určíme ji jako rozdíl sil na vzduchu </a:t>
            </a:r>
            <a:r>
              <a:rPr lang="cs-CZ" sz="4000" dirty="0" smtClean="0"/>
              <a:t>           a </a:t>
            </a:r>
            <a:r>
              <a:rPr lang="cs-CZ" sz="4000" dirty="0" smtClean="0"/>
              <a:t>v kapalině tj.  </a:t>
            </a:r>
            <a:r>
              <a:rPr lang="cs-CZ" sz="4000" b="1" dirty="0" err="1" smtClean="0">
                <a:solidFill>
                  <a:srgbClr val="FF0000"/>
                </a:solidFill>
              </a:rPr>
              <a:t>F</a:t>
            </a:r>
            <a:r>
              <a:rPr lang="cs-CZ" sz="4000" b="1" baseline="-25000" dirty="0" err="1" smtClean="0">
                <a:solidFill>
                  <a:srgbClr val="FF0000"/>
                </a:solidFill>
              </a:rPr>
              <a:t>vz</a:t>
            </a:r>
            <a:r>
              <a:rPr lang="cs-CZ" sz="4000" b="1" dirty="0" smtClean="0">
                <a:solidFill>
                  <a:srgbClr val="FF0000"/>
                </a:solidFill>
              </a:rPr>
              <a:t> = </a:t>
            </a:r>
            <a:r>
              <a:rPr lang="cs-CZ" sz="4000" b="1" dirty="0" err="1" smtClean="0">
                <a:solidFill>
                  <a:srgbClr val="FF0000"/>
                </a:solidFill>
              </a:rPr>
              <a:t>F</a:t>
            </a:r>
            <a:r>
              <a:rPr lang="cs-CZ" sz="4000" b="1" baseline="-25000" dirty="0" err="1" smtClean="0">
                <a:solidFill>
                  <a:srgbClr val="FF0000"/>
                </a:solidFill>
              </a:rPr>
              <a:t>g</a:t>
            </a:r>
            <a:r>
              <a:rPr lang="cs-CZ" sz="4000" b="1" dirty="0" smtClean="0">
                <a:solidFill>
                  <a:srgbClr val="FF0000"/>
                </a:solidFill>
              </a:rPr>
              <a:t> – F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4000" dirty="0" smtClean="0"/>
              <a:t>jednotka </a:t>
            </a:r>
            <a:r>
              <a:rPr lang="cs-CZ" sz="4000" b="1" dirty="0" smtClean="0">
                <a:solidFill>
                  <a:srgbClr val="FF0000"/>
                </a:solidFill>
              </a:rPr>
              <a:t>1 N</a:t>
            </a:r>
            <a:endParaRPr lang="cs-CZ" sz="4000" dirty="0" smtClean="0"/>
          </a:p>
          <a:p>
            <a:pPr marL="285750" indent="-285750">
              <a:buFont typeface="Arial" pitchFamily="34" charset="0"/>
              <a:buChar char="•"/>
            </a:pP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/>
              <a:t>F</a:t>
            </a:r>
            <a:r>
              <a:rPr lang="cs-CZ" sz="5400" baseline="-25000" dirty="0" err="1" smtClean="0"/>
              <a:t>vz</a:t>
            </a:r>
            <a:r>
              <a:rPr lang="cs-CZ" sz="5400" dirty="0" smtClean="0"/>
              <a:t> </a:t>
            </a:r>
            <a:r>
              <a:rPr lang="cs-CZ" sz="5400" u="sng" dirty="0" smtClean="0"/>
              <a:t>vztlaková síla</a:t>
            </a:r>
            <a:endParaRPr lang="cs-CZ" sz="5400" u="sng" dirty="0"/>
          </a:p>
        </p:txBody>
      </p:sp>
    </p:spTree>
    <p:extLst>
      <p:ext uri="{BB962C8B-B14F-4D97-AF65-F5344CB8AC3E}">
        <p14:creationId xmlns:p14="http://schemas.microsoft.com/office/powerpoint/2010/main" xmlns="" val="3763353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52426" y="1463040"/>
            <a:ext cx="7680960" cy="2181984"/>
          </a:xfrm>
        </p:spPr>
        <p:txBody>
          <a:bodyPr>
            <a:normAutofit/>
          </a:bodyPr>
          <a:lstStyle/>
          <a:p>
            <a:pPr marL="571500" indent="-571500">
              <a:buFont typeface="Arial" pitchFamily="34" charset="0"/>
              <a:buChar char="•"/>
            </a:pPr>
            <a:r>
              <a:rPr lang="cs-CZ" sz="4000" dirty="0" smtClean="0"/>
              <a:t>na objemu ponořeného tělesa</a:t>
            </a:r>
          </a:p>
          <a:p>
            <a:pPr marL="571500" indent="-571500">
              <a:buFont typeface="Arial" pitchFamily="34" charset="0"/>
              <a:buChar char="•"/>
            </a:pPr>
            <a:r>
              <a:rPr lang="cs-CZ" sz="4000" dirty="0" smtClean="0"/>
              <a:t>na druhu </a:t>
            </a:r>
            <a:r>
              <a:rPr lang="cs-CZ" sz="4000" dirty="0" smtClean="0"/>
              <a:t>kapaliny = </a:t>
            </a:r>
            <a:r>
              <a:rPr lang="cs-CZ" sz="4000" dirty="0" smtClean="0"/>
              <a:t>hustotě kapaliny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Na čem závisí </a:t>
            </a:r>
            <a:r>
              <a:rPr lang="cs-CZ" sz="5400" dirty="0" err="1" smtClean="0"/>
              <a:t>F</a:t>
            </a:r>
            <a:r>
              <a:rPr lang="cs-CZ" sz="5400" baseline="-25000" dirty="0" err="1" smtClean="0"/>
              <a:t>vz</a:t>
            </a:r>
            <a:r>
              <a:rPr lang="cs-CZ" sz="5400" dirty="0" smtClean="0"/>
              <a:t>:</a:t>
            </a:r>
            <a:endParaRPr lang="cs-CZ" sz="5400" dirty="0"/>
          </a:p>
        </p:txBody>
      </p:sp>
      <p:sp>
        <p:nvSpPr>
          <p:cNvPr id="4" name="Nadpis 2"/>
          <p:cNvSpPr txBox="1">
            <a:spLocks/>
          </p:cNvSpPr>
          <p:nvPr/>
        </p:nvSpPr>
        <p:spPr>
          <a:xfrm>
            <a:off x="395536" y="3356992"/>
            <a:ext cx="768096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spcBef>
                <a:spcPts val="400"/>
              </a:spcBef>
              <a:buNone/>
              <a:defRPr sz="4000" b="0" kern="1200" cap="none" spc="0" baseline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z="5400" dirty="0" smtClean="0"/>
              <a:t>Na čem nezávisí </a:t>
            </a:r>
            <a:r>
              <a:rPr lang="cs-CZ" sz="5400" dirty="0" err="1" smtClean="0"/>
              <a:t>F</a:t>
            </a:r>
            <a:r>
              <a:rPr lang="cs-CZ" sz="5400" baseline="-25000" dirty="0" err="1" smtClean="0"/>
              <a:t>vz</a:t>
            </a:r>
            <a:r>
              <a:rPr lang="cs-CZ" sz="5400" dirty="0" smtClean="0"/>
              <a:t>:</a:t>
            </a:r>
            <a:endParaRPr lang="cs-CZ" sz="5400" dirty="0"/>
          </a:p>
        </p:txBody>
      </p:sp>
      <p:sp>
        <p:nvSpPr>
          <p:cNvPr id="5" name="Zástupný symbol pro obsah 1"/>
          <p:cNvSpPr txBox="1">
            <a:spLocks/>
          </p:cNvSpPr>
          <p:nvPr/>
        </p:nvSpPr>
        <p:spPr>
          <a:xfrm>
            <a:off x="357370" y="4437112"/>
            <a:ext cx="8391094" cy="1368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1200"/>
              </a:spcBef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 sz="1800" b="0" i="0" kern="1200" cap="none" spc="3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-17145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2pPr>
            <a:lvl3pPr marL="344488" indent="-1651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3pPr>
            <a:lvl4pPr marL="517525" indent="-169863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4pPr>
            <a:lvl5pPr marL="688975" indent="-173038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5pPr>
            <a:lvl6pPr marL="8686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984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4358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40817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71500" indent="-571500">
              <a:buFont typeface="Arial" pitchFamily="34" charset="0"/>
              <a:buChar char="•"/>
            </a:pPr>
            <a:r>
              <a:rPr lang="cs-CZ" sz="4000" dirty="0" smtClean="0"/>
              <a:t>na druhu </a:t>
            </a:r>
            <a:r>
              <a:rPr lang="cs-CZ" sz="4000" dirty="0" smtClean="0"/>
              <a:t>tělesa = </a:t>
            </a:r>
            <a:r>
              <a:rPr lang="cs-CZ" sz="4000" dirty="0" smtClean="0"/>
              <a:t>hustotě tělesa !!!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03648" y="5588841"/>
            <a:ext cx="5616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větší objem tělesa – větší vztlaková síla</a:t>
            </a:r>
          </a:p>
          <a:p>
            <a:r>
              <a:rPr lang="cs-CZ" sz="2400" dirty="0" smtClean="0"/>
              <a:t>větší hustota kapaliny – větší vztlaková síla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2845689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4" grpId="0"/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Krychle 4"/>
          <p:cNvSpPr/>
          <p:nvPr/>
        </p:nvSpPr>
        <p:spPr>
          <a:xfrm>
            <a:off x="971600" y="3356992"/>
            <a:ext cx="7848872" cy="3024336"/>
          </a:xfrm>
          <a:prstGeom prst="cube">
            <a:avLst/>
          </a:prstGeom>
          <a:solidFill>
            <a:srgbClr val="00B0F0">
              <a:alpha val="39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467544" y="1412776"/>
            <a:ext cx="7994842" cy="1245880"/>
          </a:xfrm>
        </p:spPr>
        <p:txBody>
          <a:bodyPr>
            <a:normAutofit fontScale="85000" lnSpcReduction="10000"/>
          </a:bodyPr>
          <a:lstStyle/>
          <a:p>
            <a:r>
              <a:rPr lang="cs-CZ" sz="3600" dirty="0" smtClean="0"/>
              <a:t>1. kuličky ze železa ponoříme do vody, na kterou působí nejmenší vztlaková síla a </a:t>
            </a:r>
            <a:r>
              <a:rPr lang="cs-CZ" sz="3600" dirty="0"/>
              <a:t>proč ?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Odpověz na otázky:</a:t>
            </a:r>
            <a:endParaRPr lang="cs-CZ" dirty="0"/>
          </a:p>
        </p:txBody>
      </p:sp>
      <p:sp>
        <p:nvSpPr>
          <p:cNvPr id="16" name="Ovál 15"/>
          <p:cNvSpPr/>
          <p:nvPr/>
        </p:nvSpPr>
        <p:spPr>
          <a:xfrm>
            <a:off x="2023917" y="4581128"/>
            <a:ext cx="864096" cy="86409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3851920" y="4293096"/>
            <a:ext cx="1512168" cy="144016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6372200" y="4725144"/>
            <a:ext cx="576000" cy="576064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6447652" y="4480891"/>
            <a:ext cx="60386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</a:t>
            </a:r>
            <a:endParaRPr lang="cs-CZ" sz="4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9088" y="4480891"/>
            <a:ext cx="47375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smtClean="0"/>
              <a:t>1</a:t>
            </a:r>
            <a:endParaRPr lang="cs-CZ" sz="5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306070" y="4354543"/>
            <a:ext cx="60386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2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9872" y="5949280"/>
            <a:ext cx="25922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má největší objem, působí největší </a:t>
            </a:r>
            <a:r>
              <a:rPr lang="cs-CZ" sz="2400" dirty="0" err="1" smtClean="0"/>
              <a:t>F</a:t>
            </a:r>
            <a:r>
              <a:rPr lang="cs-CZ" sz="2400" baseline="-25000" dirty="0" err="1" smtClean="0"/>
              <a:t>vz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7544" y="5519968"/>
            <a:ext cx="28525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má větší objem</a:t>
            </a:r>
            <a:r>
              <a:rPr lang="cs-CZ" sz="2400" dirty="0"/>
              <a:t> </a:t>
            </a:r>
            <a:r>
              <a:rPr lang="cs-CZ" sz="2400" dirty="0" smtClean="0"/>
              <a:t>než č. 3, působí větší </a:t>
            </a:r>
            <a:r>
              <a:rPr lang="cs-CZ" sz="2400" dirty="0" err="1" smtClean="0"/>
              <a:t>F</a:t>
            </a:r>
            <a:r>
              <a:rPr lang="cs-CZ" sz="2400" baseline="-25000" dirty="0" err="1" smtClean="0"/>
              <a:t>vz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5404221"/>
            <a:ext cx="2871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má nejmenší objem, působí nejmenší </a:t>
            </a:r>
            <a:r>
              <a:rPr lang="cs-CZ" sz="2400" dirty="0" err="1" smtClean="0"/>
              <a:t>F</a:t>
            </a:r>
            <a:r>
              <a:rPr lang="cs-CZ" sz="2400" baseline="-25000" dirty="0" err="1" smtClean="0"/>
              <a:t>vz</a:t>
            </a:r>
            <a:endParaRPr lang="cs-CZ" sz="2400" dirty="0"/>
          </a:p>
        </p:txBody>
      </p:sp>
      <p:grpSp>
        <p:nvGrpSpPr>
          <p:cNvPr id="23" name="Skupina 22"/>
          <p:cNvGrpSpPr/>
          <p:nvPr/>
        </p:nvGrpSpPr>
        <p:grpSpPr>
          <a:xfrm>
            <a:off x="1893802" y="4480891"/>
            <a:ext cx="1152000" cy="1028987"/>
            <a:chOff x="1893802" y="4480891"/>
            <a:chExt cx="1152000" cy="1028987"/>
          </a:xfrm>
        </p:grpSpPr>
        <p:cxnSp>
          <p:nvCxnSpPr>
            <p:cNvPr id="10" name="Přímá spojnice 9"/>
            <p:cNvCxnSpPr/>
            <p:nvPr/>
          </p:nvCxnSpPr>
          <p:spPr>
            <a:xfrm>
              <a:off x="1893802" y="4480891"/>
              <a:ext cx="1152000" cy="100800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nice 13"/>
            <p:cNvCxnSpPr/>
            <p:nvPr/>
          </p:nvCxnSpPr>
          <p:spPr>
            <a:xfrm flipH="1">
              <a:off x="1893802" y="4501878"/>
              <a:ext cx="1152000" cy="1008000"/>
            </a:xfrm>
            <a:prstGeom prst="line">
              <a:avLst/>
            </a:prstGeom>
            <a:ln w="762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04754" y="4502220"/>
            <a:ext cx="1206500" cy="1090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89289" y="3166323"/>
            <a:ext cx="133350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14543" y="2854356"/>
            <a:ext cx="133350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93525" y="3294746"/>
            <a:ext cx="133350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6635350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37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16" presetClass="emph" presetSubtype="0" fill="hold" grpId="2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3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6" presetClass="emph" presetSubtype="0" fill="hold" grpId="4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animScale>
                                      <p:cBhvr>
                                        <p:cTn id="51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2" presetID="16" presetClass="emph" presetSubtype="0" fill="hold" grpId="5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accent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6" grpId="0"/>
      <p:bldP spid="12" grpId="0"/>
      <p:bldP spid="13" grpId="0"/>
      <p:bldP spid="13" grpId="1"/>
      <p:bldP spid="13" grpId="2"/>
      <p:bldP spid="13" grpId="3"/>
      <p:bldP spid="13" grpId="4"/>
      <p:bldP spid="13" grpId="5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echovka 6"/>
          <p:cNvSpPr/>
          <p:nvPr/>
        </p:nvSpPr>
        <p:spPr>
          <a:xfrm>
            <a:off x="971600" y="2636912"/>
            <a:ext cx="3240000" cy="2880320"/>
          </a:xfrm>
          <a:prstGeom prst="can">
            <a:avLst/>
          </a:prstGeom>
          <a:solidFill>
            <a:schemeClr val="accent4">
              <a:lumMod val="60000"/>
              <a:lumOff val="40000"/>
              <a:alpha val="50000"/>
            </a:schemeClr>
          </a:solidFill>
          <a:ln>
            <a:solidFill>
              <a:schemeClr val="accent4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9021" y="2175514"/>
            <a:ext cx="133350" cy="1500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Plechovka 7"/>
          <p:cNvSpPr/>
          <p:nvPr/>
        </p:nvSpPr>
        <p:spPr>
          <a:xfrm>
            <a:off x="4685682" y="2649508"/>
            <a:ext cx="3240000" cy="2880320"/>
          </a:xfrm>
          <a:prstGeom prst="can">
            <a:avLst/>
          </a:prstGeom>
          <a:solidFill>
            <a:schemeClr val="accent5">
              <a:lumMod val="60000"/>
              <a:lumOff val="40000"/>
              <a:alpha val="5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obsah 1"/>
          <p:cNvSpPr txBox="1">
            <a:spLocks/>
          </p:cNvSpPr>
          <p:nvPr/>
        </p:nvSpPr>
        <p:spPr>
          <a:xfrm>
            <a:off x="467544" y="548680"/>
            <a:ext cx="7994842" cy="124588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l" defTabSz="914400" rtl="0" eaLnBrk="1" latinLnBrk="0" hangingPunct="1">
              <a:spcBef>
                <a:spcPts val="1200"/>
              </a:spcBef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 sz="1800" b="0" i="0" kern="1200" cap="none" spc="3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-17145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2pPr>
            <a:lvl3pPr marL="344488" indent="-1651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3pPr>
            <a:lvl4pPr marL="517525" indent="-169863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4pPr>
            <a:lvl5pPr marL="688975" indent="-173038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5pPr>
            <a:lvl6pPr marL="8686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984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4358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40817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/>
              <a:t>2. kuličky ze železa ponoříme do vody </a:t>
            </a:r>
            <a:r>
              <a:rPr lang="cs-CZ" sz="3600" dirty="0" smtClean="0"/>
              <a:t>a glycerinu. </a:t>
            </a:r>
            <a:r>
              <a:rPr lang="cs-CZ" sz="3600" dirty="0" smtClean="0"/>
              <a:t>N</a:t>
            </a:r>
            <a:r>
              <a:rPr lang="cs-CZ" sz="3600" dirty="0" smtClean="0"/>
              <a:t>a </a:t>
            </a:r>
            <a:r>
              <a:rPr lang="cs-CZ" sz="3600" dirty="0" smtClean="0"/>
              <a:t>kterou působí větší vztlaková síla a proč ? </a:t>
            </a:r>
            <a:r>
              <a:rPr lang="cs-CZ" sz="3600" dirty="0" smtClean="0"/>
              <a:t>Co </a:t>
            </a:r>
            <a:r>
              <a:rPr lang="cs-CZ" sz="3600" dirty="0" smtClean="0"/>
              <a:t>řekneš o </a:t>
            </a:r>
            <a:r>
              <a:rPr lang="cs-CZ" sz="3600" dirty="0" smtClean="0"/>
              <a:t>kuličkách?</a:t>
            </a:r>
            <a:endParaRPr lang="cs-CZ" sz="3600" dirty="0"/>
          </a:p>
        </p:txBody>
      </p:sp>
      <p:cxnSp>
        <p:nvCxnSpPr>
          <p:cNvPr id="18" name="Přímá spojnice 17"/>
          <p:cNvCxnSpPr/>
          <p:nvPr/>
        </p:nvCxnSpPr>
        <p:spPr>
          <a:xfrm>
            <a:off x="6305682" y="2175514"/>
            <a:ext cx="0" cy="138963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5" name="Ovál 4"/>
          <p:cNvSpPr/>
          <p:nvPr/>
        </p:nvSpPr>
        <p:spPr>
          <a:xfrm>
            <a:off x="1835696" y="3501008"/>
            <a:ext cx="1440000" cy="14400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77019" y="3483683"/>
            <a:ext cx="1457325" cy="1457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2051560" y="2780928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voda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77018" y="2780928"/>
            <a:ext cx="145732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glycerin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6533" y="1916832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dirty="0" smtClean="0">
                <a:solidFill>
                  <a:srgbClr val="FF0000"/>
                </a:solidFill>
              </a:rPr>
              <a:t>kuličky jsou stejně velké = mají stejný objem</a:t>
            </a:r>
            <a:endParaRPr lang="cs-CZ" sz="3200" b="1" i="1" dirty="0">
              <a:solidFill>
                <a:srgbClr val="FF0000"/>
              </a:solidFill>
            </a:endParaRPr>
          </a:p>
        </p:txBody>
      </p:sp>
      <p:sp>
        <p:nvSpPr>
          <p:cNvPr id="12" name="Veselý obličej 11"/>
          <p:cNvSpPr/>
          <p:nvPr/>
        </p:nvSpPr>
        <p:spPr>
          <a:xfrm>
            <a:off x="5652120" y="1412776"/>
            <a:ext cx="228600" cy="228600"/>
          </a:xfrm>
          <a:prstGeom prst="smileyFace">
            <a:avLst/>
          </a:prstGeom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TextovéPole 1"/>
          <p:cNvSpPr txBox="1"/>
          <p:nvPr/>
        </p:nvSpPr>
        <p:spPr>
          <a:xfrm>
            <a:off x="1619672" y="4941008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/>
              <a:t>ρ</a:t>
            </a:r>
            <a:r>
              <a:rPr lang="cs-CZ" sz="2800" dirty="0" smtClean="0"/>
              <a:t> = 1 000 kg/m</a:t>
            </a:r>
            <a:r>
              <a:rPr lang="cs-CZ" sz="2800" baseline="30000" dirty="0" smtClean="0"/>
              <a:t>3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184147" y="4938501"/>
            <a:ext cx="24482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/>
              <a:t>ρ</a:t>
            </a:r>
            <a:r>
              <a:rPr lang="cs-CZ" sz="2800" dirty="0" smtClean="0"/>
              <a:t> = 1 261 kg/m</a:t>
            </a:r>
            <a:r>
              <a:rPr lang="cs-CZ" sz="2800" baseline="30000" dirty="0" smtClean="0"/>
              <a:t>3</a:t>
            </a:r>
            <a:endParaRPr lang="cs-CZ" sz="2800" dirty="0"/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52446" y="3675701"/>
            <a:ext cx="1206500" cy="1090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33298" y="5531163"/>
            <a:ext cx="471660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ne, </a:t>
            </a:r>
            <a:r>
              <a:rPr lang="cs-CZ" sz="2400" b="1" dirty="0">
                <a:solidFill>
                  <a:srgbClr val="FF0000"/>
                </a:solidFill>
              </a:rPr>
              <a:t>protože vztlaková síla </a:t>
            </a:r>
            <a:r>
              <a:rPr lang="cs-CZ" sz="2400" b="1" dirty="0" smtClean="0">
                <a:solidFill>
                  <a:srgbClr val="FF0000"/>
                </a:solidFill>
              </a:rPr>
              <a:t>závisí na hustotě  kapaliny a hustota vody je menší než hustota  glycerinu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11600" y="5524607"/>
            <a:ext cx="486061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protože </a:t>
            </a:r>
            <a:r>
              <a:rPr lang="cs-CZ" sz="2400" b="1" dirty="0">
                <a:solidFill>
                  <a:srgbClr val="FF0000"/>
                </a:solidFill>
              </a:rPr>
              <a:t>vztlaková síla </a:t>
            </a:r>
            <a:r>
              <a:rPr lang="cs-CZ" sz="2400" b="1" dirty="0" smtClean="0">
                <a:solidFill>
                  <a:srgbClr val="FF0000"/>
                </a:solidFill>
              </a:rPr>
              <a:t>závisí na hustotě  kapaliny a hustota glycerinu je větší než hustota  vody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724207" y="3843270"/>
            <a:ext cx="13101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FF0000"/>
                </a:solidFill>
              </a:rPr>
              <a:t>ANO</a:t>
            </a:r>
            <a:endParaRPr lang="cs-CZ" sz="3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767655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10" grpId="0"/>
      <p:bldP spid="2" grpId="0"/>
      <p:bldP spid="3" grpId="0"/>
      <p:bldP spid="3" grpId="1"/>
      <p:bldP spid="1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1"/>
          <p:cNvSpPr txBox="1">
            <a:spLocks/>
          </p:cNvSpPr>
          <p:nvPr/>
        </p:nvSpPr>
        <p:spPr>
          <a:xfrm>
            <a:off x="467544" y="548680"/>
            <a:ext cx="7994842" cy="124588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l" defTabSz="914400" rtl="0" eaLnBrk="1" latinLnBrk="0" hangingPunct="1">
              <a:spcBef>
                <a:spcPts val="1200"/>
              </a:spcBef>
              <a:spcAft>
                <a:spcPts val="0"/>
              </a:spcAft>
              <a:buClr>
                <a:schemeClr val="accent5"/>
              </a:buClr>
              <a:buFont typeface="Arial" pitchFamily="34" charset="0"/>
              <a:buNone/>
              <a:defRPr sz="1800" b="0" i="0" kern="1200" cap="none" spc="30" baseline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-17145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2pPr>
            <a:lvl3pPr marL="344488" indent="-165100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3pPr>
            <a:lvl4pPr marL="517525" indent="-169863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4pPr>
            <a:lvl5pPr marL="688975" indent="-173038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5pPr>
            <a:lvl6pPr marL="868680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9848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43584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408176" indent="-173736" algn="l" defTabSz="914400" rtl="0" eaLnBrk="1" latinLnBrk="0" hangingPunct="1">
              <a:spcBef>
                <a:spcPts val="600"/>
              </a:spcBef>
              <a:buClr>
                <a:schemeClr val="accent1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600" dirty="0" smtClean="0"/>
              <a:t>3. válečky z mědi a hliníku stejného objemu ponoříme do ethanolu, na který váleček působí větší vztlaková síla a proč ? </a:t>
            </a:r>
            <a:endParaRPr lang="cs-CZ" sz="3600" dirty="0"/>
          </a:p>
        </p:txBody>
      </p:sp>
      <p:sp>
        <p:nvSpPr>
          <p:cNvPr id="5" name="Krychle 4"/>
          <p:cNvSpPr/>
          <p:nvPr/>
        </p:nvSpPr>
        <p:spPr>
          <a:xfrm>
            <a:off x="1043608" y="2249996"/>
            <a:ext cx="6336704" cy="2808312"/>
          </a:xfrm>
          <a:prstGeom prst="cube">
            <a:avLst/>
          </a:prstGeom>
          <a:solidFill>
            <a:srgbClr val="00B0F0">
              <a:alpha val="5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lechovka 5"/>
          <p:cNvSpPr/>
          <p:nvPr/>
        </p:nvSpPr>
        <p:spPr>
          <a:xfrm>
            <a:off x="2345791" y="3306465"/>
            <a:ext cx="864096" cy="1296144"/>
          </a:xfrm>
          <a:prstGeom prst="can">
            <a:avLst/>
          </a:prstGeom>
          <a:solidFill>
            <a:schemeClr val="tx1">
              <a:lumMod val="65000"/>
            </a:schemeClr>
          </a:solidFill>
          <a:ln>
            <a:solidFill>
              <a:schemeClr val="tx1">
                <a:lumMod val="6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4965" y="3284984"/>
            <a:ext cx="884237" cy="131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2797730" y="2060848"/>
            <a:ext cx="0" cy="138963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4907083" y="2060847"/>
            <a:ext cx="0" cy="1389633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899592" y="5445224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na oba působí stejná vztlaková síla, protože mají stejný objem a jsou ponořeny do stejné kapaliny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436440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413"/>
            <a:ext cx="8229600" cy="518477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 smtClean="0"/>
              <a:t>Obrázky jsou z galerie MS Office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400" dirty="0"/>
              <a:t>Není-li </a:t>
            </a:r>
            <a:r>
              <a:rPr lang="cs-CZ" sz="2400"/>
              <a:t>uvedeno </a:t>
            </a:r>
            <a:r>
              <a:rPr lang="cs-CZ" sz="2400" smtClean="0"/>
              <a:t>jinak, </a:t>
            </a:r>
            <a:r>
              <a:rPr lang="cs-CZ" sz="2400" dirty="0"/>
              <a:t>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BOHUNĚK, Jiří a Růžena KOLÁŘOVÁ. </a:t>
            </a:r>
            <a:r>
              <a:rPr lang="cs-CZ" sz="2400" i="1" dirty="0"/>
              <a:t>Fyzika pro 7. ročník základní školy</a:t>
            </a:r>
            <a:r>
              <a:rPr lang="cs-CZ" sz="2400" dirty="0"/>
              <a:t> [učebnice]. dotisk 1. vydání. Praha: Prometheus, spol. s r. o., 2002. učebnice pro základní školy. ISBN 80-7196-119-1. </a:t>
            </a:r>
            <a:endParaRPr lang="cs-CZ" sz="24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Citováno dne 13. 5. 2012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                 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26077631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ylar">
  <a:themeElements>
    <a:clrScheme name="Vlastní 5">
      <a:dk1>
        <a:srgbClr val="735A00"/>
      </a:dk1>
      <a:lt1>
        <a:srgbClr val="FFFFFF"/>
      </a:lt1>
      <a:dk2>
        <a:srgbClr val="236626"/>
      </a:dk2>
      <a:lt2>
        <a:srgbClr val="D7C8FE"/>
      </a:lt2>
      <a:accent1>
        <a:srgbClr val="4203E7"/>
      </a:accent1>
      <a:accent2>
        <a:srgbClr val="842F73"/>
      </a:accent2>
      <a:accent3>
        <a:srgbClr val="7532A8"/>
      </a:accent3>
      <a:accent4>
        <a:srgbClr val="F7A107"/>
      </a:accent4>
      <a:accent5>
        <a:srgbClr val="C86DCF"/>
      </a:accent5>
      <a:accent6>
        <a:srgbClr val="E6B500"/>
      </a:accent6>
      <a:hlink>
        <a:srgbClr val="FFDE66"/>
      </a:hlink>
      <a:folHlink>
        <a:srgbClr val="D490C5"/>
      </a:folHlink>
    </a:clrScheme>
    <a:fontScheme name="Mylar">
      <a:maj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华文楷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ylar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50800" dist="25400" dir="13500000">
              <a:srgbClr val="000000">
                <a:alpha val="75000"/>
              </a:srgbClr>
            </a:innerShdw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dkEdge">
            <a:bevelT w="25400" h="508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tint val="100000"/>
                <a:shade val="30000"/>
                <a:alpha val="100000"/>
                <a:satMod val="25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lumMod val="80000"/>
              </a:schemeClr>
              <a:schemeClr val="phClr">
                <a:tint val="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Mylar</Template>
  <TotalTime>197</TotalTime>
  <Words>399</Words>
  <Application>Microsoft Office PowerPoint</Application>
  <PresentationFormat>Předvádění na obrazovce (4:3)</PresentationFormat>
  <Paragraphs>56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Mylar</vt:lpstr>
      <vt:lpstr>Motiv sady Office</vt:lpstr>
      <vt:lpstr>Název školy: ZŠ Klášterec nad Ohří, Krátká 676 Autor: Mgr. Zdeňka Horská Název materiálu: VY_32_INOVACE_17_19_ Vztlaková síla působící na těleso v kapalině Číslo projektu: CZ.1.07/1.4.00/21.1115  </vt:lpstr>
      <vt:lpstr>Vztlaková síla působící na těleso v kapalině. </vt:lpstr>
      <vt:lpstr>provedení pokusu:</vt:lpstr>
      <vt:lpstr>podle měření doplňte tabulku:</vt:lpstr>
      <vt:lpstr>Snímek 5</vt:lpstr>
      <vt:lpstr>Fvz vztlaková síla</vt:lpstr>
      <vt:lpstr>Na čem závisí Fvz:</vt:lpstr>
      <vt:lpstr>Odpověz na otázky:</vt:lpstr>
      <vt:lpstr>Snímek 9</vt:lpstr>
      <vt:lpstr>Snímek 10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Vztlaková síla působící na těleso v kapalině.</dc:title>
  <dc:creator>Kabinet</dc:creator>
  <cp:lastModifiedBy>Dum</cp:lastModifiedBy>
  <cp:revision>21</cp:revision>
  <dcterms:created xsi:type="dcterms:W3CDTF">2012-05-13T15:58:12Z</dcterms:created>
  <dcterms:modified xsi:type="dcterms:W3CDTF">2012-07-14T21:12:33Z</dcterms:modified>
</cp:coreProperties>
</file>