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</p:sldMasterIdLst>
  <p:notesMasterIdLst>
    <p:notesMasterId r:id="rId11"/>
  </p:notesMasterIdLst>
  <p:sldIdLst>
    <p:sldId id="264" r:id="rId3"/>
    <p:sldId id="256" r:id="rId4"/>
    <p:sldId id="261" r:id="rId5"/>
    <p:sldId id="257" r:id="rId6"/>
    <p:sldId id="258" r:id="rId7"/>
    <p:sldId id="259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D46ACB-A321-4277-A540-75FA71E480A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284DF-B9AD-45C6-99F0-4EB86D1521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4281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98C87F8-2D65-4579-B8FB-49B490BEF6E4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F75D7A-2612-4897-954D-9D50F9940518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28A30BF-A37C-4459-8B8A-7A0DAA975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067268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6641749-A96D-41CB-BEC3-C447110C46D5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38D0BF-A37A-4CEE-8604-D56513062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2596619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52B7749-8CC6-49E2-AB1E-9B936A7326B7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B081F4A-BB81-4FEB-8E43-A6699A23A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0097163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DE8EB94-EC6E-454B-AF04-58D4B12C3F94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714B7A4-C6E0-4EE2-9089-5653498B6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868637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4DAA3DB-80C2-47FE-B66C-82971A2ACE3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72C47A-1275-4420-96B8-F7A312FE6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935265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B697BC9-1820-4804-AD9F-99BBCA9EFF54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AF369A0-C24B-4157-A5E4-E27367CBC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6644917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93C9DDD-19BA-4738-BB5A-3FE436BDE481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A02474A-165A-43BF-AF90-798C7387E9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5868308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FF22439-056E-44C1-BA8F-A8C96764E2D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1AF2E5F-64AA-4C90-A7EB-E6F60C00D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8395879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2EF34A6-91FF-42BA-8922-772FD563F6EA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2AFEBD5-3EB8-476E-84DC-52D93D2CC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423726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79AF3A2-1CD4-456A-8E54-220BEE1CC2EE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43A853-858D-4934-A48B-2825466C3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6084741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0F43117-4E52-4CC1-B225-D876CEA0B6F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20A71BA-A2E1-411E-B1FD-B65C6A5B1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1077993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5C090D2-888F-4BE1-98F6-30160BB65501}" type="datetimeFigureOut">
              <a:rPr lang="cs-CZ" smtClean="0"/>
              <a:pPr/>
              <a:t>14.7.2012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365406B-16F4-438F-8206-EFE54FD2AF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DEB721A-2E04-4154-8CC1-7D1AA04922AC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32D3609-6381-4E96-814F-30F840FF7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67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engineering.union.edu/SeniorProjects/2004.ME/donovam2/stuff/archimedes.gif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1161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VY_32_INOVACE_18_19_ Archimédův zákon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4684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dirty="0" smtClean="0"/>
              <a:t>Interaktivní prezentace pro  7. ročník. Žáci poznají další zákon hydrostatiky, možnost výpočtu vztlakové síly.</a:t>
            </a: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18436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028226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3435428"/>
          </a:xfrm>
        </p:spPr>
        <p:txBody>
          <a:bodyPr/>
          <a:lstStyle/>
          <a:p>
            <a:r>
              <a:rPr lang="cs-CZ" sz="9600" dirty="0" smtClean="0"/>
              <a:t>Archimédův zákon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811509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44008" y="1412776"/>
            <a:ext cx="4042792" cy="2808312"/>
          </a:xfrm>
        </p:spPr>
        <p:txBody>
          <a:bodyPr/>
          <a:lstStyle/>
          <a:p>
            <a:r>
              <a:rPr lang="cs-CZ" b="1" dirty="0">
                <a:solidFill>
                  <a:schemeClr val="bg1">
                    <a:lumMod val="75000"/>
                  </a:schemeClr>
                </a:solidFill>
              </a:rPr>
              <a:t>byl řecký matematik, fyzik, filozof, vynálezce a 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astronom</a:t>
            </a:r>
          </a:p>
          <a:p>
            <a:r>
              <a:rPr lang="cs-CZ" b="1" dirty="0">
                <a:solidFill>
                  <a:schemeClr val="bg1">
                    <a:lumMod val="75000"/>
                  </a:schemeClr>
                </a:solidFill>
              </a:rPr>
              <a:t>287 př. n. 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l– </a:t>
            </a:r>
            <a:r>
              <a:rPr lang="cs-CZ" b="1" dirty="0">
                <a:solidFill>
                  <a:schemeClr val="bg1">
                    <a:lumMod val="75000"/>
                  </a:schemeClr>
                </a:solidFill>
              </a:rPr>
              <a:t>212 př. n. l. Syrakusy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1011517"/>
            <a:ext cx="4896543" cy="5897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59117"/>
          </a:xfrm>
        </p:spPr>
        <p:txBody>
          <a:bodyPr/>
          <a:lstStyle/>
          <a:p>
            <a:r>
              <a:rPr lang="cs-CZ" dirty="0"/>
              <a:t>Archimédés ze Syrakus</a:t>
            </a:r>
          </a:p>
        </p:txBody>
      </p:sp>
    </p:spTree>
    <p:extLst>
      <p:ext uri="{BB962C8B-B14F-4D97-AF65-F5344CB8AC3E}">
        <p14:creationId xmlns:p14="http://schemas.microsoft.com/office/powerpoint/2010/main" xmlns="" val="4181869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Přímá spojnice 21"/>
          <p:cNvCxnSpPr/>
          <p:nvPr/>
        </p:nvCxnSpPr>
        <p:spPr>
          <a:xfrm>
            <a:off x="6138152" y="3373193"/>
            <a:ext cx="0" cy="328835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35420" y="3163699"/>
            <a:ext cx="0" cy="328835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Skupina 22"/>
          <p:cNvGrpSpPr/>
          <p:nvPr/>
        </p:nvGrpSpPr>
        <p:grpSpPr>
          <a:xfrm>
            <a:off x="2051720" y="305426"/>
            <a:ext cx="411181" cy="3330000"/>
            <a:chOff x="2051720" y="305426"/>
            <a:chExt cx="411181" cy="3330000"/>
          </a:xfrm>
        </p:grpSpPr>
        <p:cxnSp>
          <p:nvCxnSpPr>
            <p:cNvPr id="12" name="Přímá spojnice 11"/>
            <p:cNvCxnSpPr/>
            <p:nvPr/>
          </p:nvCxnSpPr>
          <p:spPr>
            <a:xfrm flipH="1">
              <a:off x="2233260" y="3328117"/>
              <a:ext cx="17750" cy="307309"/>
            </a:xfrm>
            <a:prstGeom prst="line">
              <a:avLst/>
            </a:prstGeom>
            <a:ln w="381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" name="Skupina 9"/>
            <p:cNvGrpSpPr/>
            <p:nvPr/>
          </p:nvGrpSpPr>
          <p:grpSpPr>
            <a:xfrm>
              <a:off x="2051720" y="305426"/>
              <a:ext cx="411181" cy="3330000"/>
              <a:chOff x="2051720" y="305426"/>
              <a:chExt cx="411181" cy="3330000"/>
            </a:xfrm>
          </p:grpSpPr>
          <p:pic>
            <p:nvPicPr>
              <p:cNvPr id="4" name="Picture 3"/>
              <p:cNvPicPr>
                <a:picLocks noChangeArrowheads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66901" y="1295426"/>
                <a:ext cx="396000" cy="2340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5" name="Plechovka 4"/>
              <p:cNvSpPr/>
              <p:nvPr/>
            </p:nvSpPr>
            <p:spPr>
              <a:xfrm>
                <a:off x="2051720" y="305426"/>
                <a:ext cx="396044" cy="2160000"/>
              </a:xfrm>
              <a:prstGeom prst="can">
                <a:avLst/>
              </a:prstGeom>
              <a:solidFill>
                <a:schemeClr val="tx1">
                  <a:alpha val="83000"/>
                </a:schemeClr>
              </a:solidFill>
              <a:ln>
                <a:solidFill>
                  <a:schemeClr val="tx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  <p:pic>
        <p:nvPicPr>
          <p:cNvPr id="6" name="Picture 3"/>
          <p:cNvPicPr>
            <a:picLocks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7420" y="1033193"/>
            <a:ext cx="396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Plechovka 6"/>
          <p:cNvSpPr/>
          <p:nvPr/>
        </p:nvSpPr>
        <p:spPr>
          <a:xfrm>
            <a:off x="4037376" y="404664"/>
            <a:ext cx="396044" cy="2160000"/>
          </a:xfrm>
          <a:prstGeom prst="can">
            <a:avLst/>
          </a:prstGeom>
          <a:solidFill>
            <a:schemeClr val="tx1">
              <a:alpha val="83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8" name="Picture 3"/>
          <p:cNvPicPr>
            <a:picLocks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95426"/>
            <a:ext cx="396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Plechovka 8"/>
          <p:cNvSpPr/>
          <p:nvPr/>
        </p:nvSpPr>
        <p:spPr>
          <a:xfrm>
            <a:off x="5940152" y="404664"/>
            <a:ext cx="396044" cy="2160000"/>
          </a:xfrm>
          <a:prstGeom prst="can">
            <a:avLst/>
          </a:prstGeom>
          <a:solidFill>
            <a:schemeClr val="tx1">
              <a:alpha val="83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1828489" y="3635426"/>
            <a:ext cx="872824" cy="1902584"/>
            <a:chOff x="1828489" y="3635426"/>
            <a:chExt cx="872824" cy="1902584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28489" y="3635426"/>
              <a:ext cx="872824" cy="17564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7" name="Přímá spojnice 16"/>
            <p:cNvCxnSpPr/>
            <p:nvPr/>
          </p:nvCxnSpPr>
          <p:spPr>
            <a:xfrm>
              <a:off x="2233258" y="5256605"/>
              <a:ext cx="0" cy="281405"/>
            </a:xfrm>
            <a:prstGeom prst="line">
              <a:avLst/>
            </a:prstGeom>
            <a:ln w="381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8487" y="4222505"/>
            <a:ext cx="809543" cy="1122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1920" y="5256605"/>
            <a:ext cx="811213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Plechovka 25"/>
          <p:cNvSpPr/>
          <p:nvPr/>
        </p:nvSpPr>
        <p:spPr>
          <a:xfrm>
            <a:off x="3347864" y="5061702"/>
            <a:ext cx="1728192" cy="1512168"/>
          </a:xfrm>
          <a:prstGeom prst="can">
            <a:avLst/>
          </a:prstGeom>
          <a:solidFill>
            <a:schemeClr val="accent1">
              <a:lumMod val="60000"/>
              <a:lumOff val="40000"/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1759" y="3436903"/>
            <a:ext cx="871537" cy="19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2560" y="5665960"/>
            <a:ext cx="811213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1743" y="5335525"/>
            <a:ext cx="1692818" cy="1557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5702574" y="3702028"/>
            <a:ext cx="871200" cy="2000398"/>
            <a:chOff x="5702574" y="3702028"/>
            <a:chExt cx="871200" cy="2000398"/>
          </a:xfrm>
        </p:grpSpPr>
        <p:cxnSp>
          <p:nvCxnSpPr>
            <p:cNvPr id="35" name="Přímá spojnice 34"/>
            <p:cNvCxnSpPr/>
            <p:nvPr/>
          </p:nvCxnSpPr>
          <p:spPr>
            <a:xfrm>
              <a:off x="6138174" y="5373591"/>
              <a:ext cx="0" cy="328835"/>
            </a:xfrm>
            <a:prstGeom prst="line">
              <a:avLst/>
            </a:prstGeom>
            <a:ln w="381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34" name="Picture 10"/>
            <p:cNvPicPr>
              <a:picLocks noChangeArrowheads="1"/>
            </p:cNvPicPr>
            <p:nvPr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02574" y="3702028"/>
              <a:ext cx="871200" cy="17543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29" name="Přímá spojnice se šipkou 28"/>
          <p:cNvCxnSpPr/>
          <p:nvPr/>
        </p:nvCxnSpPr>
        <p:spPr>
          <a:xfrm>
            <a:off x="2242135" y="2493610"/>
            <a:ext cx="0" cy="10440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4211960" y="2564664"/>
            <a:ext cx="0" cy="763452"/>
          </a:xfrm>
          <a:prstGeom prst="straightConnector1">
            <a:avLst/>
          </a:prstGeom>
          <a:ln w="7620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462901" y="2852936"/>
            <a:ext cx="8849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F</a:t>
            </a:r>
            <a:r>
              <a:rPr lang="cs-CZ" sz="4400" baseline="-25000" dirty="0" smtClean="0">
                <a:solidFill>
                  <a:srgbClr val="0070C0"/>
                </a:solidFill>
              </a:rPr>
              <a:t>g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433421" y="2558674"/>
            <a:ext cx="6426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</a:rPr>
              <a:t>F</a:t>
            </a:r>
            <a:endParaRPr lang="cs-CZ" sz="44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494567" y="2778978"/>
            <a:ext cx="8849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F</a:t>
            </a:r>
            <a:r>
              <a:rPr lang="cs-CZ" sz="4400" baseline="-25000" dirty="0" smtClean="0">
                <a:solidFill>
                  <a:srgbClr val="FF0000"/>
                </a:solidFill>
              </a:rPr>
              <a:t>vz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2242135" y="2493610"/>
            <a:ext cx="0" cy="10440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79512" y="4012465"/>
            <a:ext cx="16489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objem dutiny = objem závaží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40" name="Přímá spojnice se šipkou 39"/>
          <p:cNvCxnSpPr/>
          <p:nvPr/>
        </p:nvCxnSpPr>
        <p:spPr>
          <a:xfrm flipV="1">
            <a:off x="1187624" y="4390990"/>
            <a:ext cx="640865" cy="2045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1191345" y="5675509"/>
            <a:ext cx="640865" cy="41127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7100973" y="3650399"/>
            <a:ext cx="164897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objem kapaliny stejný jako  objem závaží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59" name="Přímá spojnice se šipkou 58"/>
          <p:cNvCxnSpPr/>
          <p:nvPr/>
        </p:nvCxnSpPr>
        <p:spPr>
          <a:xfrm flipH="1">
            <a:off x="6336152" y="4222505"/>
            <a:ext cx="764822" cy="56128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151156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0209 L -0.00417 0.182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9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33333E-6 L 0.41632 0.00787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16" y="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00"/>
                            </p:stCondLst>
                            <p:childTnLst>
                              <p:par>
                                <p:cTn id="9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26" grpId="0" animBg="1"/>
      <p:bldP spid="32" grpId="0"/>
      <p:bldP spid="45" grpId="0"/>
      <p:bldP spid="46" grpId="0"/>
      <p:bldP spid="38" grpId="0"/>
      <p:bldP spid="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8363272" cy="45720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Těleso ponořené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do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kapaliny je nadlehčováno vztlakovou silou, která se rovná tíze kapaliny stejného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objemu,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je ponořená část tělesa.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znění zákona: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63789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703383" y="2385092"/>
                <a:ext cx="8229600" cy="168897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720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7200" b="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7200" b="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𝑣𝑧</m:t>
                          </m:r>
                        </m:sub>
                      </m:sSub>
                      <m:r>
                        <a:rPr lang="cs-CZ" sz="7200" i="1">
                          <a:solidFill>
                            <a:schemeClr val="bg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720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7200" b="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7200" b="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𝑇</m:t>
                          </m:r>
                        </m:sub>
                      </m:sSub>
                      <m:r>
                        <a:rPr lang="cs-CZ" sz="7200" i="1" smtClean="0">
                          <a:solidFill>
                            <a:schemeClr val="bg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720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720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sz="7200" b="0" i="1" smtClean="0">
                              <a:solidFill>
                                <a:schemeClr val="bg1">
                                  <a:lumMod val="75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𝑘</m:t>
                          </m:r>
                        </m:sub>
                      </m:sSub>
                      <m:r>
                        <a:rPr lang="cs-CZ" sz="7200" i="1" smtClean="0">
                          <a:solidFill>
                            <a:schemeClr val="bg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7200" b="0" i="1" smtClean="0">
                          <a:solidFill>
                            <a:schemeClr val="bg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7200" dirty="0">
                  <a:solidFill>
                    <a:schemeClr val="bg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03383" y="2385092"/>
                <a:ext cx="8229600" cy="1688976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zápis zákona vzorcem = výpočet velikosti vztlakové síly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52323" y="407406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objem tělesa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508518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hustota kapaliny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83590" y="4120235"/>
            <a:ext cx="32763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gravitační zrychlení 10 N/kg</a:t>
            </a:r>
            <a:endParaRPr lang="cs-CZ" sz="28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4067944" y="3429000"/>
            <a:ext cx="252028" cy="56833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803103" y="3545088"/>
            <a:ext cx="1121969" cy="16453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7677345" y="3429000"/>
            <a:ext cx="279031" cy="93875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073736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204901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Dospělý muž má objem asi 0,07 m</a:t>
            </a:r>
            <a:r>
              <a:rPr lang="cs-CZ" sz="36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Jak velká vztlaková síla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něj působí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ponoří-li se zcela do vody?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výpočet vztlakové síly: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717032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</a:t>
            </a:r>
            <a:r>
              <a:rPr lang="cs-CZ" sz="3200" baseline="-250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>
                <a:solidFill>
                  <a:srgbClr val="FF0000"/>
                </a:solidFill>
              </a:rPr>
              <a:t> = 0,07 m</a:t>
            </a:r>
            <a:r>
              <a:rPr lang="cs-CZ" sz="3200" baseline="30000" dirty="0" smtClean="0">
                <a:solidFill>
                  <a:srgbClr val="FF0000"/>
                </a:solidFill>
              </a:rPr>
              <a:t>3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ρ</a:t>
            </a:r>
            <a:r>
              <a:rPr lang="cs-CZ" sz="3200" baseline="-250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>
                <a:solidFill>
                  <a:srgbClr val="FF0000"/>
                </a:solidFill>
              </a:rPr>
              <a:t> = 1 000 kg/m</a:t>
            </a:r>
            <a:r>
              <a:rPr lang="cs-CZ" sz="3200" baseline="30000" dirty="0" smtClean="0">
                <a:solidFill>
                  <a:srgbClr val="FF0000"/>
                </a:solidFill>
              </a:rPr>
              <a:t>3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</a:rPr>
              <a:t>vz</a:t>
            </a:r>
            <a:r>
              <a:rPr lang="cs-CZ" sz="3200" dirty="0" smtClean="0">
                <a:solidFill>
                  <a:srgbClr val="FF0000"/>
                </a:solidFill>
              </a:rPr>
              <a:t> = 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3845290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</a:rPr>
              <a:t>vz</a:t>
            </a:r>
            <a:r>
              <a:rPr lang="cs-CZ" sz="3200" dirty="0" smtClean="0">
                <a:solidFill>
                  <a:srgbClr val="FF0000"/>
                </a:solidFill>
              </a:rPr>
              <a:t> =V</a:t>
            </a:r>
            <a:r>
              <a:rPr lang="cs-CZ" sz="3200" baseline="-250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>
                <a:solidFill>
                  <a:srgbClr val="FF0000"/>
                </a:solidFill>
              </a:rPr>
              <a:t> . ρ</a:t>
            </a:r>
            <a:r>
              <a:rPr lang="cs-CZ" sz="3200" baseline="-25000" dirty="0" smtClean="0">
                <a:solidFill>
                  <a:srgbClr val="FF0000"/>
                </a:solidFill>
              </a:rPr>
              <a:t>k </a:t>
            </a:r>
            <a:r>
              <a:rPr lang="cs-CZ" sz="3200" dirty="0" smtClean="0">
                <a:solidFill>
                  <a:srgbClr val="FF0000"/>
                </a:solidFill>
              </a:rPr>
              <a:t>. g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</a:rPr>
              <a:t>vz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= 0,07 . 1 000 . 10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</a:rPr>
              <a:t>vz </a:t>
            </a:r>
            <a:r>
              <a:rPr lang="cs-CZ" sz="3200" dirty="0" smtClean="0">
                <a:solidFill>
                  <a:srgbClr val="FF0000"/>
                </a:solidFill>
              </a:rPr>
              <a:t>= </a:t>
            </a:r>
            <a:r>
              <a:rPr lang="cs-CZ" sz="3200" u="dbl" dirty="0" smtClean="0">
                <a:solidFill>
                  <a:srgbClr val="FF0000"/>
                </a:solidFill>
              </a:rPr>
              <a:t>700</a:t>
            </a:r>
            <a:r>
              <a:rPr lang="cs-CZ" sz="3200" dirty="0" smtClean="0">
                <a:solidFill>
                  <a:srgbClr val="FF0000"/>
                </a:solidFill>
              </a:rPr>
              <a:t> N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6678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8477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Obrázky jsou z galerie MS Office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>
                <a:hlinkClick r:id="rId2"/>
              </a:rPr>
              <a:t>http://engineering.union.edu/SeniorProjects/2004.ME/donovam2/stuff/archimedes.gif</a:t>
            </a:r>
            <a:endParaRPr lang="cs-CZ" sz="2400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Není-li </a:t>
            </a:r>
            <a:r>
              <a:rPr lang="cs-CZ" sz="2400" dirty="0"/>
              <a:t>uvedeno </a:t>
            </a:r>
            <a:r>
              <a:rPr lang="cs-CZ" sz="2400" dirty="0" smtClean="0"/>
              <a:t>jinak, </a:t>
            </a:r>
            <a:r>
              <a:rPr lang="cs-CZ" sz="2400" dirty="0"/>
              <a:t>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Citováno dne 20. 5. 2012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607763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7">
      <a:dk1>
        <a:srgbClr val="FF9900"/>
      </a:dk1>
      <a:lt1>
        <a:srgbClr val="FFFF66"/>
      </a:lt1>
      <a:dk2>
        <a:srgbClr val="FFC000"/>
      </a:dk2>
      <a:lt2>
        <a:srgbClr val="FFC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239</TotalTime>
  <Words>255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Papír</vt:lpstr>
      <vt:lpstr>Motiv sady Office</vt:lpstr>
      <vt:lpstr>Název školy: ZŠ Klášterec nad Ohří, Krátká 676 Autor: Mgr. Zdeňka Horská Název materiálu: VY_32_INOVACE_18_19_ Archimédův zákon Číslo projektu: CZ.1.07/1.4.00/21.1115  </vt:lpstr>
      <vt:lpstr>Archimédův zákon</vt:lpstr>
      <vt:lpstr>Archimédés ze Syrakus</vt:lpstr>
      <vt:lpstr>Snímek 4</vt:lpstr>
      <vt:lpstr>znění zákona:</vt:lpstr>
      <vt:lpstr>zápis zákona vzorcem = výpočet velikosti vztlakové síly</vt:lpstr>
      <vt:lpstr>výpočet vztlakové síly: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Archimedův zákon</dc:title>
  <dc:creator>Kabinet</dc:creator>
  <cp:lastModifiedBy>Dum</cp:lastModifiedBy>
  <cp:revision>27</cp:revision>
  <dcterms:created xsi:type="dcterms:W3CDTF">2012-05-20T20:08:35Z</dcterms:created>
  <dcterms:modified xsi:type="dcterms:W3CDTF">2012-07-14T21:14:40Z</dcterms:modified>
</cp:coreProperties>
</file>