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8"/>
  </p:notesMasterIdLst>
  <p:sldIdLst>
    <p:sldId id="271" r:id="rId3"/>
    <p:sldId id="261" r:id="rId4"/>
    <p:sldId id="262" r:id="rId5"/>
    <p:sldId id="257" r:id="rId6"/>
    <p:sldId id="258" r:id="rId7"/>
    <p:sldId id="259" r:id="rId8"/>
    <p:sldId id="260" r:id="rId9"/>
    <p:sldId id="263" r:id="rId10"/>
    <p:sldId id="265" r:id="rId11"/>
    <p:sldId id="267" r:id="rId12"/>
    <p:sldId id="268" r:id="rId13"/>
    <p:sldId id="269" r:id="rId14"/>
    <p:sldId id="264" r:id="rId15"/>
    <p:sldId id="270" r:id="rId16"/>
    <p:sldId id="272"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74563B-661F-48D6-9F05-A7830839A0F0}"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cs-CZ"/>
        </a:p>
      </dgm:t>
    </dgm:pt>
    <dgm:pt modelId="{9E0F1C7C-2C33-445A-A1A5-FC74E4077097}">
      <dgm:prSet phldrT="[Text]">
        <dgm:style>
          <a:lnRef idx="0">
            <a:schemeClr val="accent4"/>
          </a:lnRef>
          <a:fillRef idx="3">
            <a:schemeClr val="accent4"/>
          </a:fillRef>
          <a:effectRef idx="3">
            <a:schemeClr val="accent4"/>
          </a:effectRef>
          <a:fontRef idx="minor">
            <a:schemeClr val="lt1"/>
          </a:fontRef>
        </dgm:style>
      </dgm:prSet>
      <dgm:spPr/>
      <dgm:t>
        <a:bodyPr/>
        <a:lstStyle/>
        <a:p>
          <a:r>
            <a:rPr lang="cs-CZ"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tělesa</a:t>
          </a:r>
          <a:endParaRPr lang="cs-CZ"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395698EE-A9E8-433C-908E-335C9324CA0C}" type="parTrans" cxnId="{32B27376-F883-4E0A-879C-17661E1FD54D}">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41BEC228-34D9-4DC9-8A25-79226B14DAF0}" type="sibTrans" cxnId="{32B27376-F883-4E0A-879C-17661E1FD54D}">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07A618C3-AFCC-49B9-ACA1-C9C04DCDB4AC}">
      <dgm:prSet phldrT="[Text]">
        <dgm:style>
          <a:lnRef idx="0">
            <a:schemeClr val="accent4"/>
          </a:lnRef>
          <a:fillRef idx="3">
            <a:schemeClr val="accent4"/>
          </a:fillRef>
          <a:effectRef idx="3">
            <a:schemeClr val="accent4"/>
          </a:effectRef>
          <a:fontRef idx="minor">
            <a:schemeClr val="lt1"/>
          </a:fontRef>
        </dgm:style>
      </dgm:prSet>
      <dgm:spPr/>
      <dgm:t>
        <a:bodyPr/>
        <a:lstStyle/>
        <a:p>
          <a:r>
            <a:rPr lang="cs-CZ"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stejnorodá</a:t>
          </a:r>
          <a:endParaRPr lang="cs-CZ"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04922337-D6D5-440D-A2F7-8E91BE5CE8AA}" type="parTrans" cxnId="{D3A100F5-0E8B-48C2-976C-FEF168855686}">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7C5265C5-9C6A-44D4-AD11-B186C185A250}" type="sibTrans" cxnId="{D3A100F5-0E8B-48C2-976C-FEF168855686}">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312B693F-B311-49F0-AA59-117D28859FF3}">
      <dgm:prSet phldrT="[Text]">
        <dgm:style>
          <a:lnRef idx="0">
            <a:schemeClr val="accent4"/>
          </a:lnRef>
          <a:fillRef idx="3">
            <a:schemeClr val="accent4"/>
          </a:fillRef>
          <a:effectRef idx="3">
            <a:schemeClr val="accent4"/>
          </a:effectRef>
          <a:fontRef idx="minor">
            <a:schemeClr val="lt1"/>
          </a:fontRef>
        </dgm:style>
      </dgm:prSet>
      <dgm:spPr/>
      <dgm:t>
        <a:bodyPr/>
        <a:lstStyle/>
        <a:p>
          <a:r>
            <a:rPr lang="cs-CZ"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jsou z jedné látky</a:t>
          </a:r>
          <a:endParaRPr lang="cs-CZ"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ED3F53CB-9B19-4E99-8237-EA3873B2DCA7}" type="parTrans" cxnId="{CD59802C-C6E8-4B3C-B5DE-AB6CEFCAE554}">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BE37EC0C-2C4C-4880-BEC1-80BD70C5B251}" type="sibTrans" cxnId="{CD59802C-C6E8-4B3C-B5DE-AB6CEFCAE554}">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B8B64935-C757-41F8-862B-460E61DD785B}">
      <dgm:prSet phldrT="[Text]">
        <dgm:style>
          <a:lnRef idx="0">
            <a:schemeClr val="accent4"/>
          </a:lnRef>
          <a:fillRef idx="3">
            <a:schemeClr val="accent4"/>
          </a:fillRef>
          <a:effectRef idx="3">
            <a:schemeClr val="accent4"/>
          </a:effectRef>
          <a:fontRef idx="minor">
            <a:schemeClr val="lt1"/>
          </a:fontRef>
        </dgm:style>
      </dgm:prSet>
      <dgm:spPr/>
      <dgm:t>
        <a:bodyPr/>
        <a:lstStyle/>
        <a:p>
          <a:r>
            <a:rPr lang="cs-CZ"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nestejnorodá</a:t>
          </a:r>
          <a:endParaRPr lang="cs-CZ"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7C704993-4186-4A55-B877-D9B9BC5C01B2}" type="parTrans" cxnId="{092ECEA9-FA3D-46C3-A4FC-DC7184D86423}">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86BD849A-D8D5-484E-BB62-C6BC15F293F2}" type="sibTrans" cxnId="{092ECEA9-FA3D-46C3-A4FC-DC7184D86423}">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6EB303BD-5CD1-4294-8775-E1D9906B28E3}">
      <dgm:prSet phldrT="[Text]">
        <dgm:style>
          <a:lnRef idx="0">
            <a:schemeClr val="accent4"/>
          </a:lnRef>
          <a:fillRef idx="3">
            <a:schemeClr val="accent4"/>
          </a:fillRef>
          <a:effectRef idx="3">
            <a:schemeClr val="accent4"/>
          </a:effectRef>
          <a:fontRef idx="minor">
            <a:schemeClr val="lt1"/>
          </a:fontRef>
        </dgm:style>
      </dgm:prSet>
      <dgm:spPr/>
      <dgm:t>
        <a:bodyPr/>
        <a:lstStyle/>
        <a:p>
          <a:r>
            <a:rPr lang="cs-CZ" b="1"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jsou z více látek</a:t>
          </a:r>
          <a:endParaRPr lang="cs-CZ"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24F09B84-1140-4495-9C3A-DEC472B41B6D}" type="parTrans" cxnId="{3FACF8DC-A010-4A59-B751-3C0ED8AF02DC}">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AFC91AD7-FAFB-40EC-B2B9-8154C0D428EF}" type="sibTrans" cxnId="{3FACF8DC-A010-4A59-B751-3C0ED8AF02DC}">
      <dgm:prSet/>
      <dgm:spPr/>
      <dgm:t>
        <a:bodyPr/>
        <a:lstStyle/>
        <a:p>
          <a:endParaRPr lang="cs-CZ" b="1"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gm:t>
    </dgm:pt>
    <dgm:pt modelId="{51F75AF3-1C4A-4EC6-9B75-06232DD0F8D2}" type="pres">
      <dgm:prSet presAssocID="{CA74563B-661F-48D6-9F05-A7830839A0F0}" presName="diagram" presStyleCnt="0">
        <dgm:presLayoutVars>
          <dgm:chPref val="1"/>
          <dgm:dir/>
          <dgm:animOne val="branch"/>
          <dgm:animLvl val="lvl"/>
          <dgm:resizeHandles val="exact"/>
        </dgm:presLayoutVars>
      </dgm:prSet>
      <dgm:spPr/>
      <dgm:t>
        <a:bodyPr/>
        <a:lstStyle/>
        <a:p>
          <a:endParaRPr lang="cs-CZ"/>
        </a:p>
      </dgm:t>
    </dgm:pt>
    <dgm:pt modelId="{3C51BB91-F2FF-4AF3-9362-2C01066CEC1D}" type="pres">
      <dgm:prSet presAssocID="{9E0F1C7C-2C33-445A-A1A5-FC74E4077097}" presName="root1" presStyleCnt="0"/>
      <dgm:spPr/>
    </dgm:pt>
    <dgm:pt modelId="{8E227276-7228-4D4B-8025-0436A72770F7}" type="pres">
      <dgm:prSet presAssocID="{9E0F1C7C-2C33-445A-A1A5-FC74E4077097}" presName="LevelOneTextNode" presStyleLbl="node0" presStyleIdx="0" presStyleCnt="1">
        <dgm:presLayoutVars>
          <dgm:chPref val="3"/>
        </dgm:presLayoutVars>
      </dgm:prSet>
      <dgm:spPr/>
      <dgm:t>
        <a:bodyPr/>
        <a:lstStyle/>
        <a:p>
          <a:endParaRPr lang="cs-CZ"/>
        </a:p>
      </dgm:t>
    </dgm:pt>
    <dgm:pt modelId="{57355E33-D584-422A-98A5-2E77D1A24371}" type="pres">
      <dgm:prSet presAssocID="{9E0F1C7C-2C33-445A-A1A5-FC74E4077097}" presName="level2hierChild" presStyleCnt="0"/>
      <dgm:spPr/>
    </dgm:pt>
    <dgm:pt modelId="{09DBB3FF-BB18-42F4-B5DC-269FBCCBAA2E}" type="pres">
      <dgm:prSet presAssocID="{04922337-D6D5-440D-A2F7-8E91BE5CE8AA}" presName="conn2-1" presStyleLbl="parChTrans1D2" presStyleIdx="0" presStyleCnt="2"/>
      <dgm:spPr/>
      <dgm:t>
        <a:bodyPr/>
        <a:lstStyle/>
        <a:p>
          <a:endParaRPr lang="cs-CZ"/>
        </a:p>
      </dgm:t>
    </dgm:pt>
    <dgm:pt modelId="{366F42C2-87CC-4EEC-8223-5EC46E8F4DA3}" type="pres">
      <dgm:prSet presAssocID="{04922337-D6D5-440D-A2F7-8E91BE5CE8AA}" presName="connTx" presStyleLbl="parChTrans1D2" presStyleIdx="0" presStyleCnt="2"/>
      <dgm:spPr/>
      <dgm:t>
        <a:bodyPr/>
        <a:lstStyle/>
        <a:p>
          <a:endParaRPr lang="cs-CZ"/>
        </a:p>
      </dgm:t>
    </dgm:pt>
    <dgm:pt modelId="{F0808A2F-FD6B-457E-B5AA-3654E4BA9444}" type="pres">
      <dgm:prSet presAssocID="{07A618C3-AFCC-49B9-ACA1-C9C04DCDB4AC}" presName="root2" presStyleCnt="0"/>
      <dgm:spPr/>
    </dgm:pt>
    <dgm:pt modelId="{0FFA0265-80E7-4C71-9BB5-952BE683BCF9}" type="pres">
      <dgm:prSet presAssocID="{07A618C3-AFCC-49B9-ACA1-C9C04DCDB4AC}" presName="LevelTwoTextNode" presStyleLbl="node2" presStyleIdx="0" presStyleCnt="2">
        <dgm:presLayoutVars>
          <dgm:chPref val="3"/>
        </dgm:presLayoutVars>
      </dgm:prSet>
      <dgm:spPr/>
      <dgm:t>
        <a:bodyPr/>
        <a:lstStyle/>
        <a:p>
          <a:endParaRPr lang="cs-CZ"/>
        </a:p>
      </dgm:t>
    </dgm:pt>
    <dgm:pt modelId="{FB587876-6790-47D3-9304-42D2288E8585}" type="pres">
      <dgm:prSet presAssocID="{07A618C3-AFCC-49B9-ACA1-C9C04DCDB4AC}" presName="level3hierChild" presStyleCnt="0"/>
      <dgm:spPr/>
    </dgm:pt>
    <dgm:pt modelId="{7F364DF8-A735-46E9-8EBA-04ED80947AEA}" type="pres">
      <dgm:prSet presAssocID="{ED3F53CB-9B19-4E99-8237-EA3873B2DCA7}" presName="conn2-1" presStyleLbl="parChTrans1D3" presStyleIdx="0" presStyleCnt="2"/>
      <dgm:spPr/>
      <dgm:t>
        <a:bodyPr/>
        <a:lstStyle/>
        <a:p>
          <a:endParaRPr lang="cs-CZ"/>
        </a:p>
      </dgm:t>
    </dgm:pt>
    <dgm:pt modelId="{7557F846-2FFE-4AEB-AB91-EEBBF237AB2F}" type="pres">
      <dgm:prSet presAssocID="{ED3F53CB-9B19-4E99-8237-EA3873B2DCA7}" presName="connTx" presStyleLbl="parChTrans1D3" presStyleIdx="0" presStyleCnt="2"/>
      <dgm:spPr/>
      <dgm:t>
        <a:bodyPr/>
        <a:lstStyle/>
        <a:p>
          <a:endParaRPr lang="cs-CZ"/>
        </a:p>
      </dgm:t>
    </dgm:pt>
    <dgm:pt modelId="{34537DED-ED93-4FE8-9044-AC95990803A1}" type="pres">
      <dgm:prSet presAssocID="{312B693F-B311-49F0-AA59-117D28859FF3}" presName="root2" presStyleCnt="0"/>
      <dgm:spPr/>
    </dgm:pt>
    <dgm:pt modelId="{6EDBD6C0-5D5D-4208-AD42-80A2CBEF76AB}" type="pres">
      <dgm:prSet presAssocID="{312B693F-B311-49F0-AA59-117D28859FF3}" presName="LevelTwoTextNode" presStyleLbl="node3" presStyleIdx="0" presStyleCnt="2">
        <dgm:presLayoutVars>
          <dgm:chPref val="3"/>
        </dgm:presLayoutVars>
      </dgm:prSet>
      <dgm:spPr/>
      <dgm:t>
        <a:bodyPr/>
        <a:lstStyle/>
        <a:p>
          <a:endParaRPr lang="cs-CZ"/>
        </a:p>
      </dgm:t>
    </dgm:pt>
    <dgm:pt modelId="{BB1D7C7E-F0E1-4367-AA84-9463A57459E1}" type="pres">
      <dgm:prSet presAssocID="{312B693F-B311-49F0-AA59-117D28859FF3}" presName="level3hierChild" presStyleCnt="0"/>
      <dgm:spPr/>
    </dgm:pt>
    <dgm:pt modelId="{72453C90-A017-4DE6-9D72-77F4FE48EC3C}" type="pres">
      <dgm:prSet presAssocID="{7C704993-4186-4A55-B877-D9B9BC5C01B2}" presName="conn2-1" presStyleLbl="parChTrans1D2" presStyleIdx="1" presStyleCnt="2"/>
      <dgm:spPr/>
      <dgm:t>
        <a:bodyPr/>
        <a:lstStyle/>
        <a:p>
          <a:endParaRPr lang="cs-CZ"/>
        </a:p>
      </dgm:t>
    </dgm:pt>
    <dgm:pt modelId="{F8F04F85-EB8A-45C1-941C-E994D1B31183}" type="pres">
      <dgm:prSet presAssocID="{7C704993-4186-4A55-B877-D9B9BC5C01B2}" presName="connTx" presStyleLbl="parChTrans1D2" presStyleIdx="1" presStyleCnt="2"/>
      <dgm:spPr/>
      <dgm:t>
        <a:bodyPr/>
        <a:lstStyle/>
        <a:p>
          <a:endParaRPr lang="cs-CZ"/>
        </a:p>
      </dgm:t>
    </dgm:pt>
    <dgm:pt modelId="{203E7366-45F8-4D40-AC4E-AD5B692263E8}" type="pres">
      <dgm:prSet presAssocID="{B8B64935-C757-41F8-862B-460E61DD785B}" presName="root2" presStyleCnt="0"/>
      <dgm:spPr/>
    </dgm:pt>
    <dgm:pt modelId="{6CFC25D1-070A-4D80-8C9F-E150869BB440}" type="pres">
      <dgm:prSet presAssocID="{B8B64935-C757-41F8-862B-460E61DD785B}" presName="LevelTwoTextNode" presStyleLbl="node2" presStyleIdx="1" presStyleCnt="2">
        <dgm:presLayoutVars>
          <dgm:chPref val="3"/>
        </dgm:presLayoutVars>
      </dgm:prSet>
      <dgm:spPr/>
      <dgm:t>
        <a:bodyPr/>
        <a:lstStyle/>
        <a:p>
          <a:endParaRPr lang="cs-CZ"/>
        </a:p>
      </dgm:t>
    </dgm:pt>
    <dgm:pt modelId="{4366EA05-E32E-46FF-902F-880EAB1AB0C9}" type="pres">
      <dgm:prSet presAssocID="{B8B64935-C757-41F8-862B-460E61DD785B}" presName="level3hierChild" presStyleCnt="0"/>
      <dgm:spPr/>
    </dgm:pt>
    <dgm:pt modelId="{B16347F9-5320-4F52-9879-C9F3D48DF2F4}" type="pres">
      <dgm:prSet presAssocID="{24F09B84-1140-4495-9C3A-DEC472B41B6D}" presName="conn2-1" presStyleLbl="parChTrans1D3" presStyleIdx="1" presStyleCnt="2"/>
      <dgm:spPr/>
      <dgm:t>
        <a:bodyPr/>
        <a:lstStyle/>
        <a:p>
          <a:endParaRPr lang="cs-CZ"/>
        </a:p>
      </dgm:t>
    </dgm:pt>
    <dgm:pt modelId="{FCD84430-B2A4-42CF-B92B-97A3C21C0784}" type="pres">
      <dgm:prSet presAssocID="{24F09B84-1140-4495-9C3A-DEC472B41B6D}" presName="connTx" presStyleLbl="parChTrans1D3" presStyleIdx="1" presStyleCnt="2"/>
      <dgm:spPr/>
      <dgm:t>
        <a:bodyPr/>
        <a:lstStyle/>
        <a:p>
          <a:endParaRPr lang="cs-CZ"/>
        </a:p>
      </dgm:t>
    </dgm:pt>
    <dgm:pt modelId="{BEFD9AB1-9E69-409F-BC29-F7F109BED3CF}" type="pres">
      <dgm:prSet presAssocID="{6EB303BD-5CD1-4294-8775-E1D9906B28E3}" presName="root2" presStyleCnt="0"/>
      <dgm:spPr/>
    </dgm:pt>
    <dgm:pt modelId="{D5AE015E-4478-47C2-96D9-EF5495F24153}" type="pres">
      <dgm:prSet presAssocID="{6EB303BD-5CD1-4294-8775-E1D9906B28E3}" presName="LevelTwoTextNode" presStyleLbl="node3" presStyleIdx="1" presStyleCnt="2">
        <dgm:presLayoutVars>
          <dgm:chPref val="3"/>
        </dgm:presLayoutVars>
      </dgm:prSet>
      <dgm:spPr/>
      <dgm:t>
        <a:bodyPr/>
        <a:lstStyle/>
        <a:p>
          <a:endParaRPr lang="cs-CZ"/>
        </a:p>
      </dgm:t>
    </dgm:pt>
    <dgm:pt modelId="{45F43654-20E8-429C-836D-1AFA4D755B28}" type="pres">
      <dgm:prSet presAssocID="{6EB303BD-5CD1-4294-8775-E1D9906B28E3}" presName="level3hierChild" presStyleCnt="0"/>
      <dgm:spPr/>
    </dgm:pt>
  </dgm:ptLst>
  <dgm:cxnLst>
    <dgm:cxn modelId="{D3A100F5-0E8B-48C2-976C-FEF168855686}" srcId="{9E0F1C7C-2C33-445A-A1A5-FC74E4077097}" destId="{07A618C3-AFCC-49B9-ACA1-C9C04DCDB4AC}" srcOrd="0" destOrd="0" parTransId="{04922337-D6D5-440D-A2F7-8E91BE5CE8AA}" sibTransId="{7C5265C5-9C6A-44D4-AD11-B186C185A250}"/>
    <dgm:cxn modelId="{C0DD5C1A-760F-4A28-8540-72379EF783E7}" type="presOf" srcId="{07A618C3-AFCC-49B9-ACA1-C9C04DCDB4AC}" destId="{0FFA0265-80E7-4C71-9BB5-952BE683BCF9}" srcOrd="0" destOrd="0" presId="urn:microsoft.com/office/officeart/2005/8/layout/hierarchy2"/>
    <dgm:cxn modelId="{D9ADE703-D519-47C4-A88C-50AE13D47E7E}" type="presOf" srcId="{CA74563B-661F-48D6-9F05-A7830839A0F0}" destId="{51F75AF3-1C4A-4EC6-9B75-06232DD0F8D2}" srcOrd="0" destOrd="0" presId="urn:microsoft.com/office/officeart/2005/8/layout/hierarchy2"/>
    <dgm:cxn modelId="{092ECEA9-FA3D-46C3-A4FC-DC7184D86423}" srcId="{9E0F1C7C-2C33-445A-A1A5-FC74E4077097}" destId="{B8B64935-C757-41F8-862B-460E61DD785B}" srcOrd="1" destOrd="0" parTransId="{7C704993-4186-4A55-B877-D9B9BC5C01B2}" sibTransId="{86BD849A-D8D5-484E-BB62-C6BC15F293F2}"/>
    <dgm:cxn modelId="{5494E25B-117B-4647-95AA-46F587602743}" type="presOf" srcId="{04922337-D6D5-440D-A2F7-8E91BE5CE8AA}" destId="{366F42C2-87CC-4EEC-8223-5EC46E8F4DA3}" srcOrd="1" destOrd="0" presId="urn:microsoft.com/office/officeart/2005/8/layout/hierarchy2"/>
    <dgm:cxn modelId="{2CF2E311-59DF-421B-9DA3-13809DA76536}" type="presOf" srcId="{ED3F53CB-9B19-4E99-8237-EA3873B2DCA7}" destId="{7F364DF8-A735-46E9-8EBA-04ED80947AEA}" srcOrd="0" destOrd="0" presId="urn:microsoft.com/office/officeart/2005/8/layout/hierarchy2"/>
    <dgm:cxn modelId="{CD59802C-C6E8-4B3C-B5DE-AB6CEFCAE554}" srcId="{07A618C3-AFCC-49B9-ACA1-C9C04DCDB4AC}" destId="{312B693F-B311-49F0-AA59-117D28859FF3}" srcOrd="0" destOrd="0" parTransId="{ED3F53CB-9B19-4E99-8237-EA3873B2DCA7}" sibTransId="{BE37EC0C-2C4C-4880-BEC1-80BD70C5B251}"/>
    <dgm:cxn modelId="{AEF1669B-781E-422B-A575-5022AC236490}" type="presOf" srcId="{7C704993-4186-4A55-B877-D9B9BC5C01B2}" destId="{F8F04F85-EB8A-45C1-941C-E994D1B31183}" srcOrd="1" destOrd="0" presId="urn:microsoft.com/office/officeart/2005/8/layout/hierarchy2"/>
    <dgm:cxn modelId="{65759229-A10C-49F9-A294-B927366905E8}" type="presOf" srcId="{9E0F1C7C-2C33-445A-A1A5-FC74E4077097}" destId="{8E227276-7228-4D4B-8025-0436A72770F7}" srcOrd="0" destOrd="0" presId="urn:microsoft.com/office/officeart/2005/8/layout/hierarchy2"/>
    <dgm:cxn modelId="{E550C218-576E-4211-841C-6CD1D5871D12}" type="presOf" srcId="{7C704993-4186-4A55-B877-D9B9BC5C01B2}" destId="{72453C90-A017-4DE6-9D72-77F4FE48EC3C}" srcOrd="0" destOrd="0" presId="urn:microsoft.com/office/officeart/2005/8/layout/hierarchy2"/>
    <dgm:cxn modelId="{D0140E80-B942-447D-BA66-02A202DD256A}" type="presOf" srcId="{24F09B84-1140-4495-9C3A-DEC472B41B6D}" destId="{B16347F9-5320-4F52-9879-C9F3D48DF2F4}" srcOrd="0" destOrd="0" presId="urn:microsoft.com/office/officeart/2005/8/layout/hierarchy2"/>
    <dgm:cxn modelId="{32B27376-F883-4E0A-879C-17661E1FD54D}" srcId="{CA74563B-661F-48D6-9F05-A7830839A0F0}" destId="{9E0F1C7C-2C33-445A-A1A5-FC74E4077097}" srcOrd="0" destOrd="0" parTransId="{395698EE-A9E8-433C-908E-335C9324CA0C}" sibTransId="{41BEC228-34D9-4DC9-8A25-79226B14DAF0}"/>
    <dgm:cxn modelId="{C21DC9AB-CAA0-46AB-B64F-5E185B8896CF}" type="presOf" srcId="{04922337-D6D5-440D-A2F7-8E91BE5CE8AA}" destId="{09DBB3FF-BB18-42F4-B5DC-269FBCCBAA2E}" srcOrd="0" destOrd="0" presId="urn:microsoft.com/office/officeart/2005/8/layout/hierarchy2"/>
    <dgm:cxn modelId="{93499CD8-08FE-445B-A7BD-038D18E34EEC}" type="presOf" srcId="{6EB303BD-5CD1-4294-8775-E1D9906B28E3}" destId="{D5AE015E-4478-47C2-96D9-EF5495F24153}" srcOrd="0" destOrd="0" presId="urn:microsoft.com/office/officeart/2005/8/layout/hierarchy2"/>
    <dgm:cxn modelId="{8F9C9813-47E6-46B9-89B0-3AE9C41CFBCC}" type="presOf" srcId="{B8B64935-C757-41F8-862B-460E61DD785B}" destId="{6CFC25D1-070A-4D80-8C9F-E150869BB440}" srcOrd="0" destOrd="0" presId="urn:microsoft.com/office/officeart/2005/8/layout/hierarchy2"/>
    <dgm:cxn modelId="{40CFB0F8-F72B-45F1-B63D-48DB10D80CDF}" type="presOf" srcId="{312B693F-B311-49F0-AA59-117D28859FF3}" destId="{6EDBD6C0-5D5D-4208-AD42-80A2CBEF76AB}" srcOrd="0" destOrd="0" presId="urn:microsoft.com/office/officeart/2005/8/layout/hierarchy2"/>
    <dgm:cxn modelId="{527A5E8B-BF6A-4A2C-B6EB-95927632824C}" type="presOf" srcId="{ED3F53CB-9B19-4E99-8237-EA3873B2DCA7}" destId="{7557F846-2FFE-4AEB-AB91-EEBBF237AB2F}" srcOrd="1" destOrd="0" presId="urn:microsoft.com/office/officeart/2005/8/layout/hierarchy2"/>
    <dgm:cxn modelId="{EB04F479-AAB4-4B02-8962-21D777316B6F}" type="presOf" srcId="{24F09B84-1140-4495-9C3A-DEC472B41B6D}" destId="{FCD84430-B2A4-42CF-B92B-97A3C21C0784}" srcOrd="1" destOrd="0" presId="urn:microsoft.com/office/officeart/2005/8/layout/hierarchy2"/>
    <dgm:cxn modelId="{3FACF8DC-A010-4A59-B751-3C0ED8AF02DC}" srcId="{B8B64935-C757-41F8-862B-460E61DD785B}" destId="{6EB303BD-5CD1-4294-8775-E1D9906B28E3}" srcOrd="0" destOrd="0" parTransId="{24F09B84-1140-4495-9C3A-DEC472B41B6D}" sibTransId="{AFC91AD7-FAFB-40EC-B2B9-8154C0D428EF}"/>
    <dgm:cxn modelId="{075621C3-0EDB-448A-B974-EF54A41D025E}" type="presParOf" srcId="{51F75AF3-1C4A-4EC6-9B75-06232DD0F8D2}" destId="{3C51BB91-F2FF-4AF3-9362-2C01066CEC1D}" srcOrd="0" destOrd="0" presId="urn:microsoft.com/office/officeart/2005/8/layout/hierarchy2"/>
    <dgm:cxn modelId="{09310A2D-0EB3-48E0-89B5-E156AA8B1884}" type="presParOf" srcId="{3C51BB91-F2FF-4AF3-9362-2C01066CEC1D}" destId="{8E227276-7228-4D4B-8025-0436A72770F7}" srcOrd="0" destOrd="0" presId="urn:microsoft.com/office/officeart/2005/8/layout/hierarchy2"/>
    <dgm:cxn modelId="{155A9486-AEF0-4DE9-B4C6-9408144920E7}" type="presParOf" srcId="{3C51BB91-F2FF-4AF3-9362-2C01066CEC1D}" destId="{57355E33-D584-422A-98A5-2E77D1A24371}" srcOrd="1" destOrd="0" presId="urn:microsoft.com/office/officeart/2005/8/layout/hierarchy2"/>
    <dgm:cxn modelId="{07F4319C-AC59-4B02-8F8C-BB93A8C0C47A}" type="presParOf" srcId="{57355E33-D584-422A-98A5-2E77D1A24371}" destId="{09DBB3FF-BB18-42F4-B5DC-269FBCCBAA2E}" srcOrd="0" destOrd="0" presId="urn:microsoft.com/office/officeart/2005/8/layout/hierarchy2"/>
    <dgm:cxn modelId="{F48345A1-E432-47FB-928E-9C2FF9AE86D6}" type="presParOf" srcId="{09DBB3FF-BB18-42F4-B5DC-269FBCCBAA2E}" destId="{366F42C2-87CC-4EEC-8223-5EC46E8F4DA3}" srcOrd="0" destOrd="0" presId="urn:microsoft.com/office/officeart/2005/8/layout/hierarchy2"/>
    <dgm:cxn modelId="{862AF025-D971-4A35-B398-2DE8E3D90D23}" type="presParOf" srcId="{57355E33-D584-422A-98A5-2E77D1A24371}" destId="{F0808A2F-FD6B-457E-B5AA-3654E4BA9444}" srcOrd="1" destOrd="0" presId="urn:microsoft.com/office/officeart/2005/8/layout/hierarchy2"/>
    <dgm:cxn modelId="{27D7AE69-7BEF-4F59-8262-82321A4C6830}" type="presParOf" srcId="{F0808A2F-FD6B-457E-B5AA-3654E4BA9444}" destId="{0FFA0265-80E7-4C71-9BB5-952BE683BCF9}" srcOrd="0" destOrd="0" presId="urn:microsoft.com/office/officeart/2005/8/layout/hierarchy2"/>
    <dgm:cxn modelId="{DEC113C7-32D3-4D07-993F-5E0184C4F1D0}" type="presParOf" srcId="{F0808A2F-FD6B-457E-B5AA-3654E4BA9444}" destId="{FB587876-6790-47D3-9304-42D2288E8585}" srcOrd="1" destOrd="0" presId="urn:microsoft.com/office/officeart/2005/8/layout/hierarchy2"/>
    <dgm:cxn modelId="{C81CCEDF-8003-49BB-9A44-C58CB6381FDF}" type="presParOf" srcId="{FB587876-6790-47D3-9304-42D2288E8585}" destId="{7F364DF8-A735-46E9-8EBA-04ED80947AEA}" srcOrd="0" destOrd="0" presId="urn:microsoft.com/office/officeart/2005/8/layout/hierarchy2"/>
    <dgm:cxn modelId="{D97C45C5-6C21-41FF-83E4-C3B348DED7CD}" type="presParOf" srcId="{7F364DF8-A735-46E9-8EBA-04ED80947AEA}" destId="{7557F846-2FFE-4AEB-AB91-EEBBF237AB2F}" srcOrd="0" destOrd="0" presId="urn:microsoft.com/office/officeart/2005/8/layout/hierarchy2"/>
    <dgm:cxn modelId="{4B9DB2F6-E2C4-44CD-85A8-B312B71D8A0D}" type="presParOf" srcId="{FB587876-6790-47D3-9304-42D2288E8585}" destId="{34537DED-ED93-4FE8-9044-AC95990803A1}" srcOrd="1" destOrd="0" presId="urn:microsoft.com/office/officeart/2005/8/layout/hierarchy2"/>
    <dgm:cxn modelId="{BF5CFDD3-D49A-4103-9BD6-B62A870D3138}" type="presParOf" srcId="{34537DED-ED93-4FE8-9044-AC95990803A1}" destId="{6EDBD6C0-5D5D-4208-AD42-80A2CBEF76AB}" srcOrd="0" destOrd="0" presId="urn:microsoft.com/office/officeart/2005/8/layout/hierarchy2"/>
    <dgm:cxn modelId="{45628A68-8888-4224-8E46-32A66814162B}" type="presParOf" srcId="{34537DED-ED93-4FE8-9044-AC95990803A1}" destId="{BB1D7C7E-F0E1-4367-AA84-9463A57459E1}" srcOrd="1" destOrd="0" presId="urn:microsoft.com/office/officeart/2005/8/layout/hierarchy2"/>
    <dgm:cxn modelId="{84894C49-7EEA-48BB-9CCB-E5997F479069}" type="presParOf" srcId="{57355E33-D584-422A-98A5-2E77D1A24371}" destId="{72453C90-A017-4DE6-9D72-77F4FE48EC3C}" srcOrd="2" destOrd="0" presId="urn:microsoft.com/office/officeart/2005/8/layout/hierarchy2"/>
    <dgm:cxn modelId="{BD683BC7-FD86-4D8F-9F3C-B80599085119}" type="presParOf" srcId="{72453C90-A017-4DE6-9D72-77F4FE48EC3C}" destId="{F8F04F85-EB8A-45C1-941C-E994D1B31183}" srcOrd="0" destOrd="0" presId="urn:microsoft.com/office/officeart/2005/8/layout/hierarchy2"/>
    <dgm:cxn modelId="{77D8E2AA-F1E9-4DE9-B31A-B37D6A47961D}" type="presParOf" srcId="{57355E33-D584-422A-98A5-2E77D1A24371}" destId="{203E7366-45F8-4D40-AC4E-AD5B692263E8}" srcOrd="3" destOrd="0" presId="urn:microsoft.com/office/officeart/2005/8/layout/hierarchy2"/>
    <dgm:cxn modelId="{65230F31-3EBE-46D0-AB73-235B282415EA}" type="presParOf" srcId="{203E7366-45F8-4D40-AC4E-AD5B692263E8}" destId="{6CFC25D1-070A-4D80-8C9F-E150869BB440}" srcOrd="0" destOrd="0" presId="urn:microsoft.com/office/officeart/2005/8/layout/hierarchy2"/>
    <dgm:cxn modelId="{F2D5D2C3-17C6-45B2-9566-B1D6496B384A}" type="presParOf" srcId="{203E7366-45F8-4D40-AC4E-AD5B692263E8}" destId="{4366EA05-E32E-46FF-902F-880EAB1AB0C9}" srcOrd="1" destOrd="0" presId="urn:microsoft.com/office/officeart/2005/8/layout/hierarchy2"/>
    <dgm:cxn modelId="{03332C8A-26D2-496E-B570-0325BAF3F347}" type="presParOf" srcId="{4366EA05-E32E-46FF-902F-880EAB1AB0C9}" destId="{B16347F9-5320-4F52-9879-C9F3D48DF2F4}" srcOrd="0" destOrd="0" presId="urn:microsoft.com/office/officeart/2005/8/layout/hierarchy2"/>
    <dgm:cxn modelId="{E3DE0978-DE32-46DA-BC76-B28E5A822F2F}" type="presParOf" srcId="{B16347F9-5320-4F52-9879-C9F3D48DF2F4}" destId="{FCD84430-B2A4-42CF-B92B-97A3C21C0784}" srcOrd="0" destOrd="0" presId="urn:microsoft.com/office/officeart/2005/8/layout/hierarchy2"/>
    <dgm:cxn modelId="{7A88371A-0143-4807-B753-0968A076F2EF}" type="presParOf" srcId="{4366EA05-E32E-46FF-902F-880EAB1AB0C9}" destId="{BEFD9AB1-9E69-409F-BC29-F7F109BED3CF}" srcOrd="1" destOrd="0" presId="urn:microsoft.com/office/officeart/2005/8/layout/hierarchy2"/>
    <dgm:cxn modelId="{F179196B-FB49-4F80-85E6-3102DC32D60A}" type="presParOf" srcId="{BEFD9AB1-9E69-409F-BC29-F7F109BED3CF}" destId="{D5AE015E-4478-47C2-96D9-EF5495F24153}" srcOrd="0" destOrd="0" presId="urn:microsoft.com/office/officeart/2005/8/layout/hierarchy2"/>
    <dgm:cxn modelId="{9E3C0D2F-BFE1-435C-BBEA-129CF6249194}" type="presParOf" srcId="{BEFD9AB1-9E69-409F-BC29-F7F109BED3CF}" destId="{45F43654-20E8-429C-836D-1AFA4D755B28}" srcOrd="1" destOrd="0" presId="urn:microsoft.com/office/officeart/2005/8/layout/hierarchy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E227276-7228-4D4B-8025-0436A72770F7}">
      <dsp:nvSpPr>
        <dsp:cNvPr id="0" name=""/>
        <dsp:cNvSpPr/>
      </dsp:nvSpPr>
      <dsp:spPr>
        <a:xfrm>
          <a:off x="295" y="2196273"/>
          <a:ext cx="2165528" cy="1082764"/>
        </a:xfrm>
        <a:prstGeom prst="roundRect">
          <a:avLst>
            <a:gd name="adj" fmla="val 10000"/>
          </a:avLst>
        </a:prstGeom>
        <a:blipFill>
          <a:blip xmlns:r="http://schemas.openxmlformats.org/officeDocument/2006/relationships" r:embed="rId1">
            <a:duotone>
              <a:schemeClr val="accent4">
                <a:shade val="40000"/>
              </a:schemeClr>
              <a:schemeClr val="accent4">
                <a:tint val="42000"/>
              </a:schemeClr>
            </a:duotone>
          </a:blip>
          <a:tile tx="0" ty="0" sx="40000" sy="40000" flip="none" algn="tl"/>
        </a:blipFill>
        <a:ln>
          <a:noFill/>
        </a:ln>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dsp:spPr>
      <dsp:style>
        <a:lnRef idx="0">
          <a:schemeClr val="accent4"/>
        </a:lnRef>
        <a:fillRef idx="3">
          <a:schemeClr val="accent4"/>
        </a:fillRef>
        <a:effectRef idx="3">
          <a:schemeClr val="accent4"/>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cs-CZ" sz="2500" b="1" kern="1200"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tělesa</a:t>
          </a:r>
          <a:endParaRPr lang="cs-CZ" sz="2500" b="1" kern="1200"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a:off x="295" y="2196273"/>
        <a:ext cx="2165528" cy="1082764"/>
      </dsp:txXfrm>
    </dsp:sp>
    <dsp:sp modelId="{09DBB3FF-BB18-42F4-B5DC-269FBCCBAA2E}">
      <dsp:nvSpPr>
        <dsp:cNvPr id="0" name=""/>
        <dsp:cNvSpPr/>
      </dsp:nvSpPr>
      <dsp:spPr>
        <a:xfrm rot="19457599">
          <a:off x="2065558" y="2408563"/>
          <a:ext cx="1066742" cy="35595"/>
        </a:xfrm>
        <a:custGeom>
          <a:avLst/>
          <a:gdLst/>
          <a:ahLst/>
          <a:cxnLst/>
          <a:rect l="0" t="0" r="0" b="0"/>
          <a:pathLst>
            <a:path>
              <a:moveTo>
                <a:pt x="0" y="17797"/>
              </a:moveTo>
              <a:lnTo>
                <a:pt x="1066742" y="17797"/>
              </a:lnTo>
            </a:path>
          </a:pathLst>
        </a:custGeom>
        <a:noFill/>
        <a:ln w="381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b="1" kern="1200"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rot="19457599">
        <a:off x="2572261" y="2399692"/>
        <a:ext cx="53337" cy="53337"/>
      </dsp:txXfrm>
    </dsp:sp>
    <dsp:sp modelId="{0FFA0265-80E7-4C71-9BB5-952BE683BCF9}">
      <dsp:nvSpPr>
        <dsp:cNvPr id="0" name=""/>
        <dsp:cNvSpPr/>
      </dsp:nvSpPr>
      <dsp:spPr>
        <a:xfrm>
          <a:off x="3032035" y="1573684"/>
          <a:ext cx="2165528" cy="1082764"/>
        </a:xfrm>
        <a:prstGeom prst="roundRect">
          <a:avLst>
            <a:gd name="adj" fmla="val 10000"/>
          </a:avLst>
        </a:prstGeom>
        <a:blipFill>
          <a:blip xmlns:r="http://schemas.openxmlformats.org/officeDocument/2006/relationships" r:embed="rId1">
            <a:duotone>
              <a:schemeClr val="accent4">
                <a:shade val="40000"/>
              </a:schemeClr>
              <a:schemeClr val="accent4">
                <a:tint val="42000"/>
              </a:schemeClr>
            </a:duotone>
          </a:blip>
          <a:tile tx="0" ty="0" sx="40000" sy="40000" flip="none" algn="tl"/>
        </a:blipFill>
        <a:ln>
          <a:noFill/>
        </a:ln>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dsp:spPr>
      <dsp:style>
        <a:lnRef idx="0">
          <a:schemeClr val="accent4"/>
        </a:lnRef>
        <a:fillRef idx="3">
          <a:schemeClr val="accent4"/>
        </a:fillRef>
        <a:effectRef idx="3">
          <a:schemeClr val="accent4"/>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cs-CZ" sz="2500" b="1" kern="1200"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stejnorodá</a:t>
          </a:r>
          <a:endParaRPr lang="cs-CZ" sz="2500" b="1" kern="1200"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a:off x="3032035" y="1573684"/>
        <a:ext cx="2165528" cy="1082764"/>
      </dsp:txXfrm>
    </dsp:sp>
    <dsp:sp modelId="{7F364DF8-A735-46E9-8EBA-04ED80947AEA}">
      <dsp:nvSpPr>
        <dsp:cNvPr id="0" name=""/>
        <dsp:cNvSpPr/>
      </dsp:nvSpPr>
      <dsp:spPr>
        <a:xfrm>
          <a:off x="5197564" y="2097268"/>
          <a:ext cx="866211" cy="35595"/>
        </a:xfrm>
        <a:custGeom>
          <a:avLst/>
          <a:gdLst/>
          <a:ahLst/>
          <a:cxnLst/>
          <a:rect l="0" t="0" r="0" b="0"/>
          <a:pathLst>
            <a:path>
              <a:moveTo>
                <a:pt x="0" y="17797"/>
              </a:moveTo>
              <a:lnTo>
                <a:pt x="866211" y="17797"/>
              </a:lnTo>
            </a:path>
          </a:pathLst>
        </a:custGeom>
        <a:noFill/>
        <a:ln w="381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b="1" kern="1200"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a:off x="5609014" y="2093411"/>
        <a:ext cx="43310" cy="43310"/>
      </dsp:txXfrm>
    </dsp:sp>
    <dsp:sp modelId="{6EDBD6C0-5D5D-4208-AD42-80A2CBEF76AB}">
      <dsp:nvSpPr>
        <dsp:cNvPr id="0" name=""/>
        <dsp:cNvSpPr/>
      </dsp:nvSpPr>
      <dsp:spPr>
        <a:xfrm>
          <a:off x="6063775" y="1573684"/>
          <a:ext cx="2165528" cy="1082764"/>
        </a:xfrm>
        <a:prstGeom prst="roundRect">
          <a:avLst>
            <a:gd name="adj" fmla="val 10000"/>
          </a:avLst>
        </a:prstGeom>
        <a:blipFill>
          <a:blip xmlns:r="http://schemas.openxmlformats.org/officeDocument/2006/relationships" r:embed="rId1">
            <a:duotone>
              <a:schemeClr val="accent4">
                <a:shade val="40000"/>
              </a:schemeClr>
              <a:schemeClr val="accent4">
                <a:tint val="42000"/>
              </a:schemeClr>
            </a:duotone>
          </a:blip>
          <a:tile tx="0" ty="0" sx="40000" sy="40000" flip="none" algn="tl"/>
        </a:blipFill>
        <a:ln>
          <a:noFill/>
        </a:ln>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dsp:spPr>
      <dsp:style>
        <a:lnRef idx="0">
          <a:schemeClr val="accent4"/>
        </a:lnRef>
        <a:fillRef idx="3">
          <a:schemeClr val="accent4"/>
        </a:fillRef>
        <a:effectRef idx="3">
          <a:schemeClr val="accent4"/>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cs-CZ" sz="2500" b="1" kern="1200"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jsou z jedné látky</a:t>
          </a:r>
          <a:endParaRPr lang="cs-CZ" sz="2500" b="1" kern="1200"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a:off x="6063775" y="1573684"/>
        <a:ext cx="2165528" cy="1082764"/>
      </dsp:txXfrm>
    </dsp:sp>
    <dsp:sp modelId="{72453C90-A017-4DE6-9D72-77F4FE48EC3C}">
      <dsp:nvSpPr>
        <dsp:cNvPr id="0" name=""/>
        <dsp:cNvSpPr/>
      </dsp:nvSpPr>
      <dsp:spPr>
        <a:xfrm rot="2142401">
          <a:off x="2065558" y="3031152"/>
          <a:ext cx="1066742" cy="35595"/>
        </a:xfrm>
        <a:custGeom>
          <a:avLst/>
          <a:gdLst/>
          <a:ahLst/>
          <a:cxnLst/>
          <a:rect l="0" t="0" r="0" b="0"/>
          <a:pathLst>
            <a:path>
              <a:moveTo>
                <a:pt x="0" y="17797"/>
              </a:moveTo>
              <a:lnTo>
                <a:pt x="1066742" y="17797"/>
              </a:lnTo>
            </a:path>
          </a:pathLst>
        </a:custGeom>
        <a:noFill/>
        <a:ln w="381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b="1" kern="1200"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rot="2142401">
        <a:off x="2572261" y="3022282"/>
        <a:ext cx="53337" cy="53337"/>
      </dsp:txXfrm>
    </dsp:sp>
    <dsp:sp modelId="{6CFC25D1-070A-4D80-8C9F-E150869BB440}">
      <dsp:nvSpPr>
        <dsp:cNvPr id="0" name=""/>
        <dsp:cNvSpPr/>
      </dsp:nvSpPr>
      <dsp:spPr>
        <a:xfrm>
          <a:off x="3032035" y="2818863"/>
          <a:ext cx="2165528" cy="1082764"/>
        </a:xfrm>
        <a:prstGeom prst="roundRect">
          <a:avLst>
            <a:gd name="adj" fmla="val 10000"/>
          </a:avLst>
        </a:prstGeom>
        <a:blipFill>
          <a:blip xmlns:r="http://schemas.openxmlformats.org/officeDocument/2006/relationships" r:embed="rId1">
            <a:duotone>
              <a:schemeClr val="accent4">
                <a:shade val="40000"/>
              </a:schemeClr>
              <a:schemeClr val="accent4">
                <a:tint val="42000"/>
              </a:schemeClr>
            </a:duotone>
          </a:blip>
          <a:tile tx="0" ty="0" sx="40000" sy="40000" flip="none" algn="tl"/>
        </a:blipFill>
        <a:ln>
          <a:noFill/>
        </a:ln>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dsp:spPr>
      <dsp:style>
        <a:lnRef idx="0">
          <a:schemeClr val="accent4"/>
        </a:lnRef>
        <a:fillRef idx="3">
          <a:schemeClr val="accent4"/>
        </a:fillRef>
        <a:effectRef idx="3">
          <a:schemeClr val="accent4"/>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cs-CZ" sz="2500" b="1" kern="1200"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nestejnorodá</a:t>
          </a:r>
          <a:endParaRPr lang="cs-CZ" sz="2500" b="1" kern="1200"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a:off x="3032035" y="2818863"/>
        <a:ext cx="2165528" cy="1082764"/>
      </dsp:txXfrm>
    </dsp:sp>
    <dsp:sp modelId="{B16347F9-5320-4F52-9879-C9F3D48DF2F4}">
      <dsp:nvSpPr>
        <dsp:cNvPr id="0" name=""/>
        <dsp:cNvSpPr/>
      </dsp:nvSpPr>
      <dsp:spPr>
        <a:xfrm>
          <a:off x="5197564" y="3342447"/>
          <a:ext cx="866211" cy="35595"/>
        </a:xfrm>
        <a:custGeom>
          <a:avLst/>
          <a:gdLst/>
          <a:ahLst/>
          <a:cxnLst/>
          <a:rect l="0" t="0" r="0" b="0"/>
          <a:pathLst>
            <a:path>
              <a:moveTo>
                <a:pt x="0" y="17797"/>
              </a:moveTo>
              <a:lnTo>
                <a:pt x="866211" y="17797"/>
              </a:lnTo>
            </a:path>
          </a:pathLst>
        </a:custGeom>
        <a:noFill/>
        <a:ln w="381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cs-CZ" sz="500" b="1" kern="1200" cap="none" spc="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a:off x="5609014" y="3338590"/>
        <a:ext cx="43310" cy="43310"/>
      </dsp:txXfrm>
    </dsp:sp>
    <dsp:sp modelId="{D5AE015E-4478-47C2-96D9-EF5495F24153}">
      <dsp:nvSpPr>
        <dsp:cNvPr id="0" name=""/>
        <dsp:cNvSpPr/>
      </dsp:nvSpPr>
      <dsp:spPr>
        <a:xfrm>
          <a:off x="6063775" y="2818863"/>
          <a:ext cx="2165528" cy="1082764"/>
        </a:xfrm>
        <a:prstGeom prst="roundRect">
          <a:avLst>
            <a:gd name="adj" fmla="val 10000"/>
          </a:avLst>
        </a:prstGeom>
        <a:blipFill>
          <a:blip xmlns:r="http://schemas.openxmlformats.org/officeDocument/2006/relationships" r:embed="rId1">
            <a:duotone>
              <a:schemeClr val="accent4">
                <a:shade val="40000"/>
              </a:schemeClr>
              <a:schemeClr val="accent4">
                <a:tint val="42000"/>
              </a:schemeClr>
            </a:duotone>
          </a:blip>
          <a:tile tx="0" ty="0" sx="40000" sy="40000" flip="none" algn="tl"/>
        </a:blipFill>
        <a:ln>
          <a:noFill/>
        </a:ln>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dsp:spPr>
      <dsp:style>
        <a:lnRef idx="0">
          <a:schemeClr val="accent4"/>
        </a:lnRef>
        <a:fillRef idx="3">
          <a:schemeClr val="accent4"/>
        </a:fillRef>
        <a:effectRef idx="3">
          <a:schemeClr val="accent4"/>
        </a:effectRef>
        <a:fontRef idx="minor">
          <a:schemeClr val="lt1"/>
        </a:fontRef>
      </dsp:style>
      <dsp:txBody>
        <a:bodyPr spcFirstLastPara="0" vert="horz" wrap="square" lIns="15875" tIns="15875" rIns="15875" bIns="15875" numCol="1" spcCol="1270" anchor="ctr" anchorCtr="0">
          <a:noAutofit/>
        </a:bodyPr>
        <a:lstStyle/>
        <a:p>
          <a:pPr lvl="0" algn="ctr" defTabSz="1111250">
            <a:lnSpc>
              <a:spcPct val="90000"/>
            </a:lnSpc>
            <a:spcBef>
              <a:spcPct val="0"/>
            </a:spcBef>
            <a:spcAft>
              <a:spcPct val="35000"/>
            </a:spcAft>
          </a:pPr>
          <a:r>
            <a:rPr lang="cs-CZ" sz="2500" b="1" kern="1200" cap="none"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jsou z více látek</a:t>
          </a:r>
          <a:endParaRPr lang="cs-CZ" sz="2500" b="1" kern="1200"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dsp:txBody>
      <dsp:txXfrm>
        <a:off x="6063775" y="2818863"/>
        <a:ext cx="2165528" cy="10827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4092A5-947A-4470-8350-9A2A0D88540E}" type="datetimeFigureOut">
              <a:rPr lang="cs-CZ" smtClean="0"/>
              <a:pPr/>
              <a:t>14.7.2012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8127A8-4FCD-4C77-B3EB-3D3B4206437C}" type="slidenum">
              <a:rPr lang="cs-CZ" smtClean="0"/>
              <a:pPr/>
              <a:t>‹#›</a:t>
            </a:fld>
            <a:endParaRPr lang="cs-CZ"/>
          </a:p>
        </p:txBody>
      </p:sp>
    </p:spTree>
    <p:extLst>
      <p:ext uri="{BB962C8B-B14F-4D97-AF65-F5344CB8AC3E}">
        <p14:creationId xmlns:p14="http://schemas.microsoft.com/office/powerpoint/2010/main" xmlns="" val="3005034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6627" name="Zástupný symbol pro poznámky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26628" name="Zástupný symbol pro číslo snímku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98C87F8-2D65-4579-B8FB-49B490BEF6E4}" type="slidenum">
              <a:rPr lang="cs-CZ" smtClean="0">
                <a:solidFill>
                  <a:srgbClr val="000000"/>
                </a:solidFill>
              </a:rPr>
              <a:pPr eaLnBrk="1" hangingPunct="1"/>
              <a:t>1</a:t>
            </a:fld>
            <a:endParaRPr lang="cs-CZ" smtClean="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Nadpis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cs-CZ" smtClean="0"/>
              <a:t>Kliknutím lze upravit styl.</a:t>
            </a:r>
            <a:endParaRPr kumimoji="0" lang="en-US"/>
          </a:p>
        </p:txBody>
      </p:sp>
      <p:cxnSp>
        <p:nvCxnSpPr>
          <p:cNvPr id="8" name="Přímá spojnice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Přímá spojnice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á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a:endParaRPr lang="en-US" dirty="0">
              <a:solidFill>
                <a:srgbClr val="FFFF66"/>
              </a:solidFill>
            </a:endParaRPr>
          </a:p>
        </p:txBody>
      </p:sp>
      <p:sp>
        <p:nvSpPr>
          <p:cNvPr id="15" name="Zástupný symbol pro datum 14"/>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16" name="Zástupný symbol pro číslo snímku 15"/>
          <p:cNvSpPr>
            <a:spLocks noGrp="1"/>
          </p:cNvSpPr>
          <p:nvPr>
            <p:ph type="sldNum" sz="quarter" idx="11"/>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
        <p:nvSpPr>
          <p:cNvPr id="17" name="Zástupný symbol pro zápatí 16"/>
          <p:cNvSpPr>
            <a:spLocks noGrp="1"/>
          </p:cNvSpPr>
          <p:nvPr>
            <p:ph type="ftr" sz="quarter" idx="12"/>
          </p:nvPr>
        </p:nvSpPr>
        <p:spPr/>
        <p:txBody>
          <a:bodyPr/>
          <a:lstStyle/>
          <a:p>
            <a:endParaRPr lang="cs-CZ" dirty="0">
              <a:solidFill>
                <a:srgbClr val="FFC000"/>
              </a:solidFill>
            </a:endParaRPr>
          </a:p>
        </p:txBody>
      </p:sp>
    </p:spTree>
    <p:extLst>
      <p:ext uri="{BB962C8B-B14F-4D97-AF65-F5344CB8AC3E}">
        <p14:creationId xmlns:p14="http://schemas.microsoft.com/office/powerpoint/2010/main" xmlns="" val="778525197"/>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Zástupný symbol pro obsah 8"/>
          <p:cNvSpPr>
            <a:spLocks noGrp="1"/>
          </p:cNvSpPr>
          <p:nvPr>
            <p:ph idx="1"/>
          </p:nvPr>
        </p:nvSpPr>
        <p:spPr>
          <a:xfrm>
            <a:off x="457200" y="1524000"/>
            <a:ext cx="8229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4" name="Zástupný symbol pro datum 13"/>
          <p:cNvSpPr>
            <a:spLocks noGrp="1"/>
          </p:cNvSpPr>
          <p:nvPr>
            <p:ph type="dt" sz="half" idx="14"/>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15" name="Zástupný symbol pro číslo snímku 14"/>
          <p:cNvSpPr>
            <a:spLocks noGrp="1"/>
          </p:cNvSpPr>
          <p:nvPr>
            <p:ph type="sldNum" sz="quarter" idx="15"/>
          </p:nvPr>
        </p:nvSpPr>
        <p:spPr/>
        <p:txBody>
          <a:bodyPr/>
          <a:lstStyle>
            <a:lvl1pPr algn="ctr">
              <a:defRPr/>
            </a:lvl1pPr>
          </a:lstStyle>
          <a:p>
            <a:fld id="{5365406B-16F4-438F-8206-EFE54FD2AFC8}" type="slidenum">
              <a:rPr lang="cs-CZ" smtClean="0">
                <a:solidFill>
                  <a:srgbClr val="FFC000"/>
                </a:solidFill>
              </a:rPr>
              <a:pPr/>
              <a:t>‹#›</a:t>
            </a:fld>
            <a:endParaRPr lang="cs-CZ" dirty="0">
              <a:solidFill>
                <a:srgbClr val="FFC000"/>
              </a:solidFill>
            </a:endParaRPr>
          </a:p>
        </p:txBody>
      </p:sp>
      <p:sp>
        <p:nvSpPr>
          <p:cNvPr id="16" name="Zástupný symbol pro zápatí 15"/>
          <p:cNvSpPr>
            <a:spLocks noGrp="1"/>
          </p:cNvSpPr>
          <p:nvPr>
            <p:ph type="ftr" sz="quarter" idx="16"/>
          </p:nvPr>
        </p:nvSpPr>
        <p:spPr/>
        <p:txBody>
          <a:bodyPr/>
          <a:lstStyle/>
          <a:p>
            <a:endParaRPr lang="cs-CZ" dirty="0">
              <a:solidFill>
                <a:srgbClr val="FFC000"/>
              </a:solidFill>
            </a:endParaRPr>
          </a:p>
        </p:txBody>
      </p:sp>
      <p:sp>
        <p:nvSpPr>
          <p:cNvPr id="17" name="Nadpis 16"/>
          <p:cNvSpPr>
            <a:spLocks noGrp="1"/>
          </p:cNvSpPr>
          <p:nvPr>
            <p:ph type="title"/>
          </p:nvPr>
        </p:nvSpPr>
        <p:spPr/>
        <p:txBody>
          <a:bodyPr rtlCol="0" anchor="b" anchorCtr="0"/>
          <a:lstStyle/>
          <a:p>
            <a:r>
              <a:rPr kumimoji="0" lang="cs-CZ" smtClean="0"/>
              <a:t>Kliknutím lze upravit styl.</a:t>
            </a:r>
            <a:endParaRPr kumimoji="0" lang="en-US"/>
          </a:p>
        </p:txBody>
      </p:sp>
    </p:spTree>
    <p:extLst>
      <p:ext uri="{BB962C8B-B14F-4D97-AF65-F5344CB8AC3E}">
        <p14:creationId xmlns:p14="http://schemas.microsoft.com/office/powerpoint/2010/main" xmlns="" val="2325092647"/>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4" name="Zástupný symbol pro datum 3"/>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5" name="Zástupný symbol pro zápatí 4"/>
          <p:cNvSpPr>
            <a:spLocks noGrp="1"/>
          </p:cNvSpPr>
          <p:nvPr>
            <p:ph type="ftr" sz="quarter" idx="11"/>
          </p:nvPr>
        </p:nvSpPr>
        <p:spPr/>
        <p:txBody>
          <a:bodyPr/>
          <a:lstStyle/>
          <a:p>
            <a:endParaRPr lang="cs-CZ" dirty="0">
              <a:solidFill>
                <a:srgbClr val="FFC000"/>
              </a:solidFill>
            </a:endParaRPr>
          </a:p>
        </p:txBody>
      </p:sp>
      <p:sp>
        <p:nvSpPr>
          <p:cNvPr id="6" name="Zástupný symbol pro číslo snímku 5"/>
          <p:cNvSpPr>
            <a:spLocks noGrp="1"/>
          </p:cNvSpPr>
          <p:nvPr>
            <p:ph type="sldNum" sz="quarter" idx="12"/>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
        <p:nvSpPr>
          <p:cNvPr id="2" name="Nadpis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cxnSp>
        <p:nvCxnSpPr>
          <p:cNvPr id="7" name="Přímá spojnice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32710471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Zástupný symbol pro datum 4"/>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6" name="Zástupný symbol pro zápatí 5"/>
          <p:cNvSpPr>
            <a:spLocks noGrp="1"/>
          </p:cNvSpPr>
          <p:nvPr>
            <p:ph type="ftr" sz="quarter" idx="11"/>
          </p:nvPr>
        </p:nvSpPr>
        <p:spPr/>
        <p:txBody>
          <a:bodyPr/>
          <a:lstStyle/>
          <a:p>
            <a:endParaRPr lang="cs-CZ" dirty="0">
              <a:solidFill>
                <a:srgbClr val="FFC000"/>
              </a:solidFill>
            </a:endParaRPr>
          </a:p>
        </p:txBody>
      </p:sp>
      <p:sp>
        <p:nvSpPr>
          <p:cNvPr id="7" name="Zástupný symbol pro číslo snímku 6"/>
          <p:cNvSpPr>
            <a:spLocks noGrp="1"/>
          </p:cNvSpPr>
          <p:nvPr>
            <p:ph type="sldNum" sz="quarter" idx="12"/>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
        <p:nvSpPr>
          <p:cNvPr id="2" name="Nadpis 1"/>
          <p:cNvSpPr>
            <a:spLocks noGrp="1"/>
          </p:cNvSpPr>
          <p:nvPr>
            <p:ph type="title"/>
          </p:nvPr>
        </p:nvSpPr>
        <p:spPr/>
        <p:txBody>
          <a:bodyPr/>
          <a:lstStyle/>
          <a:p>
            <a:r>
              <a:rPr kumimoji="0" lang="cs-CZ" smtClean="0"/>
              <a:t>Kliknutím lze upravit styl.</a:t>
            </a:r>
            <a:endParaRPr kumimoji="0" lang="en-US"/>
          </a:p>
        </p:txBody>
      </p:sp>
      <p:sp>
        <p:nvSpPr>
          <p:cNvPr id="11" name="Zástupný symbol pro obsah 10"/>
          <p:cNvSpPr>
            <a:spLocks noGrp="1"/>
          </p:cNvSpPr>
          <p:nvPr>
            <p:ph sz="half" idx="1"/>
          </p:nvPr>
        </p:nvSpPr>
        <p:spPr>
          <a:xfrm>
            <a:off x="457200" y="1524000"/>
            <a:ext cx="4059936"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524000"/>
            <a:ext cx="4059936"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extLst>
      <p:ext uri="{BB962C8B-B14F-4D97-AF65-F5344CB8AC3E}">
        <p14:creationId xmlns:p14="http://schemas.microsoft.com/office/powerpoint/2010/main" xmlns="" val="2958685636"/>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9" name="Zástupný symbol pro číslo snímku 8"/>
          <p:cNvSpPr>
            <a:spLocks noGrp="1"/>
          </p:cNvSpPr>
          <p:nvPr>
            <p:ph type="sldNum" sz="quarter" idx="12"/>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
        <p:nvSpPr>
          <p:cNvPr id="8" name="Zástupný symbol pro zápatí 7"/>
          <p:cNvSpPr>
            <a:spLocks noGrp="1"/>
          </p:cNvSpPr>
          <p:nvPr>
            <p:ph type="ftr" sz="quarter" idx="11"/>
          </p:nvPr>
        </p:nvSpPr>
        <p:spPr/>
        <p:txBody>
          <a:bodyPr/>
          <a:lstStyle/>
          <a:p>
            <a:endParaRPr lang="cs-CZ" dirty="0">
              <a:solidFill>
                <a:srgbClr val="FFC000"/>
              </a:solidFill>
            </a:endParaRPr>
          </a:p>
        </p:txBody>
      </p:sp>
      <p:sp>
        <p:nvSpPr>
          <p:cNvPr id="7" name="Zástupný symbol pro datum 6"/>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3" name="Zástupný symbol pro text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32" name="Zástupný symbol pro obsah 31"/>
          <p:cNvSpPr>
            <a:spLocks noGrp="1"/>
          </p:cNvSpPr>
          <p:nvPr>
            <p:ph sz="half" idx="2"/>
          </p:nvPr>
        </p:nvSpPr>
        <p:spPr>
          <a:xfrm>
            <a:off x="457200" y="2201896"/>
            <a:ext cx="4038600" cy="391363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4" name="Zástupný symbol pro obsah 33"/>
          <p:cNvSpPr>
            <a:spLocks noGrp="1"/>
          </p:cNvSpPr>
          <p:nvPr>
            <p:ph sz="quarter" idx="4"/>
          </p:nvPr>
        </p:nvSpPr>
        <p:spPr>
          <a:xfrm>
            <a:off x="4649788" y="2201896"/>
            <a:ext cx="4038600" cy="391363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 name="Nadpis 1"/>
          <p:cNvSpPr>
            <a:spLocks noGrp="1"/>
          </p:cNvSpPr>
          <p:nvPr>
            <p:ph type="title"/>
          </p:nvPr>
        </p:nvSpPr>
        <p:spPr>
          <a:xfrm>
            <a:off x="457200" y="155448"/>
            <a:ext cx="8229600" cy="1143000"/>
          </a:xfrm>
        </p:spPr>
        <p:txBody>
          <a:bodyPr anchor="b" anchorCtr="0"/>
          <a:lstStyle>
            <a:lvl1pPr>
              <a:defRPr/>
            </a:lvl1pPr>
          </a:lstStyle>
          <a:p>
            <a:r>
              <a:rPr kumimoji="0" lang="cs-CZ" smtClean="0"/>
              <a:t>Kliknutím lze upravit styl.</a:t>
            </a:r>
            <a:endParaRPr kumimoji="0" lang="en-US"/>
          </a:p>
        </p:txBody>
      </p:sp>
      <p:sp>
        <p:nvSpPr>
          <p:cNvPr id="12" name="Zástupný symbol pro text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cxnSp>
        <p:nvCxnSpPr>
          <p:cNvPr id="10" name="Přímá spojnice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65801913"/>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4" name="Zástupný symbol pro zápatí 3"/>
          <p:cNvSpPr>
            <a:spLocks noGrp="1"/>
          </p:cNvSpPr>
          <p:nvPr>
            <p:ph type="ftr" sz="quarter" idx="11"/>
          </p:nvPr>
        </p:nvSpPr>
        <p:spPr/>
        <p:txBody>
          <a:bodyPr/>
          <a:lstStyle/>
          <a:p>
            <a:endParaRPr lang="cs-CZ" dirty="0">
              <a:solidFill>
                <a:srgbClr val="FFC000"/>
              </a:solidFill>
            </a:endParaRPr>
          </a:p>
        </p:txBody>
      </p:sp>
      <p:sp>
        <p:nvSpPr>
          <p:cNvPr id="5" name="Zástupný symbol pro číslo snímku 4"/>
          <p:cNvSpPr>
            <a:spLocks noGrp="1"/>
          </p:cNvSpPr>
          <p:nvPr>
            <p:ph type="sldNum" sz="quarter" idx="12"/>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
        <p:nvSpPr>
          <p:cNvPr id="2" name="Nadpis 1"/>
          <p:cNvSpPr>
            <a:spLocks noGrp="1"/>
          </p:cNvSpPr>
          <p:nvPr>
            <p:ph type="title"/>
          </p:nvPr>
        </p:nvSpPr>
        <p:spPr/>
        <p:txBody>
          <a:bodyPr/>
          <a:lstStyle/>
          <a:p>
            <a:r>
              <a:rPr kumimoji="0" lang="cs-CZ" smtClean="0"/>
              <a:t>Kliknutím lze upravit styl.</a:t>
            </a:r>
            <a:endParaRPr kumimoji="0" lang="en-US"/>
          </a:p>
        </p:txBody>
      </p:sp>
    </p:spTree>
    <p:extLst>
      <p:ext uri="{BB962C8B-B14F-4D97-AF65-F5344CB8AC3E}">
        <p14:creationId xmlns:p14="http://schemas.microsoft.com/office/powerpoint/2010/main" xmlns="" val="93513723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3" name="Zástupný symbol pro zápatí 2"/>
          <p:cNvSpPr>
            <a:spLocks noGrp="1"/>
          </p:cNvSpPr>
          <p:nvPr>
            <p:ph type="ftr" sz="quarter" idx="11"/>
          </p:nvPr>
        </p:nvSpPr>
        <p:spPr/>
        <p:txBody>
          <a:bodyPr/>
          <a:lstStyle/>
          <a:p>
            <a:endParaRPr lang="cs-CZ" dirty="0">
              <a:solidFill>
                <a:srgbClr val="FFC000"/>
              </a:solidFill>
            </a:endParaRPr>
          </a:p>
        </p:txBody>
      </p:sp>
      <p:sp>
        <p:nvSpPr>
          <p:cNvPr id="4" name="Zástupný symbol pro číslo snímku 3"/>
          <p:cNvSpPr>
            <a:spLocks noGrp="1"/>
          </p:cNvSpPr>
          <p:nvPr>
            <p:ph type="sldNum" sz="quarter" idx="12"/>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Tree>
    <p:extLst>
      <p:ext uri="{BB962C8B-B14F-4D97-AF65-F5344CB8AC3E}">
        <p14:creationId xmlns:p14="http://schemas.microsoft.com/office/powerpoint/2010/main" xmlns="" val="2477810595"/>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9" name="Zástupný symbol pro obsah 28"/>
          <p:cNvSpPr>
            <a:spLocks noGrp="1"/>
          </p:cNvSpPr>
          <p:nvPr>
            <p:ph sz="quarter" idx="1"/>
          </p:nvPr>
        </p:nvSpPr>
        <p:spPr>
          <a:xfrm>
            <a:off x="457200" y="457200"/>
            <a:ext cx="6248400" cy="5715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3" name="Zástupný symbol pro text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31" name="Nadpis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Kliknutím lze upravit styl.</a:t>
            </a:r>
            <a:endParaRPr kumimoji="0" lang="en-US"/>
          </a:p>
        </p:txBody>
      </p:sp>
      <p:sp>
        <p:nvSpPr>
          <p:cNvPr id="8" name="Zástupný symbol pro datum 7"/>
          <p:cNvSpPr>
            <a:spLocks noGrp="1"/>
          </p:cNvSpPr>
          <p:nvPr>
            <p:ph type="dt" sz="half" idx="14"/>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9" name="Zástupný symbol pro číslo snímku 8"/>
          <p:cNvSpPr>
            <a:spLocks noGrp="1"/>
          </p:cNvSpPr>
          <p:nvPr>
            <p:ph type="sldNum" sz="quarter" idx="15"/>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
        <p:nvSpPr>
          <p:cNvPr id="10" name="Zástupný symbol pro zápatí 9"/>
          <p:cNvSpPr>
            <a:spLocks noGrp="1"/>
          </p:cNvSpPr>
          <p:nvPr>
            <p:ph type="ftr" sz="quarter" idx="16"/>
          </p:nvPr>
        </p:nvSpPr>
        <p:spPr/>
        <p:txBody>
          <a:bodyPr/>
          <a:lstStyle/>
          <a:p>
            <a:endParaRPr lang="cs-CZ" dirty="0">
              <a:solidFill>
                <a:srgbClr val="FFC000"/>
              </a:solidFill>
            </a:endParaRPr>
          </a:p>
        </p:txBody>
      </p:sp>
    </p:spTree>
    <p:extLst>
      <p:ext uri="{BB962C8B-B14F-4D97-AF65-F5344CB8AC3E}">
        <p14:creationId xmlns:p14="http://schemas.microsoft.com/office/powerpoint/2010/main" xmlns="" val="3683570387"/>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cs-CZ" dirty="0" smtClean="0"/>
              <a:t>Kliknutím na ikonu přidáte obrázek.</a:t>
            </a:r>
            <a:endParaRPr kumimoji="0" lang="en-US" dirty="0"/>
          </a:p>
        </p:txBody>
      </p:sp>
      <p:sp>
        <p:nvSpPr>
          <p:cNvPr id="4" name="Zástupný symbol pro text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8" name="Zástupný symbol pro datum 7"/>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9" name="Zástupný symbol pro číslo snímku 8"/>
          <p:cNvSpPr>
            <a:spLocks noGrp="1"/>
          </p:cNvSpPr>
          <p:nvPr>
            <p:ph type="sldNum" sz="quarter" idx="11"/>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
        <p:nvSpPr>
          <p:cNvPr id="10" name="Zástupný symbol pro zápatí 9"/>
          <p:cNvSpPr>
            <a:spLocks noGrp="1"/>
          </p:cNvSpPr>
          <p:nvPr>
            <p:ph type="ftr" sz="quarter" idx="12"/>
          </p:nvPr>
        </p:nvSpPr>
        <p:spPr/>
        <p:txBody>
          <a:bodyPr/>
          <a:lstStyle/>
          <a:p>
            <a:endParaRPr lang="cs-CZ" dirty="0">
              <a:solidFill>
                <a:srgbClr val="FFC000"/>
              </a:solidFill>
            </a:endParaRPr>
          </a:p>
        </p:txBody>
      </p:sp>
    </p:spTree>
    <p:extLst>
      <p:ext uri="{BB962C8B-B14F-4D97-AF65-F5344CB8AC3E}">
        <p14:creationId xmlns:p14="http://schemas.microsoft.com/office/powerpoint/2010/main" xmlns="" val="1439389725"/>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5" name="Zástupný symbol pro zápatí 4"/>
          <p:cNvSpPr>
            <a:spLocks noGrp="1"/>
          </p:cNvSpPr>
          <p:nvPr>
            <p:ph type="ftr" sz="quarter" idx="11"/>
          </p:nvPr>
        </p:nvSpPr>
        <p:spPr/>
        <p:txBody>
          <a:bodyPr/>
          <a:lstStyle/>
          <a:p>
            <a:endParaRPr lang="cs-CZ" dirty="0">
              <a:solidFill>
                <a:srgbClr val="FFC000"/>
              </a:solidFill>
            </a:endParaRPr>
          </a:p>
        </p:txBody>
      </p:sp>
      <p:sp>
        <p:nvSpPr>
          <p:cNvPr id="6" name="Zástupný symbol pro číslo snímku 5"/>
          <p:cNvSpPr>
            <a:spLocks noGrp="1"/>
          </p:cNvSpPr>
          <p:nvPr>
            <p:ph type="sldNum" sz="quarter" idx="12"/>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Tree>
    <p:extLst>
      <p:ext uri="{BB962C8B-B14F-4D97-AF65-F5344CB8AC3E}">
        <p14:creationId xmlns:p14="http://schemas.microsoft.com/office/powerpoint/2010/main" xmlns="" val="1137161016"/>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5" name="Zástupný symbol pro zápatí 4"/>
          <p:cNvSpPr>
            <a:spLocks noGrp="1"/>
          </p:cNvSpPr>
          <p:nvPr>
            <p:ph type="ftr" sz="quarter" idx="11"/>
          </p:nvPr>
        </p:nvSpPr>
        <p:spPr/>
        <p:txBody>
          <a:bodyPr/>
          <a:lstStyle/>
          <a:p>
            <a:endParaRPr lang="cs-CZ" dirty="0">
              <a:solidFill>
                <a:srgbClr val="FFC000"/>
              </a:solidFill>
            </a:endParaRPr>
          </a:p>
        </p:txBody>
      </p:sp>
      <p:sp>
        <p:nvSpPr>
          <p:cNvPr id="6" name="Zástupný symbol pro číslo snímku 5"/>
          <p:cNvSpPr>
            <a:spLocks noGrp="1"/>
          </p:cNvSpPr>
          <p:nvPr>
            <p:ph type="sldNum" sz="quarter" idx="12"/>
          </p:nvPr>
        </p:nvSpPr>
        <p:spPr/>
        <p:txBody>
          <a:bodyPr/>
          <a:lstStyle/>
          <a:p>
            <a:fld id="{5365406B-16F4-438F-8206-EFE54FD2AFC8}" type="slidenum">
              <a:rPr lang="cs-CZ" smtClean="0">
                <a:solidFill>
                  <a:srgbClr val="FFC000"/>
                </a:solidFill>
              </a:rPr>
              <a:pPr/>
              <a:t>‹#›</a:t>
            </a:fld>
            <a:endParaRPr lang="cs-CZ" dirty="0">
              <a:solidFill>
                <a:srgbClr val="FFC000"/>
              </a:solidFill>
            </a:endParaRPr>
          </a:p>
        </p:txBody>
      </p:sp>
    </p:spTree>
    <p:extLst>
      <p:ext uri="{BB962C8B-B14F-4D97-AF65-F5344CB8AC3E}">
        <p14:creationId xmlns:p14="http://schemas.microsoft.com/office/powerpoint/2010/main" xmlns="" val="1599565850"/>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17F75D7A-2612-4897-954D-9D50F9940518}" type="datetimeFigureOut">
              <a:rPr lang="cs-CZ"/>
              <a:pPr>
                <a:defRPr/>
              </a:pPr>
              <a:t>14.7.2012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A28A30BF-A37C-4459-8B8A-7A0DAA975669}" type="slidenum">
              <a:rPr lang="cs-CZ"/>
              <a:pPr>
                <a:defRPr/>
              </a:pPr>
              <a:t>‹#›</a:t>
            </a:fld>
            <a:endParaRPr lang="cs-CZ"/>
          </a:p>
        </p:txBody>
      </p:sp>
    </p:spTree>
    <p:extLst>
      <p:ext uri="{BB962C8B-B14F-4D97-AF65-F5344CB8AC3E}">
        <p14:creationId xmlns:p14="http://schemas.microsoft.com/office/powerpoint/2010/main" xmlns="" val="2123067268"/>
      </p:ext>
    </p:extLst>
  </p:cSld>
  <p:clrMapOvr>
    <a:masterClrMapping/>
  </p:clrMapOvr>
  <p:transition spd="slow">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26641749-A96D-41CB-BEC3-C447110C46D5}" type="datetimeFigureOut">
              <a:rPr lang="cs-CZ"/>
              <a:pPr>
                <a:defRPr/>
              </a:pPr>
              <a:t>14.7.2012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B638D0BF-A37A-4CEE-8604-D565130621EB}" type="slidenum">
              <a:rPr lang="cs-CZ"/>
              <a:pPr>
                <a:defRPr/>
              </a:pPr>
              <a:t>‹#›</a:t>
            </a:fld>
            <a:endParaRPr lang="cs-CZ"/>
          </a:p>
        </p:txBody>
      </p:sp>
    </p:spTree>
    <p:extLst>
      <p:ext uri="{BB962C8B-B14F-4D97-AF65-F5344CB8AC3E}">
        <p14:creationId xmlns:p14="http://schemas.microsoft.com/office/powerpoint/2010/main" xmlns="" val="602596619"/>
      </p:ext>
    </p:extLst>
  </p:cSld>
  <p:clrMapOvr>
    <a:masterClrMapping/>
  </p:clrMapOvr>
  <p:transition spd="slow">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352B7749-8CC6-49E2-AB1E-9B936A7326B7}" type="datetimeFigureOut">
              <a:rPr lang="cs-CZ"/>
              <a:pPr>
                <a:defRPr/>
              </a:pPr>
              <a:t>14.7.2012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BB081F4A-BB81-4FEB-8E43-A6699A23A5E0}" type="slidenum">
              <a:rPr lang="cs-CZ"/>
              <a:pPr>
                <a:defRPr/>
              </a:pPr>
              <a:t>‹#›</a:t>
            </a:fld>
            <a:endParaRPr lang="cs-CZ"/>
          </a:p>
        </p:txBody>
      </p:sp>
    </p:spTree>
    <p:extLst>
      <p:ext uri="{BB962C8B-B14F-4D97-AF65-F5344CB8AC3E}">
        <p14:creationId xmlns:p14="http://schemas.microsoft.com/office/powerpoint/2010/main" xmlns="" val="4190097163"/>
      </p:ext>
    </p:extLst>
  </p:cSld>
  <p:clrMapOvr>
    <a:masterClrMapping/>
  </p:clrMapOvr>
  <p:transition spd="slow">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2DE8EB94-EC6E-454B-AF04-58D4B12C3F94}" type="datetimeFigureOut">
              <a:rPr lang="cs-CZ"/>
              <a:pPr>
                <a:defRPr/>
              </a:pPr>
              <a:t>14.7.2012</a:t>
            </a:fld>
            <a:endParaRPr lang="cs-CZ"/>
          </a:p>
        </p:txBody>
      </p:sp>
      <p:sp>
        <p:nvSpPr>
          <p:cNvPr id="6" name="Zástupný symbol pro zápatí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7" name="Zástupný symbol pro číslo snímku 6"/>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D714B7A4-C6E0-4EE2-9089-5653498B6F6B}" type="slidenum">
              <a:rPr lang="cs-CZ"/>
              <a:pPr>
                <a:defRPr/>
              </a:pPr>
              <a:t>‹#›</a:t>
            </a:fld>
            <a:endParaRPr lang="cs-CZ"/>
          </a:p>
        </p:txBody>
      </p:sp>
    </p:spTree>
    <p:extLst>
      <p:ext uri="{BB962C8B-B14F-4D97-AF65-F5344CB8AC3E}">
        <p14:creationId xmlns:p14="http://schemas.microsoft.com/office/powerpoint/2010/main" xmlns="" val="4171868637"/>
      </p:ext>
    </p:extLst>
  </p:cSld>
  <p:clrMapOvr>
    <a:masterClrMapping/>
  </p:clrMapOvr>
  <p:transition spd="slow">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74DAA3DB-80C2-47FE-B66C-82971A2ACE33}" type="datetimeFigureOut">
              <a:rPr lang="cs-CZ"/>
              <a:pPr>
                <a:defRPr/>
              </a:pPr>
              <a:t>14.7.2012</a:t>
            </a:fld>
            <a:endParaRPr lang="cs-CZ"/>
          </a:p>
        </p:txBody>
      </p:sp>
      <p:sp>
        <p:nvSpPr>
          <p:cNvPr id="8" name="Zástupný symbol pro zápatí 7"/>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9" name="Zástupný symbol pro číslo snímku 8"/>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ED72C47A-1275-4420-96B8-F7A312FE6395}" type="slidenum">
              <a:rPr lang="cs-CZ"/>
              <a:pPr>
                <a:defRPr/>
              </a:pPr>
              <a:t>‹#›</a:t>
            </a:fld>
            <a:endParaRPr lang="cs-CZ"/>
          </a:p>
        </p:txBody>
      </p:sp>
    </p:spTree>
    <p:extLst>
      <p:ext uri="{BB962C8B-B14F-4D97-AF65-F5344CB8AC3E}">
        <p14:creationId xmlns:p14="http://schemas.microsoft.com/office/powerpoint/2010/main" xmlns="" val="4036935265"/>
      </p:ext>
    </p:extLst>
  </p:cSld>
  <p:clrMapOvr>
    <a:masterClrMapping/>
  </p:clrMapOvr>
  <p:transition spd="slow">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1B697BC9-1820-4804-AD9F-99BBCA9EFF54}" type="datetimeFigureOut">
              <a:rPr lang="cs-CZ"/>
              <a:pPr>
                <a:defRPr/>
              </a:pPr>
              <a:t>14.7.2012</a:t>
            </a:fld>
            <a:endParaRPr lang="cs-CZ"/>
          </a:p>
        </p:txBody>
      </p:sp>
      <p:sp>
        <p:nvSpPr>
          <p:cNvPr id="4" name="Zástupný symbol pro zápatí 3"/>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5" name="Zástupný symbol pro číslo snímku 4"/>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1AF369A0-C24B-4157-A5E4-E27367CBCC3E}" type="slidenum">
              <a:rPr lang="cs-CZ"/>
              <a:pPr>
                <a:defRPr/>
              </a:pPr>
              <a:t>‹#›</a:t>
            </a:fld>
            <a:endParaRPr lang="cs-CZ"/>
          </a:p>
        </p:txBody>
      </p:sp>
    </p:spTree>
    <p:extLst>
      <p:ext uri="{BB962C8B-B14F-4D97-AF65-F5344CB8AC3E}">
        <p14:creationId xmlns:p14="http://schemas.microsoft.com/office/powerpoint/2010/main" xmlns="" val="1406644917"/>
      </p:ext>
    </p:extLst>
  </p:cSld>
  <p:clrMapOvr>
    <a:masterClrMapping/>
  </p:clrMapOvr>
  <p:transition spd="slow">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A93C9DDD-19BA-4738-BB5A-3FE436BDE481}" type="datetimeFigureOut">
              <a:rPr lang="cs-CZ"/>
              <a:pPr>
                <a:defRPr/>
              </a:pPr>
              <a:t>14.7.2012</a:t>
            </a:fld>
            <a:endParaRPr lang="cs-CZ"/>
          </a:p>
        </p:txBody>
      </p:sp>
      <p:sp>
        <p:nvSpPr>
          <p:cNvPr id="3" name="Zástupný symbol pro zápatí 2"/>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4" name="Zástupný symbol pro číslo snímku 3"/>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EA02474A-165A-43BF-AF90-798C7387E97B}" type="slidenum">
              <a:rPr lang="cs-CZ"/>
              <a:pPr>
                <a:defRPr/>
              </a:pPr>
              <a:t>‹#›</a:t>
            </a:fld>
            <a:endParaRPr lang="cs-CZ"/>
          </a:p>
        </p:txBody>
      </p:sp>
    </p:spTree>
    <p:extLst>
      <p:ext uri="{BB962C8B-B14F-4D97-AF65-F5344CB8AC3E}">
        <p14:creationId xmlns:p14="http://schemas.microsoft.com/office/powerpoint/2010/main" xmlns="" val="3665868308"/>
      </p:ext>
    </p:extLst>
  </p:cSld>
  <p:clrMapOvr>
    <a:masterClrMapping/>
  </p:clrMapOvr>
  <p:transition spd="slow">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1FF22439-056E-44C1-BA8F-A8C96764E2D3}" type="datetimeFigureOut">
              <a:rPr lang="cs-CZ"/>
              <a:pPr>
                <a:defRPr/>
              </a:pPr>
              <a:t>14.7.2012</a:t>
            </a:fld>
            <a:endParaRPr lang="cs-CZ"/>
          </a:p>
        </p:txBody>
      </p:sp>
      <p:sp>
        <p:nvSpPr>
          <p:cNvPr id="6" name="Zástupný symbol pro zápatí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7" name="Zástupný symbol pro číslo snímku 6"/>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C1AF2E5F-64AA-4C90-A7EB-E6F60C00DD59}" type="slidenum">
              <a:rPr lang="cs-CZ"/>
              <a:pPr>
                <a:defRPr/>
              </a:pPr>
              <a:t>‹#›</a:t>
            </a:fld>
            <a:endParaRPr lang="cs-CZ"/>
          </a:p>
        </p:txBody>
      </p:sp>
    </p:spTree>
    <p:extLst>
      <p:ext uri="{BB962C8B-B14F-4D97-AF65-F5344CB8AC3E}">
        <p14:creationId xmlns:p14="http://schemas.microsoft.com/office/powerpoint/2010/main" xmlns="" val="2368395879"/>
      </p:ext>
    </p:extLst>
  </p:cSld>
  <p:clrMapOvr>
    <a:masterClrMapping/>
  </p:clrMapOvr>
  <p:transition spd="slow">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62EF34A6-91FF-42BA-8922-772FD563F6EA}" type="datetimeFigureOut">
              <a:rPr lang="cs-CZ"/>
              <a:pPr>
                <a:defRPr/>
              </a:pPr>
              <a:t>14.7.2012</a:t>
            </a:fld>
            <a:endParaRPr lang="cs-CZ"/>
          </a:p>
        </p:txBody>
      </p:sp>
      <p:sp>
        <p:nvSpPr>
          <p:cNvPr id="6" name="Zástupný symbol pro zápatí 5"/>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7" name="Zástupný symbol pro číslo snímku 6"/>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02AFEBD5-3EB8-476E-84DC-52D93D2CC66E}" type="slidenum">
              <a:rPr lang="cs-CZ"/>
              <a:pPr>
                <a:defRPr/>
              </a:pPr>
              <a:t>‹#›</a:t>
            </a:fld>
            <a:endParaRPr lang="cs-CZ"/>
          </a:p>
        </p:txBody>
      </p:sp>
    </p:spTree>
    <p:extLst>
      <p:ext uri="{BB962C8B-B14F-4D97-AF65-F5344CB8AC3E}">
        <p14:creationId xmlns:p14="http://schemas.microsoft.com/office/powerpoint/2010/main" xmlns="" val="426423726"/>
      </p:ext>
    </p:extLst>
  </p:cSld>
  <p:clrMapOvr>
    <a:masterClrMapping/>
  </p:clrMapOvr>
  <p:transition spd="slow">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E79AF3A2-1CD4-456A-8E54-220BEE1CC2EE}" type="datetimeFigureOut">
              <a:rPr lang="cs-CZ"/>
              <a:pPr>
                <a:defRPr/>
              </a:pPr>
              <a:t>14.7.2012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F743A853-858D-4934-A48B-2825466C3F6C}" type="slidenum">
              <a:rPr lang="cs-CZ"/>
              <a:pPr>
                <a:defRPr/>
              </a:pPr>
              <a:t>‹#›</a:t>
            </a:fld>
            <a:endParaRPr lang="cs-CZ"/>
          </a:p>
        </p:txBody>
      </p:sp>
    </p:spTree>
    <p:extLst>
      <p:ext uri="{BB962C8B-B14F-4D97-AF65-F5344CB8AC3E}">
        <p14:creationId xmlns:p14="http://schemas.microsoft.com/office/powerpoint/2010/main" xmlns="" val="1606084741"/>
      </p:ext>
    </p:extLst>
  </p:cSld>
  <p:clrMapOvr>
    <a:masterClrMapping/>
  </p:clrMapOvr>
  <p:transition spd="slow">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00F43117-4E52-4CC1-B225-D876CEA0B6F3}" type="datetimeFigureOut">
              <a:rPr lang="cs-CZ"/>
              <a:pPr>
                <a:defRPr/>
              </a:pPr>
              <a:t>14.7.2012</a:t>
            </a:fld>
            <a:endParaRPr lang="cs-CZ"/>
          </a:p>
        </p:txBody>
      </p:sp>
      <p:sp>
        <p:nvSpPr>
          <p:cNvPr id="5" name="Zástupný symbol pro zápatí 4"/>
          <p:cNvSpPr>
            <a:spLocks noGrp="1"/>
          </p:cNvSpPr>
          <p:nvPr>
            <p:ph type="ftr" sz="quarter" idx="11"/>
          </p:nvPr>
        </p:nvSpPr>
        <p:spPr/>
        <p:txBody>
          <a:bodyPr/>
          <a:lstStyle>
            <a:lvl1pPr fontAlgn="base">
              <a:spcBef>
                <a:spcPct val="0"/>
              </a:spcBef>
              <a:spcAft>
                <a:spcPct val="0"/>
              </a:spcAft>
              <a:defRPr>
                <a:latin typeface="Arial" charset="0"/>
              </a:defRPr>
            </a:lvl1pPr>
          </a:lstStyle>
          <a:p>
            <a:pPr>
              <a:defRPr/>
            </a:pPr>
            <a:endParaRPr lang="cs-CZ"/>
          </a:p>
        </p:txBody>
      </p:sp>
      <p:sp>
        <p:nvSpPr>
          <p:cNvPr id="6" name="Zástupný symbol pro číslo snímku 5"/>
          <p:cNvSpPr>
            <a:spLocks noGrp="1"/>
          </p:cNvSpPr>
          <p:nvPr>
            <p:ph type="sldNum" sz="quarter" idx="12"/>
          </p:nvPr>
        </p:nvSpPr>
        <p:spPr/>
        <p:txBody>
          <a:bodyPr/>
          <a:lstStyle>
            <a:lvl1pPr fontAlgn="base">
              <a:spcBef>
                <a:spcPct val="0"/>
              </a:spcBef>
              <a:spcAft>
                <a:spcPct val="0"/>
              </a:spcAft>
              <a:defRPr>
                <a:latin typeface="Arial" charset="0"/>
              </a:defRPr>
            </a:lvl1pPr>
          </a:lstStyle>
          <a:p>
            <a:pPr>
              <a:defRPr/>
            </a:pPr>
            <a:fld id="{E20A71BA-A2E1-411E-B1FD-B65C6A5B188D}" type="slidenum">
              <a:rPr lang="cs-CZ"/>
              <a:pPr>
                <a:defRPr/>
              </a:pPr>
              <a:t>‹#›</a:t>
            </a:fld>
            <a:endParaRPr lang="cs-CZ"/>
          </a:p>
        </p:txBody>
      </p:sp>
    </p:spTree>
    <p:extLst>
      <p:ext uri="{BB962C8B-B14F-4D97-AF65-F5344CB8AC3E}">
        <p14:creationId xmlns:p14="http://schemas.microsoft.com/office/powerpoint/2010/main" xmlns="" val="2881077993"/>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Zástupný symbol pro text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C5C090D2-888F-4BE1-98F6-30160BB65501}" type="datetimeFigureOut">
              <a:rPr lang="cs-CZ" smtClean="0">
                <a:solidFill>
                  <a:srgbClr val="FFC000"/>
                </a:solidFill>
              </a:rPr>
              <a:pPr/>
              <a:t>14.7.2012</a:t>
            </a:fld>
            <a:endParaRPr lang="cs-CZ" dirty="0">
              <a:solidFill>
                <a:srgbClr val="FFC000"/>
              </a:solidFill>
            </a:endParaRPr>
          </a:p>
        </p:txBody>
      </p:sp>
      <p:sp>
        <p:nvSpPr>
          <p:cNvPr id="10" name="Zástupný symbol pro zápatí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cs-CZ" dirty="0">
              <a:solidFill>
                <a:srgbClr val="FFC000"/>
              </a:solidFill>
            </a:endParaRPr>
          </a:p>
        </p:txBody>
      </p:sp>
      <p:sp>
        <p:nvSpPr>
          <p:cNvPr id="22" name="Zástupný symbol pro číslo snímku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5365406B-16F4-438F-8206-EFE54FD2AFC8}" type="slidenum">
              <a:rPr lang="cs-CZ" smtClean="0">
                <a:solidFill>
                  <a:srgbClr val="FFC000"/>
                </a:solidFill>
              </a:rPr>
              <a:pPr/>
              <a:t>‹#›</a:t>
            </a:fld>
            <a:endParaRPr lang="cs-CZ" dirty="0">
              <a:solidFill>
                <a:srgbClr val="FFC000"/>
              </a:solidFill>
            </a:endParaRPr>
          </a:p>
        </p:txBody>
      </p:sp>
      <p:sp>
        <p:nvSpPr>
          <p:cNvPr id="5" name="Zástupný symbol pro nadpis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cs-CZ" smtClean="0"/>
              <a:t>Kliknutím lze upravit styl.</a:t>
            </a:r>
            <a:endParaRPr kumimoji="0" lang="en-US"/>
          </a:p>
        </p:txBody>
      </p:sp>
    </p:spTree>
    <p:extLst>
      <p:ext uri="{BB962C8B-B14F-4D97-AF65-F5344CB8AC3E}">
        <p14:creationId xmlns:p14="http://schemas.microsoft.com/office/powerpoint/2010/main" xmlns="" val="348630836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wipe/>
  </p:transition>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2051"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Calibri"/>
              </a:defRPr>
            </a:lvl1pPr>
          </a:lstStyle>
          <a:p>
            <a:pPr>
              <a:defRPr/>
            </a:pPr>
            <a:fld id="{0DEB721A-2E04-4154-8CC1-7D1AA04922AC}" type="datetimeFigureOut">
              <a:rPr lang="cs-CZ"/>
              <a:pPr>
                <a:defRPr/>
              </a:pPr>
              <a:t>14.7.2012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Calibri"/>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Calibri"/>
              </a:defRPr>
            </a:lvl1pPr>
          </a:lstStyle>
          <a:p>
            <a:pPr>
              <a:defRPr/>
            </a:pPr>
            <a:fld id="{032D3609-6381-4E96-814F-30F840FF7164}" type="slidenum">
              <a:rPr lang="cs-CZ"/>
              <a:pPr>
                <a:defRPr/>
              </a:pPr>
              <a:t>‹#›</a:t>
            </a:fld>
            <a:endParaRPr lang="cs-CZ"/>
          </a:p>
        </p:txBody>
      </p:sp>
    </p:spTree>
    <p:extLst>
      <p:ext uri="{BB962C8B-B14F-4D97-AF65-F5344CB8AC3E}">
        <p14:creationId xmlns:p14="http://schemas.microsoft.com/office/powerpoint/2010/main" xmlns="" val="2771674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hyperlink" Target="http://www.1zsklasterec.cz/"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ww.valka.cz/html_images/4_2005/image1113039869.jpg" TargetMode="External"/><Relationship Id="rId3" Type="http://schemas.openxmlformats.org/officeDocument/2006/relationships/hyperlink" Target="http://www.prefa.cz/404-zelezobetonove-prefabrikovane-pontony" TargetMode="External"/><Relationship Id="rId7" Type="http://schemas.openxmlformats.org/officeDocument/2006/relationships/hyperlink" Target="http://www.hracholusky.com/kemp/img/lod1-big.jpg" TargetMode="External"/><Relationship Id="rId2" Type="http://schemas.openxmlformats.org/officeDocument/2006/relationships/hyperlink" Target="http://www.ponton.lv/img/pontoni/plastmasas/N-Joesuu.jpg" TargetMode="External"/><Relationship Id="rId1" Type="http://schemas.openxmlformats.org/officeDocument/2006/relationships/slideLayout" Target="../slideLayouts/slideLayout2.xml"/><Relationship Id="rId6" Type="http://schemas.openxmlformats.org/officeDocument/2006/relationships/hyperlink" Target="http://media1.webgarden.name/images/media1:4aec81a35e4cb.jpg/actor01-container.jpg" TargetMode="External"/><Relationship Id="rId11" Type="http://schemas.openxmlformats.org/officeDocument/2006/relationships/hyperlink" Target="http://upload.wikimedia.org/wikipedia/commons/5/5e/Bathyscaphe_Trieste_hoisted.jpg" TargetMode="External"/><Relationship Id="rId5" Type="http://schemas.openxmlformats.org/officeDocument/2006/relationships/hyperlink" Target="http://www.hobbyn.com.pl/obrazki/lodzie/ponton2.jpg" TargetMode="External"/><Relationship Id="rId10" Type="http://schemas.openxmlformats.org/officeDocument/2006/relationships/hyperlink" Target="http://www.bbc.co.uk/polish/specials/images/1256_titanic/212383_2.jpg" TargetMode="External"/><Relationship Id="rId4" Type="http://schemas.openxmlformats.org/officeDocument/2006/relationships/hyperlink" Target="http://aquachobotnicky.plavecke-pomucky.cz/data/20110117-a1c9fa87c5b.jpg" TargetMode="External"/><Relationship Id="rId9" Type="http://schemas.openxmlformats.org/officeDocument/2006/relationships/hyperlink" Target="http://www.emag.cz/g2/magazin/4594/1143801.jpg"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adpis 3"/>
          <p:cNvSpPr>
            <a:spLocks noGrp="1"/>
          </p:cNvSpPr>
          <p:nvPr>
            <p:ph type="ctrTitle"/>
          </p:nvPr>
        </p:nvSpPr>
        <p:spPr>
          <a:xfrm>
            <a:off x="611188" y="1268413"/>
            <a:ext cx="7772400" cy="2116137"/>
          </a:xfrm>
        </p:spPr>
        <p:txBody>
          <a:bodyPr/>
          <a:lstStyle/>
          <a:p>
            <a:pPr algn="l" eaLnBrk="1" hangingPunct="1"/>
            <a:r>
              <a:rPr lang="cs-CZ" sz="2800" b="1" dirty="0" smtClean="0">
                <a:latin typeface="Times New Roman" pitchFamily="18" charset="0"/>
                <a:cs typeface="Times New Roman" pitchFamily="18" charset="0"/>
              </a:rPr>
              <a:t>Název školy: </a:t>
            </a:r>
            <a:r>
              <a:rPr lang="cs-CZ" sz="2800" i="1" dirty="0" smtClean="0">
                <a:latin typeface="Times New Roman" pitchFamily="18" charset="0"/>
                <a:cs typeface="Times New Roman" pitchFamily="18" charset="0"/>
              </a:rPr>
              <a:t>ZŠ Klášterec nad Ohří, Krátká 676</a:t>
            </a:r>
            <a:br>
              <a:rPr lang="cs-CZ" sz="2800" i="1" dirty="0" smtClean="0">
                <a:latin typeface="Times New Roman" pitchFamily="18" charset="0"/>
                <a:cs typeface="Times New Roman" pitchFamily="18" charset="0"/>
              </a:rPr>
            </a:br>
            <a:r>
              <a:rPr lang="cs-CZ" sz="2800" b="1" dirty="0" smtClean="0">
                <a:latin typeface="Times New Roman" pitchFamily="18" charset="0"/>
                <a:cs typeface="Times New Roman" pitchFamily="18" charset="0"/>
              </a:rPr>
              <a:t>Autor: </a:t>
            </a:r>
            <a:r>
              <a:rPr lang="cs-CZ" sz="2800" i="1" dirty="0" smtClean="0">
                <a:latin typeface="Times New Roman" pitchFamily="18" charset="0"/>
                <a:cs typeface="Times New Roman" pitchFamily="18" charset="0"/>
              </a:rPr>
              <a:t>Mgr. Zdeňka Horská</a:t>
            </a:r>
            <a:br>
              <a:rPr lang="cs-CZ" sz="2800" i="1" dirty="0" smtClean="0">
                <a:latin typeface="Times New Roman" pitchFamily="18" charset="0"/>
                <a:cs typeface="Times New Roman" pitchFamily="18" charset="0"/>
              </a:rPr>
            </a:br>
            <a:r>
              <a:rPr lang="cs-CZ" sz="2800" b="1" dirty="0" smtClean="0">
                <a:latin typeface="Times New Roman" pitchFamily="18" charset="0"/>
                <a:cs typeface="Times New Roman" pitchFamily="18" charset="0"/>
              </a:rPr>
              <a:t>Název materiálu: </a:t>
            </a:r>
            <a:r>
              <a:rPr lang="cs-CZ" sz="2800" i="1" dirty="0" smtClean="0">
                <a:latin typeface="Times New Roman" pitchFamily="18" charset="0"/>
                <a:cs typeface="Times New Roman" pitchFamily="18" charset="0"/>
              </a:rPr>
              <a:t>VY_32_INOVACE_19_19_ Chování těles v kapalině</a:t>
            </a:r>
            <a:br>
              <a:rPr lang="cs-CZ" sz="2800" i="1" dirty="0" smtClean="0">
                <a:latin typeface="Times New Roman" pitchFamily="18" charset="0"/>
                <a:cs typeface="Times New Roman" pitchFamily="18" charset="0"/>
              </a:rPr>
            </a:br>
            <a:r>
              <a:rPr lang="cs-CZ" sz="2800" b="1" dirty="0" smtClean="0">
                <a:latin typeface="Times New Roman" pitchFamily="18" charset="0"/>
                <a:cs typeface="Times New Roman" pitchFamily="18" charset="0"/>
              </a:rPr>
              <a:t>Číslo projektu: </a:t>
            </a:r>
            <a:r>
              <a:rPr lang="cs-CZ" sz="2800" dirty="0" smtClean="0">
                <a:latin typeface="Times New Roman" pitchFamily="18" charset="0"/>
                <a:cs typeface="Times New Roman" pitchFamily="18" charset="0"/>
              </a:rPr>
              <a:t>CZ.1.07/1.4.00/21.1115</a:t>
            </a:r>
            <a:r>
              <a:rPr lang="cs-CZ" sz="2800" b="1"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
            </a:r>
            <a:br>
              <a:rPr lang="cs-CZ" sz="2800" dirty="0" smtClean="0">
                <a:latin typeface="Times New Roman" pitchFamily="18" charset="0"/>
                <a:cs typeface="Times New Roman" pitchFamily="18" charset="0"/>
              </a:rPr>
            </a:br>
            <a:endParaRPr lang="cs-CZ" sz="2800" dirty="0" smtClean="0">
              <a:latin typeface="Times New Roman" pitchFamily="18" charset="0"/>
              <a:cs typeface="Times New Roman" pitchFamily="18" charset="0"/>
            </a:endParaRPr>
          </a:p>
        </p:txBody>
      </p:sp>
      <p:sp>
        <p:nvSpPr>
          <p:cNvPr id="5" name="Podnadpis 4"/>
          <p:cNvSpPr>
            <a:spLocks noGrp="1"/>
          </p:cNvSpPr>
          <p:nvPr>
            <p:ph type="subTitle" idx="1"/>
          </p:nvPr>
        </p:nvSpPr>
        <p:spPr>
          <a:xfrm>
            <a:off x="755650" y="3789363"/>
            <a:ext cx="7345363" cy="1468437"/>
          </a:xfrm>
        </p:spPr>
        <p:txBody>
          <a:bodyPr rtlCol="0">
            <a:noAutofit/>
          </a:bodyPr>
          <a:lstStyle/>
          <a:p>
            <a:pPr algn="l" eaLnBrk="1" fontAlgn="auto" hangingPunct="1">
              <a:spcAft>
                <a:spcPts val="0"/>
              </a:spcAft>
              <a:buFont typeface="Arial" pitchFamily="34" charset="0"/>
              <a:buNone/>
              <a:defRPr/>
            </a:pPr>
            <a:r>
              <a:rPr lang="cs-CZ" sz="2400" b="1" dirty="0" smtClean="0"/>
              <a:t>Anotace: </a:t>
            </a:r>
            <a:r>
              <a:rPr lang="cs-CZ" sz="2400" dirty="0" smtClean="0"/>
              <a:t>Interaktivní prezentace pro  7. ročník. K </a:t>
            </a:r>
            <a:r>
              <a:rPr lang="cs-CZ" sz="2400" dirty="0" smtClean="0"/>
              <a:t>poznání, </a:t>
            </a:r>
            <a:r>
              <a:rPr lang="cs-CZ" sz="2400" dirty="0" smtClean="0"/>
              <a:t>jak se chovají různá tělesa z různých látek </a:t>
            </a:r>
            <a:r>
              <a:rPr lang="cs-CZ" sz="2400" dirty="0" smtClean="0"/>
              <a:t>ponořená         </a:t>
            </a:r>
            <a:r>
              <a:rPr lang="cs-CZ" sz="2400" dirty="0" smtClean="0"/>
              <a:t>do kapalin.</a:t>
            </a:r>
            <a:endParaRPr lang="cs-CZ" sz="2400" dirty="0"/>
          </a:p>
          <a:p>
            <a:pPr algn="l" eaLnBrk="1" fontAlgn="auto" hangingPunct="1">
              <a:spcAft>
                <a:spcPts val="0"/>
              </a:spcAft>
              <a:buFont typeface="Arial" pitchFamily="34" charset="0"/>
              <a:buNone/>
              <a:defRPr/>
            </a:pPr>
            <a:endParaRPr lang="cs-CZ" sz="2400" dirty="0"/>
          </a:p>
        </p:txBody>
      </p:sp>
      <p:pic>
        <p:nvPicPr>
          <p:cNvPr id="18436" name="Obrázek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68538" y="5805488"/>
            <a:ext cx="4464050" cy="792162"/>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18437" name="Obrázek 8" descr="logo">
            <a:hlinkClick r:id="rId4"/>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812088" y="333375"/>
            <a:ext cx="792162" cy="8239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502822686"/>
      </p:ext>
    </p:extLst>
  </p:cSld>
  <p:clrMapOvr>
    <a:masterClrMapping/>
  </p:clrMapOvr>
  <p:transition spd="slow">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odnadpis 4"/>
          <p:cNvSpPr>
            <a:spLocks noGrp="1"/>
          </p:cNvSpPr>
          <p:nvPr>
            <p:ph type="subTitle" idx="1"/>
          </p:nvPr>
        </p:nvSpPr>
        <p:spPr>
          <a:xfrm>
            <a:off x="395536" y="4797152"/>
            <a:ext cx="8305800" cy="1143000"/>
          </a:xfrm>
        </p:spPr>
        <p:txBody>
          <a:bodyPr/>
          <a:lstStyle/>
          <a:p>
            <a:pPr lvl="0">
              <a:spcBef>
                <a:spcPct val="20000"/>
              </a:spcBef>
              <a:buClrTx/>
              <a:buSzTx/>
            </a:pPr>
            <a:r>
              <a:rPr lang="cs-CZ" sz="4800" spc="0" dirty="0">
                <a:solidFill>
                  <a:prstClr val="black">
                    <a:tint val="75000"/>
                  </a:prstClr>
                </a:solidFill>
                <a:latin typeface="Calibri"/>
              </a:rPr>
              <a:t>důsledky Archimédova zákona</a:t>
            </a:r>
          </a:p>
          <a:p>
            <a:endParaRPr lang="cs-CZ" sz="4800" dirty="0"/>
          </a:p>
        </p:txBody>
      </p:sp>
      <p:sp>
        <p:nvSpPr>
          <p:cNvPr id="6" name="Nadpis 1"/>
          <p:cNvSpPr>
            <a:spLocks noGrp="1"/>
          </p:cNvSpPr>
          <p:nvPr>
            <p:ph type="ctrTitle"/>
          </p:nvPr>
        </p:nvSpPr>
        <p:spPr>
          <a:xfrm>
            <a:off x="457200" y="764704"/>
            <a:ext cx="8305800" cy="2650228"/>
          </a:xfrm>
        </p:spPr>
        <p:txBody>
          <a:bodyPr/>
          <a:lstStyle/>
          <a:p>
            <a:r>
              <a:rPr lang="cs-CZ" sz="8000" dirty="0" smtClean="0"/>
              <a:t>Chování těles </a:t>
            </a:r>
            <a:r>
              <a:rPr lang="cs-CZ" sz="8000" dirty="0" smtClean="0"/>
              <a:t>                        v </a:t>
            </a:r>
            <a:r>
              <a:rPr lang="cs-CZ" sz="8000" dirty="0" smtClean="0"/>
              <a:t>kapalině</a:t>
            </a:r>
            <a:endParaRPr lang="cs-CZ" sz="8000" dirty="0"/>
          </a:p>
        </p:txBody>
      </p:sp>
    </p:spTree>
    <p:extLst>
      <p:ext uri="{BB962C8B-B14F-4D97-AF65-F5344CB8AC3E}">
        <p14:creationId xmlns:p14="http://schemas.microsoft.com/office/powerpoint/2010/main" xmlns="" val="3784855357"/>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xmlns="" val="493784476"/>
              </p:ext>
            </p:extLst>
          </p:nvPr>
        </p:nvGraphicFramePr>
        <p:xfrm>
          <a:off x="457200" y="620688"/>
          <a:ext cx="8229600" cy="5475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83120451"/>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404664"/>
            <a:ext cx="8229600" cy="1440160"/>
          </a:xfrm>
        </p:spPr>
        <p:txBody>
          <a:bodyPr>
            <a:normAutofit fontScale="90000"/>
          </a:bodyPr>
          <a:lstStyle/>
          <a:p>
            <a:r>
              <a:rPr lang="cs-CZ" dirty="0" smtClean="0"/>
              <a:t>důsledky Archimédova zákona – chování těles ponořených do kapaliny</a:t>
            </a:r>
            <a:endParaRPr lang="cs-CZ" dirty="0"/>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16200000">
            <a:off x="1526210" y="1363247"/>
            <a:ext cx="5689600" cy="4267200"/>
          </a:xfrm>
          <a:prstGeom prst="rect">
            <a:avLst/>
          </a:prstGeom>
        </p:spPr>
      </p:pic>
      <p:sp>
        <p:nvSpPr>
          <p:cNvPr id="6" name="TextovéPole 5"/>
          <p:cNvSpPr txBox="1"/>
          <p:nvPr/>
        </p:nvSpPr>
        <p:spPr>
          <a:xfrm>
            <a:off x="3233529" y="1444135"/>
            <a:ext cx="2160240" cy="369332"/>
          </a:xfrm>
          <a:prstGeom prst="rect">
            <a:avLst/>
          </a:prstGeom>
          <a:noFill/>
        </p:spPr>
        <p:txBody>
          <a:bodyPr wrap="square" rtlCol="0">
            <a:spAutoFit/>
          </a:bodyPr>
          <a:lstStyle/>
          <a:p>
            <a:r>
              <a:rPr lang="cs-CZ" dirty="0" smtClean="0">
                <a:solidFill>
                  <a:srgbClr val="FFFF66"/>
                </a:solidFill>
              </a:rPr>
              <a:t>sklenice s vodou</a:t>
            </a:r>
            <a:endParaRPr lang="cs-CZ" dirty="0">
              <a:solidFill>
                <a:srgbClr val="FFFF66"/>
              </a:solidFill>
            </a:endParaRPr>
          </a:p>
        </p:txBody>
      </p:sp>
      <p:sp>
        <p:nvSpPr>
          <p:cNvPr id="7" name="TextovéPole 6"/>
          <p:cNvSpPr txBox="1"/>
          <p:nvPr/>
        </p:nvSpPr>
        <p:spPr>
          <a:xfrm>
            <a:off x="1911651" y="5610576"/>
            <a:ext cx="2706297" cy="369332"/>
          </a:xfrm>
          <a:prstGeom prst="rect">
            <a:avLst/>
          </a:prstGeom>
          <a:noFill/>
        </p:spPr>
        <p:txBody>
          <a:bodyPr wrap="square" rtlCol="0">
            <a:spAutoFit/>
          </a:bodyPr>
          <a:lstStyle/>
          <a:p>
            <a:r>
              <a:rPr lang="cs-CZ" dirty="0" smtClean="0">
                <a:solidFill>
                  <a:srgbClr val="000000"/>
                </a:solidFill>
              </a:rPr>
              <a:t>cívka z měděného drátu</a:t>
            </a:r>
            <a:endParaRPr lang="cs-CZ" dirty="0">
              <a:solidFill>
                <a:srgbClr val="000000"/>
              </a:solidFill>
            </a:endParaRPr>
          </a:p>
        </p:txBody>
      </p:sp>
      <p:sp>
        <p:nvSpPr>
          <p:cNvPr id="8" name="TextovéPole 7"/>
          <p:cNvSpPr txBox="1"/>
          <p:nvPr/>
        </p:nvSpPr>
        <p:spPr>
          <a:xfrm>
            <a:off x="3270907" y="4756503"/>
            <a:ext cx="1754833" cy="369332"/>
          </a:xfrm>
          <a:prstGeom prst="rect">
            <a:avLst/>
          </a:prstGeom>
          <a:noFill/>
        </p:spPr>
        <p:txBody>
          <a:bodyPr wrap="square" rtlCol="0">
            <a:spAutoFit/>
          </a:bodyPr>
          <a:lstStyle/>
          <a:p>
            <a:r>
              <a:rPr lang="cs-CZ" dirty="0" smtClean="0">
                <a:solidFill>
                  <a:srgbClr val="000000"/>
                </a:solidFill>
              </a:rPr>
              <a:t>korkový špunt</a:t>
            </a:r>
            <a:endParaRPr lang="cs-CZ" dirty="0">
              <a:solidFill>
                <a:srgbClr val="000000"/>
              </a:solidFill>
            </a:endParaRPr>
          </a:p>
        </p:txBody>
      </p:sp>
      <p:sp>
        <p:nvSpPr>
          <p:cNvPr id="9" name="TextovéPole 8"/>
          <p:cNvSpPr txBox="1"/>
          <p:nvPr/>
        </p:nvSpPr>
        <p:spPr>
          <a:xfrm>
            <a:off x="4838082" y="5972315"/>
            <a:ext cx="2655912" cy="369332"/>
          </a:xfrm>
          <a:prstGeom prst="rect">
            <a:avLst/>
          </a:prstGeom>
          <a:noFill/>
        </p:spPr>
        <p:txBody>
          <a:bodyPr wrap="square" rtlCol="0">
            <a:spAutoFit/>
          </a:bodyPr>
          <a:lstStyle/>
          <a:p>
            <a:r>
              <a:rPr lang="cs-CZ" dirty="0" smtClean="0">
                <a:solidFill>
                  <a:srgbClr val="000000"/>
                </a:solidFill>
              </a:rPr>
              <a:t>sáček naplněný  vodou</a:t>
            </a:r>
            <a:endParaRPr lang="cs-CZ" dirty="0">
              <a:solidFill>
                <a:srgbClr val="000000"/>
              </a:solidFill>
            </a:endParaRPr>
          </a:p>
        </p:txBody>
      </p:sp>
    </p:spTree>
    <p:extLst>
      <p:ext uri="{BB962C8B-B14F-4D97-AF65-F5344CB8AC3E}">
        <p14:creationId xmlns:p14="http://schemas.microsoft.com/office/powerpoint/2010/main" xmlns="" val="104268925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heel(1)">
                                      <p:cBhvr>
                                        <p:cTn id="10" dur="2000"/>
                                        <p:tgtEl>
                                          <p:spTgt spid="6"/>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heel(1)">
                                      <p:cBhvr>
                                        <p:cTn id="13" dur="2000"/>
                                        <p:tgtEl>
                                          <p:spTgt spid="8"/>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heel(1)">
                                      <p:cBhvr>
                                        <p:cTn id="16" dur="2000"/>
                                        <p:tgtEl>
                                          <p:spTgt spid="7"/>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heel(1)">
                                      <p:cBhvr>
                                        <p:cTn id="19"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16200000">
            <a:off x="3847825" y="1333183"/>
            <a:ext cx="5689600" cy="4267200"/>
          </a:xfrm>
          <a:prstGeom prst="rect">
            <a:avLst/>
          </a:prstGeom>
        </p:spPr>
      </p:pic>
      <p:sp>
        <p:nvSpPr>
          <p:cNvPr id="5" name="Oblouk 4"/>
          <p:cNvSpPr/>
          <p:nvPr/>
        </p:nvSpPr>
        <p:spPr>
          <a:xfrm>
            <a:off x="4559025" y="1052736"/>
            <a:ext cx="3757392" cy="432048"/>
          </a:xfrm>
          <a:prstGeom prst="arc">
            <a:avLst>
              <a:gd name="adj1" fmla="val 10969025"/>
              <a:gd name="adj2" fmla="val 0"/>
            </a:avLst>
          </a:prstGeom>
          <a:ln w="38100"/>
        </p:spPr>
        <p:style>
          <a:lnRef idx="1">
            <a:schemeClr val="dk1"/>
          </a:lnRef>
          <a:fillRef idx="0">
            <a:schemeClr val="dk1"/>
          </a:fillRef>
          <a:effectRef idx="0">
            <a:schemeClr val="dk1"/>
          </a:effectRef>
          <a:fontRef idx="minor">
            <a:schemeClr val="tx1"/>
          </a:fontRef>
        </p:style>
        <p:txBody>
          <a:bodyPr rtlCol="0" anchor="ctr"/>
          <a:lstStyle/>
          <a:p>
            <a:pPr algn="ctr"/>
            <a:endParaRPr lang="cs-CZ" dirty="0">
              <a:solidFill>
                <a:srgbClr val="FFFF66"/>
              </a:solidFill>
            </a:endParaRPr>
          </a:p>
        </p:txBody>
      </p:sp>
      <p:sp>
        <p:nvSpPr>
          <p:cNvPr id="6" name="TextovéPole 5"/>
          <p:cNvSpPr txBox="1"/>
          <p:nvPr/>
        </p:nvSpPr>
        <p:spPr>
          <a:xfrm>
            <a:off x="2704994" y="581680"/>
            <a:ext cx="1872208" cy="400110"/>
          </a:xfrm>
          <a:prstGeom prst="rect">
            <a:avLst/>
          </a:prstGeom>
          <a:noFill/>
        </p:spPr>
        <p:txBody>
          <a:bodyPr wrap="square" rtlCol="0">
            <a:spAutoFit/>
          </a:bodyPr>
          <a:lstStyle/>
          <a:p>
            <a:r>
              <a:rPr lang="cs-CZ" sz="2000" dirty="0" smtClean="0">
                <a:solidFill>
                  <a:srgbClr val="FFFF66"/>
                </a:solidFill>
              </a:rPr>
              <a:t>hladina vody</a:t>
            </a:r>
            <a:endParaRPr lang="cs-CZ" sz="2000" dirty="0">
              <a:solidFill>
                <a:srgbClr val="FFFF66"/>
              </a:solidFill>
            </a:endParaRPr>
          </a:p>
        </p:txBody>
      </p:sp>
      <p:cxnSp>
        <p:nvCxnSpPr>
          <p:cNvPr id="8" name="Přímá spojnice se šipkou 7"/>
          <p:cNvCxnSpPr>
            <a:endCxn id="5" idx="0"/>
          </p:cNvCxnSpPr>
          <p:nvPr/>
        </p:nvCxnSpPr>
        <p:spPr>
          <a:xfrm>
            <a:off x="3923928" y="981790"/>
            <a:ext cx="786604" cy="20198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10" name="TextovéPole 9"/>
          <p:cNvSpPr txBox="1"/>
          <p:nvPr/>
        </p:nvSpPr>
        <p:spPr>
          <a:xfrm>
            <a:off x="827584" y="5255622"/>
            <a:ext cx="3240360" cy="523220"/>
          </a:xfrm>
          <a:prstGeom prst="rect">
            <a:avLst/>
          </a:prstGeom>
          <a:noFill/>
        </p:spPr>
        <p:txBody>
          <a:bodyPr wrap="square" rtlCol="0">
            <a:spAutoFit/>
          </a:bodyPr>
          <a:lstStyle/>
          <a:p>
            <a:r>
              <a:rPr lang="cs-CZ" sz="2800" dirty="0" smtClean="0">
                <a:solidFill>
                  <a:srgbClr val="000000"/>
                </a:solidFill>
              </a:rPr>
              <a:t>měď klesla ke dnu</a:t>
            </a:r>
            <a:endParaRPr lang="cs-CZ" sz="2800" dirty="0">
              <a:solidFill>
                <a:srgbClr val="000000"/>
              </a:solidFill>
            </a:endParaRPr>
          </a:p>
        </p:txBody>
      </p:sp>
      <p:sp>
        <p:nvSpPr>
          <p:cNvPr id="11" name="TextovéPole 10"/>
          <p:cNvSpPr txBox="1"/>
          <p:nvPr/>
        </p:nvSpPr>
        <p:spPr>
          <a:xfrm>
            <a:off x="718227" y="2492896"/>
            <a:ext cx="3240360" cy="523220"/>
          </a:xfrm>
          <a:prstGeom prst="rect">
            <a:avLst/>
          </a:prstGeom>
          <a:noFill/>
        </p:spPr>
        <p:txBody>
          <a:bodyPr wrap="square" rtlCol="0">
            <a:spAutoFit/>
          </a:bodyPr>
          <a:lstStyle/>
          <a:p>
            <a:r>
              <a:rPr lang="cs-CZ" sz="2800" dirty="0" smtClean="0">
                <a:solidFill>
                  <a:srgbClr val="000000"/>
                </a:solidFill>
              </a:rPr>
              <a:t>voda se vznáší</a:t>
            </a:r>
            <a:endParaRPr lang="cs-CZ" sz="2800" dirty="0">
              <a:solidFill>
                <a:srgbClr val="000000"/>
              </a:solidFill>
            </a:endParaRPr>
          </a:p>
        </p:txBody>
      </p:sp>
      <p:sp>
        <p:nvSpPr>
          <p:cNvPr id="12" name="TextovéPole 11"/>
          <p:cNvSpPr txBox="1"/>
          <p:nvPr/>
        </p:nvSpPr>
        <p:spPr>
          <a:xfrm>
            <a:off x="196792" y="981790"/>
            <a:ext cx="3731441" cy="523220"/>
          </a:xfrm>
          <a:prstGeom prst="rect">
            <a:avLst/>
          </a:prstGeom>
          <a:noFill/>
        </p:spPr>
        <p:txBody>
          <a:bodyPr wrap="square" rtlCol="0">
            <a:spAutoFit/>
          </a:bodyPr>
          <a:lstStyle/>
          <a:p>
            <a:r>
              <a:rPr lang="cs-CZ" sz="2800" dirty="0" smtClean="0">
                <a:solidFill>
                  <a:srgbClr val="000000"/>
                </a:solidFill>
              </a:rPr>
              <a:t>korek plove na hladině</a:t>
            </a:r>
            <a:endParaRPr lang="cs-CZ" sz="2800" dirty="0">
              <a:solidFill>
                <a:srgbClr val="000000"/>
              </a:solidFill>
            </a:endParaRPr>
          </a:p>
        </p:txBody>
      </p:sp>
      <p:cxnSp>
        <p:nvCxnSpPr>
          <p:cNvPr id="14" name="Přímá spojnice se šipkou 13"/>
          <p:cNvCxnSpPr/>
          <p:nvPr/>
        </p:nvCxnSpPr>
        <p:spPr>
          <a:xfrm>
            <a:off x="3923928" y="5517232"/>
            <a:ext cx="2880320" cy="1"/>
          </a:xfrm>
          <a:prstGeom prst="straightConnector1">
            <a:avLst/>
          </a:prstGeom>
          <a:ln>
            <a:solidFill>
              <a:srgbClr val="000000"/>
            </a:solidFill>
            <a:tailEnd type="arrow"/>
          </a:ln>
        </p:spPr>
        <p:style>
          <a:lnRef idx="3">
            <a:schemeClr val="accent1"/>
          </a:lnRef>
          <a:fillRef idx="0">
            <a:schemeClr val="accent1"/>
          </a:fillRef>
          <a:effectRef idx="2">
            <a:schemeClr val="accent1"/>
          </a:effectRef>
          <a:fontRef idx="minor">
            <a:schemeClr val="tx1"/>
          </a:fontRef>
        </p:style>
      </p:cxnSp>
      <p:cxnSp>
        <p:nvCxnSpPr>
          <p:cNvPr id="16" name="Přímá spojnice se šipkou 15"/>
          <p:cNvCxnSpPr/>
          <p:nvPr/>
        </p:nvCxnSpPr>
        <p:spPr>
          <a:xfrm>
            <a:off x="4067944" y="1268760"/>
            <a:ext cx="2453474" cy="1"/>
          </a:xfrm>
          <a:prstGeom prst="straightConnector1">
            <a:avLst/>
          </a:prstGeom>
          <a:ln>
            <a:solidFill>
              <a:srgbClr val="000000"/>
            </a:solidFill>
            <a:tailEnd type="arrow"/>
          </a:ln>
        </p:spPr>
        <p:style>
          <a:lnRef idx="3">
            <a:schemeClr val="accent1"/>
          </a:lnRef>
          <a:fillRef idx="0">
            <a:schemeClr val="accent1"/>
          </a:fillRef>
          <a:effectRef idx="2">
            <a:schemeClr val="accent1"/>
          </a:effectRef>
          <a:fontRef idx="minor">
            <a:schemeClr val="tx1"/>
          </a:fontRef>
        </p:style>
      </p:cxnSp>
      <p:cxnSp>
        <p:nvCxnSpPr>
          <p:cNvPr id="17" name="Přímá spojnice se šipkou 16"/>
          <p:cNvCxnSpPr/>
          <p:nvPr/>
        </p:nvCxnSpPr>
        <p:spPr>
          <a:xfrm>
            <a:off x="3270372" y="2754505"/>
            <a:ext cx="2880320" cy="1"/>
          </a:xfrm>
          <a:prstGeom prst="straightConnector1">
            <a:avLst/>
          </a:prstGeom>
          <a:ln>
            <a:solidFill>
              <a:srgbClr val="000000"/>
            </a:solidFill>
            <a:tailEnd type="arrow"/>
          </a:ln>
        </p:spPr>
        <p:style>
          <a:lnRef idx="3">
            <a:schemeClr val="accent1"/>
          </a:lnRef>
          <a:fillRef idx="0">
            <a:schemeClr val="accent1"/>
          </a:fillRef>
          <a:effectRef idx="2">
            <a:schemeClr val="accent1"/>
          </a:effectRef>
          <a:fontRef idx="minor">
            <a:schemeClr val="tx1"/>
          </a:fontRef>
        </p:style>
      </p:cxnSp>
      <p:sp>
        <p:nvSpPr>
          <p:cNvPr id="19" name="TextovéPole 18"/>
          <p:cNvSpPr txBox="1"/>
          <p:nvPr/>
        </p:nvSpPr>
        <p:spPr>
          <a:xfrm>
            <a:off x="539552" y="1700808"/>
            <a:ext cx="3528392" cy="461665"/>
          </a:xfrm>
          <a:prstGeom prst="rect">
            <a:avLst/>
          </a:prstGeom>
          <a:noFill/>
        </p:spPr>
        <p:txBody>
          <a:bodyPr wrap="square" rtlCol="0">
            <a:spAutoFit/>
          </a:bodyPr>
          <a:lstStyle/>
          <a:p>
            <a:r>
              <a:rPr lang="cs-CZ" sz="2400" dirty="0" smtClean="0">
                <a:solidFill>
                  <a:srgbClr val="FF0000"/>
                </a:solidFill>
              </a:rPr>
              <a:t>hustota korku 200 kg/m</a:t>
            </a:r>
            <a:r>
              <a:rPr lang="cs-CZ" sz="2400" baseline="30000" dirty="0" smtClean="0">
                <a:solidFill>
                  <a:srgbClr val="FF0000"/>
                </a:solidFill>
              </a:rPr>
              <a:t>3</a:t>
            </a:r>
            <a:endParaRPr lang="cs-CZ" sz="2400" dirty="0">
              <a:solidFill>
                <a:srgbClr val="FF0000"/>
              </a:solidFill>
            </a:endParaRPr>
          </a:p>
        </p:txBody>
      </p:sp>
      <p:sp>
        <p:nvSpPr>
          <p:cNvPr id="20" name="TextovéPole 19"/>
          <p:cNvSpPr txBox="1"/>
          <p:nvPr/>
        </p:nvSpPr>
        <p:spPr>
          <a:xfrm>
            <a:off x="574211" y="3140968"/>
            <a:ext cx="3528392" cy="461665"/>
          </a:xfrm>
          <a:prstGeom prst="rect">
            <a:avLst/>
          </a:prstGeom>
          <a:noFill/>
        </p:spPr>
        <p:txBody>
          <a:bodyPr wrap="square" rtlCol="0">
            <a:spAutoFit/>
          </a:bodyPr>
          <a:lstStyle/>
          <a:p>
            <a:r>
              <a:rPr lang="cs-CZ" sz="2400" dirty="0" smtClean="0">
                <a:solidFill>
                  <a:srgbClr val="FF0000"/>
                </a:solidFill>
              </a:rPr>
              <a:t>hustota vody 1 000 kg/m</a:t>
            </a:r>
            <a:r>
              <a:rPr lang="cs-CZ" sz="2400" baseline="30000" dirty="0" smtClean="0">
                <a:solidFill>
                  <a:srgbClr val="FF0000"/>
                </a:solidFill>
              </a:rPr>
              <a:t>3</a:t>
            </a:r>
            <a:endParaRPr lang="cs-CZ" sz="2400" dirty="0">
              <a:solidFill>
                <a:srgbClr val="FF0000"/>
              </a:solidFill>
            </a:endParaRPr>
          </a:p>
        </p:txBody>
      </p:sp>
      <p:sp>
        <p:nvSpPr>
          <p:cNvPr id="21" name="TextovéPole 20"/>
          <p:cNvSpPr txBox="1"/>
          <p:nvPr/>
        </p:nvSpPr>
        <p:spPr>
          <a:xfrm>
            <a:off x="436234" y="5778842"/>
            <a:ext cx="3880996" cy="461665"/>
          </a:xfrm>
          <a:prstGeom prst="rect">
            <a:avLst/>
          </a:prstGeom>
          <a:noFill/>
        </p:spPr>
        <p:txBody>
          <a:bodyPr wrap="square" rtlCol="0">
            <a:spAutoFit/>
          </a:bodyPr>
          <a:lstStyle/>
          <a:p>
            <a:r>
              <a:rPr lang="cs-CZ" sz="2400" dirty="0" smtClean="0">
                <a:solidFill>
                  <a:srgbClr val="FF0000"/>
                </a:solidFill>
              </a:rPr>
              <a:t>hustota mědi 8 960 kg/m</a:t>
            </a:r>
            <a:r>
              <a:rPr lang="cs-CZ" sz="2400" baseline="30000" dirty="0" smtClean="0">
                <a:solidFill>
                  <a:srgbClr val="FF0000"/>
                </a:solidFill>
              </a:rPr>
              <a:t>3</a:t>
            </a:r>
            <a:endParaRPr lang="cs-CZ" sz="2400" dirty="0">
              <a:solidFill>
                <a:srgbClr val="FF0000"/>
              </a:solidFill>
            </a:endParaRPr>
          </a:p>
        </p:txBody>
      </p:sp>
    </p:spTree>
    <p:extLst>
      <p:ext uri="{BB962C8B-B14F-4D97-AF65-F5344CB8AC3E}">
        <p14:creationId xmlns:p14="http://schemas.microsoft.com/office/powerpoint/2010/main" xmlns="" val="36818166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par>
                                <p:cTn id="13" presetID="42"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left)">
                                      <p:cBhvr>
                                        <p:cTn id="27" dur="500"/>
                                        <p:tgtEl>
                                          <p:spTgt spid="10"/>
                                        </p:tgtEl>
                                      </p:cBhvr>
                                    </p:animEffect>
                                  </p:childTnLst>
                                </p:cTn>
                              </p:par>
                              <p:par>
                                <p:cTn id="28" presetID="22" presetClass="entr" presetSubtype="8" fill="hold"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wipe(left)">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8"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left)">
                                      <p:cBhvr>
                                        <p:cTn id="35" dur="500"/>
                                        <p:tgtEl>
                                          <p:spTgt spid="11"/>
                                        </p:tgtEl>
                                      </p:cBhvr>
                                    </p:animEffect>
                                  </p:childTnLst>
                                </p:cTn>
                              </p:par>
                              <p:par>
                                <p:cTn id="36" presetID="22" presetClass="entr" presetSubtype="8"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wipe(left)">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wipe(left)">
                                      <p:cBhvr>
                                        <p:cTn id="43" dur="500"/>
                                        <p:tgtEl>
                                          <p:spTgt spid="12"/>
                                        </p:tgtEl>
                                      </p:cBhvr>
                                    </p:animEffect>
                                  </p:childTnLst>
                                </p:cTn>
                              </p:par>
                              <p:par>
                                <p:cTn id="44" presetID="22" presetClass="entr" presetSubtype="8" fill="hold" nodeType="with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wipe(left)">
                                      <p:cBhvr>
                                        <p:cTn id="4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47" restart="whenNotActive" fill="hold" evtFilter="cancelBubble" nodeType="interactiveSeq">
                <p:stCondLst>
                  <p:cond evt="onClick" delay="0">
                    <p:tgtEl>
                      <p:spTgt spid="12"/>
                    </p:tgtEl>
                  </p:cond>
                </p:stCondLst>
                <p:endSync evt="end" delay="0">
                  <p:rtn val="all"/>
                </p:endSync>
                <p:childTnLst>
                  <p:par>
                    <p:cTn id="48" fill="hold">
                      <p:stCondLst>
                        <p:cond delay="0"/>
                      </p:stCondLst>
                      <p:childTnLst>
                        <p:par>
                          <p:cTn id="49" fill="hold">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wipe(left)">
                                      <p:cBhvr>
                                        <p:cTn id="52" dur="500"/>
                                        <p:tgtEl>
                                          <p:spTgt spid="19"/>
                                        </p:tgtEl>
                                      </p:cBhvr>
                                    </p:animEffect>
                                  </p:childTnLst>
                                </p:cTn>
                              </p:par>
                            </p:childTnLst>
                          </p:cTn>
                        </p:par>
                      </p:childTnLst>
                    </p:cTn>
                  </p:par>
                </p:childTnLst>
              </p:cTn>
              <p:nextCondLst>
                <p:cond evt="onClick" delay="0">
                  <p:tgtEl>
                    <p:spTgt spid="12"/>
                  </p:tgtEl>
                </p:cond>
              </p:nextCondLst>
            </p:seq>
            <p:seq concurrent="1" nextAc="seek">
              <p:cTn id="53" restart="whenNotActive" fill="hold" evtFilter="cancelBubble" nodeType="interactiveSeq">
                <p:stCondLst>
                  <p:cond evt="onClick" delay="0">
                    <p:tgtEl>
                      <p:spTgt spid="11"/>
                    </p:tgtEl>
                  </p:cond>
                </p:stCondLst>
                <p:endSync evt="end" delay="0">
                  <p:rtn val="all"/>
                </p:endSync>
                <p:childTnLst>
                  <p:par>
                    <p:cTn id="54" fill="hold">
                      <p:stCondLst>
                        <p:cond delay="0"/>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wipe(left)">
                                      <p:cBhvr>
                                        <p:cTn id="58" dur="500"/>
                                        <p:tgtEl>
                                          <p:spTgt spid="20"/>
                                        </p:tgtEl>
                                      </p:cBhvr>
                                    </p:animEffect>
                                  </p:childTnLst>
                                </p:cTn>
                              </p:par>
                            </p:childTnLst>
                          </p:cTn>
                        </p:par>
                      </p:childTnLst>
                    </p:cTn>
                  </p:par>
                </p:childTnLst>
              </p:cTn>
              <p:nextCondLst>
                <p:cond evt="onClick" delay="0">
                  <p:tgtEl>
                    <p:spTgt spid="11"/>
                  </p:tgtEl>
                </p:cond>
              </p:nextCondLst>
            </p:seq>
            <p:seq concurrent="1" nextAc="seek">
              <p:cTn id="59" restart="whenNotActive" fill="hold" evtFilter="cancelBubble" nodeType="interactiveSeq">
                <p:stCondLst>
                  <p:cond evt="onClick" delay="0">
                    <p:tgtEl>
                      <p:spTgt spid="10"/>
                    </p:tgtEl>
                  </p:cond>
                </p:stCondLst>
                <p:endSync evt="end" delay="0">
                  <p:rtn val="all"/>
                </p:endSync>
                <p:childTnLst>
                  <p:par>
                    <p:cTn id="60" fill="hold">
                      <p:stCondLst>
                        <p:cond delay="0"/>
                      </p:stCondLst>
                      <p:childTnLst>
                        <p:par>
                          <p:cTn id="61" fill="hold">
                            <p:stCondLst>
                              <p:cond delay="0"/>
                            </p:stCondLst>
                            <p:childTnLst>
                              <p:par>
                                <p:cTn id="62" presetID="22" presetClass="entr" presetSubtype="8" fill="hold" grpId="0" nodeType="clickEffect">
                                  <p:stCondLst>
                                    <p:cond delay="0"/>
                                  </p:stCondLst>
                                  <p:childTnLst>
                                    <p:set>
                                      <p:cBhvr>
                                        <p:cTn id="63" dur="1" fill="hold">
                                          <p:stCondLst>
                                            <p:cond delay="0"/>
                                          </p:stCondLst>
                                        </p:cTn>
                                        <p:tgtEl>
                                          <p:spTgt spid="21"/>
                                        </p:tgtEl>
                                        <p:attrNameLst>
                                          <p:attrName>style.visibility</p:attrName>
                                        </p:attrNameLst>
                                      </p:cBhvr>
                                      <p:to>
                                        <p:strVal val="visible"/>
                                      </p:to>
                                    </p:set>
                                    <p:animEffect transition="in" filter="wipe(left)">
                                      <p:cBhvr>
                                        <p:cTn id="64" dur="500"/>
                                        <p:tgtEl>
                                          <p:spTgt spid="21"/>
                                        </p:tgtEl>
                                      </p:cBhvr>
                                    </p:animEffect>
                                  </p:childTnLst>
                                </p:cTn>
                              </p:par>
                            </p:childTnLst>
                          </p:cTn>
                        </p:par>
                      </p:childTnLst>
                    </p:cTn>
                  </p:par>
                </p:childTnLst>
              </p:cTn>
              <p:nextCondLst>
                <p:cond evt="onClick" delay="0">
                  <p:tgtEl>
                    <p:spTgt spid="10"/>
                  </p:tgtEl>
                </p:cond>
              </p:nextCondLst>
            </p:seq>
          </p:childTnLst>
        </p:cTn>
      </p:par>
    </p:tnLst>
    <p:bldLst>
      <p:bldP spid="5" grpId="0" animBg="1"/>
      <p:bldP spid="6" grpId="0"/>
      <p:bldP spid="10" grpId="0"/>
      <p:bldP spid="11" grpId="0"/>
      <p:bldP spid="12" grpId="0"/>
      <p:bldP spid="19" grpId="0"/>
      <p:bldP spid="20" grpId="0"/>
      <p:bldP spid="2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xmlns="" val="1873645223"/>
              </p:ext>
            </p:extLst>
          </p:nvPr>
        </p:nvGraphicFramePr>
        <p:xfrm>
          <a:off x="467544" y="980729"/>
          <a:ext cx="8208912" cy="5401726"/>
        </p:xfrm>
        <a:graphic>
          <a:graphicData uri="http://schemas.openxmlformats.org/drawingml/2006/table">
            <a:tbl>
              <a:tblPr firstRow="1" bandRow="1">
                <a:tableStyleId>{37CE84F3-28C3-443E-9E96-99CF82512B78}</a:tableStyleId>
              </a:tblPr>
              <a:tblGrid>
                <a:gridCol w="2052228"/>
                <a:gridCol w="2052228"/>
                <a:gridCol w="2052228"/>
                <a:gridCol w="2052228"/>
              </a:tblGrid>
              <a:tr h="1595305">
                <a:tc>
                  <a:txBody>
                    <a:bodyPr/>
                    <a:lstStyle/>
                    <a:p>
                      <a:pPr algn="ctr"/>
                      <a:r>
                        <a:rPr lang="cs-CZ" dirty="0" smtClean="0"/>
                        <a:t>Vztah hustot</a:t>
                      </a:r>
                      <a:r>
                        <a:rPr lang="cs-CZ" baseline="0" dirty="0" smtClean="0"/>
                        <a:t> látky a kapaliny</a:t>
                      </a:r>
                      <a:endParaRPr lang="cs-CZ" dirty="0"/>
                    </a:p>
                  </a:txBody>
                  <a:tcPr anchor="ctr">
                    <a:cell3D prstMaterial="dkEdge">
                      <a:bevel h="50800" prst="divot"/>
                      <a:lightRig rig="flood" dir="t"/>
                    </a:cell3D>
                  </a:tcPr>
                </a:tc>
                <a:tc>
                  <a:txBody>
                    <a:bodyPr/>
                    <a:lstStyle/>
                    <a:p>
                      <a:pPr algn="ctr"/>
                      <a:r>
                        <a:rPr lang="cs-CZ" dirty="0" smtClean="0"/>
                        <a:t>Vztah sil působících </a:t>
                      </a:r>
                      <a:r>
                        <a:rPr lang="cs-CZ" dirty="0" smtClean="0"/>
                        <a:t>                        na </a:t>
                      </a:r>
                      <a:r>
                        <a:rPr lang="cs-CZ" dirty="0" smtClean="0"/>
                        <a:t>těleso</a:t>
                      </a:r>
                      <a:endParaRPr lang="cs-CZ" dirty="0"/>
                    </a:p>
                  </a:txBody>
                  <a:tcPr anchor="ctr">
                    <a:cell3D prstMaterial="dkEdge">
                      <a:bevel h="50800" prst="divot"/>
                      <a:lightRig rig="flood" dir="t"/>
                    </a:cell3D>
                  </a:tcPr>
                </a:tc>
                <a:tc>
                  <a:txBody>
                    <a:bodyPr/>
                    <a:lstStyle/>
                    <a:p>
                      <a:pPr algn="ctr"/>
                      <a:r>
                        <a:rPr lang="cs-CZ" dirty="0" smtClean="0"/>
                        <a:t>Výslednice</a:t>
                      </a:r>
                      <a:endParaRPr lang="cs-CZ" dirty="0"/>
                    </a:p>
                  </a:txBody>
                  <a:tcPr anchor="ctr">
                    <a:cell3D prstMaterial="dkEdge">
                      <a:bevel h="50800" prst="divot"/>
                      <a:lightRig rig="flood" dir="t"/>
                    </a:cell3D>
                  </a:tcPr>
                </a:tc>
                <a:tc>
                  <a:txBody>
                    <a:bodyPr/>
                    <a:lstStyle/>
                    <a:p>
                      <a:pPr algn="ctr"/>
                      <a:r>
                        <a:rPr lang="cs-CZ" sz="1800" dirty="0" smtClean="0">
                          <a:effectLst/>
                        </a:rPr>
                        <a:t>Chování stejnorodých tělesa</a:t>
                      </a:r>
                      <a:endParaRPr lang="cs-CZ" sz="1800" dirty="0">
                        <a:effectLst/>
                      </a:endParaRPr>
                    </a:p>
                  </a:txBody>
                  <a:tcPr anchor="ctr">
                    <a:cell3D prstMaterial="dkEdge">
                      <a:bevel h="50800" prst="divot"/>
                      <a:lightRig rig="flood" dir="t"/>
                    </a:cell3D>
                  </a:tcPr>
                </a:tc>
              </a:tr>
              <a:tr h="1225285">
                <a:tc>
                  <a:txBody>
                    <a:bodyPr/>
                    <a:lstStyle/>
                    <a:p>
                      <a:pPr algn="ctr"/>
                      <a:r>
                        <a:rPr lang="el-GR" sz="3200" dirty="0" smtClean="0"/>
                        <a:t>ρ</a:t>
                      </a:r>
                      <a:r>
                        <a:rPr lang="cs-CZ" sz="3200" baseline="-25000" dirty="0" smtClean="0"/>
                        <a:t>T</a:t>
                      </a:r>
                      <a:r>
                        <a:rPr lang="cs-CZ" sz="3200" baseline="0" dirty="0" smtClean="0"/>
                        <a:t>  &gt; </a:t>
                      </a:r>
                      <a:r>
                        <a:rPr lang="el-GR" sz="3200" baseline="0" dirty="0" smtClean="0"/>
                        <a:t>ρ</a:t>
                      </a:r>
                      <a:r>
                        <a:rPr lang="cs-CZ" sz="3200" baseline="-25000" dirty="0" smtClean="0"/>
                        <a:t>k</a:t>
                      </a:r>
                      <a:endParaRPr lang="cs-CZ" sz="3200" baseline="-25000" dirty="0" smtClean="0">
                        <a:solidFill>
                          <a:srgbClr val="FF0000"/>
                        </a:solidFill>
                      </a:endParaRPr>
                    </a:p>
                  </a:txBody>
                  <a:tcPr anchor="ctr">
                    <a:cell3D prstMaterial="dkEdge">
                      <a:bevel h="50800" prst="divot"/>
                      <a:lightRig rig="flood" dir="t"/>
                    </a:cell3D>
                  </a:tcPr>
                </a:tc>
                <a:tc>
                  <a:txBody>
                    <a:bodyPr/>
                    <a:lstStyle/>
                    <a:p>
                      <a:pPr algn="ctr"/>
                      <a:r>
                        <a:rPr lang="cs-CZ" sz="3200" dirty="0" smtClean="0"/>
                        <a:t>F</a:t>
                      </a:r>
                      <a:r>
                        <a:rPr lang="cs-CZ" sz="3200" baseline="-25000" dirty="0" smtClean="0"/>
                        <a:t>g</a:t>
                      </a:r>
                      <a:r>
                        <a:rPr lang="cs-CZ" sz="3200" baseline="0" dirty="0" smtClean="0"/>
                        <a:t> &gt; F</a:t>
                      </a:r>
                      <a:r>
                        <a:rPr lang="cs-CZ" sz="3200" baseline="-25000" dirty="0" smtClean="0"/>
                        <a:t>vz</a:t>
                      </a:r>
                      <a:endParaRPr lang="cs-CZ" sz="3200" baseline="-25000" dirty="0" smtClean="0">
                        <a:solidFill>
                          <a:srgbClr val="FF0000"/>
                        </a:solidFill>
                      </a:endParaRPr>
                    </a:p>
                  </a:txBody>
                  <a:tcPr anchor="ctr">
                    <a:cell3D prstMaterial="dkEdge">
                      <a:bevel h="50800" prst="divot"/>
                      <a:lightRig rig="flood" dir="t"/>
                    </a:cell3D>
                  </a:tcPr>
                </a:tc>
                <a:tc>
                  <a:txBody>
                    <a:bodyPr/>
                    <a:lstStyle/>
                    <a:p>
                      <a:pPr algn="ctr"/>
                      <a:r>
                        <a:rPr lang="cs-CZ" dirty="0" smtClean="0"/>
                        <a:t>Směřuje </a:t>
                      </a:r>
                      <a:r>
                        <a:rPr lang="cs-CZ" dirty="0" smtClean="0"/>
                        <a:t>dolů</a:t>
                      </a:r>
                      <a:endParaRPr lang="cs-CZ" dirty="0"/>
                    </a:p>
                  </a:txBody>
                  <a:tcPr anchor="ctr">
                    <a:cell3D prstMaterial="dkEdge">
                      <a:bevel h="50800" prst="divot"/>
                      <a:lightRig rig="flood" dir="t"/>
                    </a:cell3D>
                  </a:tcPr>
                </a:tc>
                <a:tc>
                  <a:txBody>
                    <a:bodyPr/>
                    <a:lstStyle/>
                    <a:p>
                      <a:pPr algn="ctr"/>
                      <a:r>
                        <a:rPr lang="cs-CZ" sz="2400" baseline="0" dirty="0" smtClean="0">
                          <a:effectLst>
                            <a:outerShdw blurRad="38100" dist="38100" dir="2700000" algn="tl">
                              <a:srgbClr val="000000">
                                <a:alpha val="43137"/>
                              </a:srgbClr>
                            </a:outerShdw>
                          </a:effectLst>
                        </a:rPr>
                        <a:t>Klesá ke dnu</a:t>
                      </a:r>
                      <a:endParaRPr lang="cs-CZ" sz="2400" baseline="0" dirty="0">
                        <a:solidFill>
                          <a:srgbClr val="FF0000"/>
                        </a:solidFill>
                        <a:effectLst>
                          <a:outerShdw blurRad="38100" dist="38100" dir="2700000" algn="tl">
                            <a:srgbClr val="000000">
                              <a:alpha val="43137"/>
                            </a:srgbClr>
                          </a:outerShdw>
                        </a:effectLst>
                      </a:endParaRPr>
                    </a:p>
                  </a:txBody>
                  <a:tcPr anchor="ctr">
                    <a:cell3D prstMaterial="dkEdge">
                      <a:bevel h="50800" prst="divot"/>
                      <a:lightRig rig="flood" dir="t"/>
                    </a:cell3D>
                  </a:tcPr>
                </a:tc>
              </a:tr>
              <a:tr h="1290568">
                <a:tc>
                  <a:txBody>
                    <a:bodyPr/>
                    <a:lstStyle/>
                    <a:p>
                      <a:pPr algn="ctr"/>
                      <a:r>
                        <a:rPr lang="el-GR" sz="3200" dirty="0" smtClean="0"/>
                        <a:t>ρ</a:t>
                      </a:r>
                      <a:r>
                        <a:rPr lang="cs-CZ" sz="3200" baseline="-25000" dirty="0" smtClean="0"/>
                        <a:t>T</a:t>
                      </a:r>
                      <a:r>
                        <a:rPr lang="cs-CZ" sz="3200" baseline="0" dirty="0" smtClean="0"/>
                        <a:t>  = </a:t>
                      </a:r>
                      <a:r>
                        <a:rPr lang="el-GR" sz="3200" baseline="0" dirty="0" smtClean="0"/>
                        <a:t>ρ</a:t>
                      </a:r>
                      <a:r>
                        <a:rPr lang="cs-CZ" sz="3200" baseline="-25000" dirty="0" smtClean="0"/>
                        <a:t>k</a:t>
                      </a:r>
                      <a:endParaRPr lang="cs-CZ" sz="3200" dirty="0">
                        <a:solidFill>
                          <a:srgbClr val="FF0000"/>
                        </a:solidFill>
                      </a:endParaRPr>
                    </a:p>
                  </a:txBody>
                  <a:tcPr anchor="ctr">
                    <a:cell3D prstMaterial="dkEdge">
                      <a:bevel h="50800" prst="divot"/>
                      <a:lightRig rig="flood" dir="t"/>
                    </a:cell3D>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3200" dirty="0" smtClean="0"/>
                        <a:t>F</a:t>
                      </a:r>
                      <a:r>
                        <a:rPr lang="cs-CZ" sz="3200" baseline="-25000" dirty="0" smtClean="0"/>
                        <a:t>g</a:t>
                      </a:r>
                      <a:r>
                        <a:rPr lang="cs-CZ" sz="3200" baseline="0" dirty="0" smtClean="0"/>
                        <a:t> = F</a:t>
                      </a:r>
                      <a:r>
                        <a:rPr lang="cs-CZ" sz="3200" baseline="-25000" dirty="0" smtClean="0"/>
                        <a:t>vz</a:t>
                      </a:r>
                      <a:endParaRPr lang="cs-CZ" sz="3200" dirty="0" smtClean="0">
                        <a:solidFill>
                          <a:srgbClr val="FF0000"/>
                        </a:solidFill>
                      </a:endParaRPr>
                    </a:p>
                  </a:txBody>
                  <a:tcPr anchor="ctr">
                    <a:cell3D prstMaterial="dkEdge">
                      <a:bevel h="50800" prst="divot"/>
                      <a:lightRig rig="flood" dir="t"/>
                    </a:cell3D>
                  </a:tcPr>
                </a:tc>
                <a:tc>
                  <a:txBody>
                    <a:bodyPr/>
                    <a:lstStyle/>
                    <a:p>
                      <a:pPr algn="ctr"/>
                      <a:r>
                        <a:rPr lang="cs-CZ" dirty="0" smtClean="0"/>
                        <a:t>Je nulová</a:t>
                      </a:r>
                      <a:endParaRPr lang="cs-CZ" dirty="0"/>
                    </a:p>
                  </a:txBody>
                  <a:tcPr anchor="ctr">
                    <a:cell3D prstMaterial="dkEdge">
                      <a:bevel h="50800" prst="divot"/>
                      <a:lightRig rig="flood" dir="t"/>
                    </a:cell3D>
                  </a:tcPr>
                </a:tc>
                <a:tc>
                  <a:txBody>
                    <a:bodyPr/>
                    <a:lstStyle/>
                    <a:p>
                      <a:pPr algn="ctr"/>
                      <a:r>
                        <a:rPr lang="cs-CZ" sz="2400" dirty="0" smtClean="0">
                          <a:effectLst>
                            <a:outerShdw blurRad="38100" dist="38100" dir="2700000" algn="tl">
                              <a:srgbClr val="000000">
                                <a:alpha val="43137"/>
                              </a:srgbClr>
                            </a:outerShdw>
                          </a:effectLst>
                        </a:rPr>
                        <a:t>Vznáší se</a:t>
                      </a:r>
                      <a:endParaRPr lang="cs-CZ" sz="2400" dirty="0">
                        <a:solidFill>
                          <a:srgbClr val="FF0000"/>
                        </a:solidFill>
                        <a:effectLst>
                          <a:outerShdw blurRad="38100" dist="38100" dir="2700000" algn="tl">
                            <a:srgbClr val="000000">
                              <a:alpha val="43137"/>
                            </a:srgbClr>
                          </a:outerShdw>
                        </a:effectLst>
                      </a:endParaRPr>
                    </a:p>
                  </a:txBody>
                  <a:tcPr anchor="ctr">
                    <a:cell3D prstMaterial="dkEdge">
                      <a:bevel h="50800" prst="divot"/>
                      <a:lightRig rig="flood" dir="t"/>
                    </a:cell3D>
                  </a:tcPr>
                </a:tc>
              </a:tr>
              <a:tr h="129056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l-GR" sz="3200" dirty="0" smtClean="0"/>
                        <a:t>ρ</a:t>
                      </a:r>
                      <a:r>
                        <a:rPr lang="cs-CZ" sz="3200" baseline="-25000" dirty="0" smtClean="0"/>
                        <a:t>T</a:t>
                      </a:r>
                      <a:r>
                        <a:rPr lang="cs-CZ" sz="3200" baseline="0" dirty="0" smtClean="0"/>
                        <a:t>  &lt; </a:t>
                      </a:r>
                      <a:r>
                        <a:rPr lang="el-GR" sz="3200" baseline="0" dirty="0" smtClean="0"/>
                        <a:t>ρ</a:t>
                      </a:r>
                      <a:r>
                        <a:rPr lang="cs-CZ" sz="3200" baseline="-25000" dirty="0" smtClean="0"/>
                        <a:t>k</a:t>
                      </a:r>
                      <a:endParaRPr lang="cs-CZ" sz="3200" dirty="0" smtClean="0">
                        <a:solidFill>
                          <a:srgbClr val="FF0000"/>
                        </a:solidFill>
                      </a:endParaRPr>
                    </a:p>
                  </a:txBody>
                  <a:tcPr anchor="ctr">
                    <a:cell3D prstMaterial="dkEdge">
                      <a:bevel h="50800" prst="divot"/>
                      <a:lightRig rig="flood" dir="t"/>
                    </a:cell3D>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cs-CZ" sz="3200" dirty="0" smtClean="0"/>
                        <a:t>F</a:t>
                      </a:r>
                      <a:r>
                        <a:rPr lang="cs-CZ" sz="3200" baseline="-25000" dirty="0" smtClean="0"/>
                        <a:t>g</a:t>
                      </a:r>
                      <a:r>
                        <a:rPr lang="cs-CZ" sz="3200" baseline="0" dirty="0" smtClean="0"/>
                        <a:t> &lt; F</a:t>
                      </a:r>
                      <a:r>
                        <a:rPr lang="cs-CZ" sz="3200" baseline="-25000" dirty="0" smtClean="0"/>
                        <a:t>vz</a:t>
                      </a:r>
                      <a:endParaRPr lang="cs-CZ" sz="3200" dirty="0" smtClean="0">
                        <a:solidFill>
                          <a:srgbClr val="FF0000"/>
                        </a:solidFill>
                      </a:endParaRPr>
                    </a:p>
                  </a:txBody>
                  <a:tcPr anchor="ctr">
                    <a:cell3D prstMaterial="dkEdge">
                      <a:bevel h="50800" prst="divot"/>
                      <a:lightRig rig="flood" dir="t"/>
                    </a:cell3D>
                  </a:tcPr>
                </a:tc>
                <a:tc>
                  <a:txBody>
                    <a:bodyPr/>
                    <a:lstStyle/>
                    <a:p>
                      <a:pPr algn="ctr"/>
                      <a:r>
                        <a:rPr lang="cs-CZ" dirty="0" smtClean="0"/>
                        <a:t>Směřuje vzhůru</a:t>
                      </a:r>
                      <a:endParaRPr lang="cs-CZ" dirty="0"/>
                    </a:p>
                  </a:txBody>
                  <a:tcPr anchor="ctr">
                    <a:cell3D prstMaterial="dkEdge">
                      <a:bevel h="50800" prst="divot"/>
                      <a:lightRig rig="flood" dir="t"/>
                    </a:cell3D>
                  </a:tcPr>
                </a:tc>
                <a:tc>
                  <a:txBody>
                    <a:bodyPr/>
                    <a:lstStyle/>
                    <a:p>
                      <a:pPr algn="ctr"/>
                      <a:r>
                        <a:rPr lang="cs-CZ" sz="2400" dirty="0" err="1" smtClean="0">
                          <a:effectLst>
                            <a:outerShdw blurRad="38100" dist="38100" dir="2700000" algn="tl">
                              <a:srgbClr val="000000">
                                <a:alpha val="43137"/>
                              </a:srgbClr>
                            </a:outerShdw>
                          </a:effectLst>
                        </a:rPr>
                        <a:t>Plove</a:t>
                      </a:r>
                      <a:r>
                        <a:rPr lang="cs-CZ" sz="2400" dirty="0" smtClean="0">
                          <a:effectLst>
                            <a:outerShdw blurRad="38100" dist="38100" dir="2700000" algn="tl">
                              <a:srgbClr val="000000">
                                <a:alpha val="43137"/>
                              </a:srgbClr>
                            </a:outerShdw>
                          </a:effectLst>
                        </a:rPr>
                        <a:t> </a:t>
                      </a:r>
                      <a:r>
                        <a:rPr lang="cs-CZ" sz="2400" dirty="0" smtClean="0">
                          <a:effectLst>
                            <a:outerShdw blurRad="38100" dist="38100" dir="2700000" algn="tl">
                              <a:srgbClr val="000000">
                                <a:alpha val="43137"/>
                              </a:srgbClr>
                            </a:outerShdw>
                          </a:effectLst>
                        </a:rPr>
                        <a:t>                           na </a:t>
                      </a:r>
                      <a:r>
                        <a:rPr lang="cs-CZ" sz="2400" dirty="0" smtClean="0">
                          <a:effectLst>
                            <a:outerShdw blurRad="38100" dist="38100" dir="2700000" algn="tl">
                              <a:srgbClr val="000000">
                                <a:alpha val="43137"/>
                              </a:srgbClr>
                            </a:outerShdw>
                          </a:effectLst>
                        </a:rPr>
                        <a:t>hladině</a:t>
                      </a:r>
                      <a:endParaRPr lang="cs-CZ" sz="2400" dirty="0">
                        <a:solidFill>
                          <a:srgbClr val="FF0000"/>
                        </a:solidFill>
                        <a:effectLst>
                          <a:outerShdw blurRad="38100" dist="38100" dir="2700000" algn="tl">
                            <a:srgbClr val="000000">
                              <a:alpha val="43137"/>
                            </a:srgbClr>
                          </a:outerShdw>
                        </a:effectLst>
                      </a:endParaRPr>
                    </a:p>
                  </a:txBody>
                  <a:tcPr anchor="ctr">
                    <a:cell3D prstMaterial="dkEdge">
                      <a:bevel h="50800" prst="divot"/>
                      <a:lightRig rig="flood" dir="t"/>
                    </a:cell3D>
                  </a:tcPr>
                </a:tc>
              </a:tr>
            </a:tbl>
          </a:graphicData>
        </a:graphic>
      </p:graphicFrame>
      <p:sp>
        <p:nvSpPr>
          <p:cNvPr id="3" name="Nadpis 2"/>
          <p:cNvSpPr>
            <a:spLocks noGrp="1"/>
          </p:cNvSpPr>
          <p:nvPr>
            <p:ph type="title"/>
          </p:nvPr>
        </p:nvSpPr>
        <p:spPr>
          <a:xfrm>
            <a:off x="457200" y="152400"/>
            <a:ext cx="8229600" cy="828328"/>
          </a:xfrm>
        </p:spPr>
        <p:txBody>
          <a:bodyPr/>
          <a:lstStyle/>
          <a:p>
            <a:r>
              <a:rPr lang="cs-CZ" dirty="0" smtClean="0"/>
              <a:t>zapiš do tabulky:</a:t>
            </a:r>
            <a:endParaRPr lang="cs-CZ" dirty="0"/>
          </a:p>
        </p:txBody>
      </p:sp>
    </p:spTree>
    <p:extLst>
      <p:ext uri="{BB962C8B-B14F-4D97-AF65-F5344CB8AC3E}">
        <p14:creationId xmlns:p14="http://schemas.microsoft.com/office/powerpoint/2010/main" xmlns="" val="30821707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524000"/>
            <a:ext cx="8229600" cy="4857328"/>
          </a:xfrm>
        </p:spPr>
        <p:txBody>
          <a:bodyPr>
            <a:noAutofit/>
          </a:bodyPr>
          <a:lstStyle/>
          <a:p>
            <a:pPr marL="514350" indent="-514350">
              <a:buFont typeface="+mj-lt"/>
              <a:buAutoNum type="arabicPeriod"/>
            </a:pPr>
            <a:r>
              <a:rPr lang="cs-CZ" sz="3200" dirty="0" smtClean="0">
                <a:solidFill>
                  <a:srgbClr val="FF0000"/>
                </a:solidFill>
              </a:rPr>
              <a:t>Jak se bude chovat železný hřebík vhozený do glycerolu?</a:t>
            </a:r>
          </a:p>
          <a:p>
            <a:pPr marL="514350" indent="-514350">
              <a:buFont typeface="+mj-lt"/>
              <a:buAutoNum type="arabicPeriod"/>
            </a:pPr>
            <a:r>
              <a:rPr lang="cs-CZ" sz="3200" dirty="0" smtClean="0">
                <a:solidFill>
                  <a:srgbClr val="FF0000"/>
                </a:solidFill>
              </a:rPr>
              <a:t>Jak se bude hřebík chovat vhozený </a:t>
            </a:r>
            <a:r>
              <a:rPr lang="cs-CZ" sz="3200" dirty="0" smtClean="0">
                <a:solidFill>
                  <a:srgbClr val="FF0000"/>
                </a:solidFill>
              </a:rPr>
              <a:t>                     do </a:t>
            </a:r>
            <a:r>
              <a:rPr lang="cs-CZ" sz="3200" dirty="0" smtClean="0">
                <a:solidFill>
                  <a:srgbClr val="FF0000"/>
                </a:solidFill>
              </a:rPr>
              <a:t>rtuti?</a:t>
            </a:r>
          </a:p>
          <a:p>
            <a:pPr marL="514350" indent="-514350">
              <a:buFont typeface="+mj-lt"/>
              <a:buAutoNum type="arabicPeriod"/>
            </a:pPr>
            <a:r>
              <a:rPr lang="cs-CZ" sz="3200" dirty="0" smtClean="0">
                <a:solidFill>
                  <a:srgbClr val="FF0000"/>
                </a:solidFill>
              </a:rPr>
              <a:t>Najdeš nějaký kov, který by ploval ve rtuti?</a:t>
            </a:r>
          </a:p>
          <a:p>
            <a:pPr marL="514350" indent="-514350">
              <a:buFont typeface="+mj-lt"/>
              <a:buAutoNum type="arabicPeriod"/>
            </a:pPr>
            <a:r>
              <a:rPr lang="cs-CZ" sz="3200" dirty="0" smtClean="0">
                <a:solidFill>
                  <a:srgbClr val="FF0000"/>
                </a:solidFill>
              </a:rPr>
              <a:t>Do sklenice naliješ vodu, líh a olej. V jakém pořadí se ustálí ve sklenici? </a:t>
            </a:r>
            <a:r>
              <a:rPr lang="cs-CZ" sz="3200" dirty="0" smtClean="0">
                <a:solidFill>
                  <a:srgbClr val="FF0000"/>
                </a:solidFill>
              </a:rPr>
              <a:t>Ověř </a:t>
            </a:r>
            <a:r>
              <a:rPr lang="cs-CZ" sz="3200" dirty="0" smtClean="0">
                <a:solidFill>
                  <a:srgbClr val="FF0000"/>
                </a:solidFill>
              </a:rPr>
              <a:t>pokusem</a:t>
            </a:r>
          </a:p>
          <a:p>
            <a:pPr marL="514350" indent="-514350">
              <a:buFont typeface="+mj-lt"/>
              <a:buAutoNum type="arabicPeriod"/>
            </a:pPr>
            <a:r>
              <a:rPr lang="cs-CZ" sz="3200" dirty="0" smtClean="0">
                <a:solidFill>
                  <a:srgbClr val="FF0000"/>
                </a:solidFill>
              </a:rPr>
              <a:t>Najdeš kapalinu, ve které klesne ke dnu kostka ledu? </a:t>
            </a:r>
            <a:r>
              <a:rPr lang="cs-CZ" sz="3200" dirty="0" smtClean="0">
                <a:solidFill>
                  <a:srgbClr val="FF0000"/>
                </a:solidFill>
              </a:rPr>
              <a:t>Ověř </a:t>
            </a:r>
            <a:r>
              <a:rPr lang="cs-CZ" sz="3200" dirty="0" smtClean="0">
                <a:solidFill>
                  <a:srgbClr val="FF0000"/>
                </a:solidFill>
              </a:rPr>
              <a:t>pokusem</a:t>
            </a:r>
          </a:p>
        </p:txBody>
      </p:sp>
      <p:sp>
        <p:nvSpPr>
          <p:cNvPr id="3" name="Nadpis 2"/>
          <p:cNvSpPr>
            <a:spLocks noGrp="1"/>
          </p:cNvSpPr>
          <p:nvPr>
            <p:ph type="title"/>
          </p:nvPr>
        </p:nvSpPr>
        <p:spPr/>
        <p:txBody>
          <a:bodyPr>
            <a:normAutofit/>
          </a:bodyPr>
          <a:lstStyle/>
          <a:p>
            <a:r>
              <a:rPr lang="cs-CZ" dirty="0" smtClean="0"/>
              <a:t>odpověz </a:t>
            </a:r>
            <a:r>
              <a:rPr lang="cs-CZ" sz="2800" dirty="0" smtClean="0"/>
              <a:t>(podle tabulek zdůvodni):</a:t>
            </a:r>
            <a:endParaRPr lang="cs-CZ" sz="2800" dirty="0"/>
          </a:p>
        </p:txBody>
      </p:sp>
    </p:spTree>
    <p:extLst>
      <p:ext uri="{BB962C8B-B14F-4D97-AF65-F5344CB8AC3E}">
        <p14:creationId xmlns:p14="http://schemas.microsoft.com/office/powerpoint/2010/main" xmlns="" val="98712725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332656"/>
            <a:ext cx="8229600" cy="1219200"/>
          </a:xfrm>
        </p:spPr>
        <p:txBody>
          <a:bodyPr>
            <a:normAutofit fontScale="90000"/>
          </a:bodyPr>
          <a:lstStyle/>
          <a:p>
            <a:r>
              <a:rPr lang="cs-CZ" b="1" dirty="0" smtClean="0">
                <a:effectLst>
                  <a:outerShdw blurRad="38100" dist="38100" dir="2700000" algn="tl">
                    <a:srgbClr val="000000">
                      <a:alpha val="43137"/>
                    </a:srgbClr>
                  </a:outerShdw>
                </a:effectLst>
              </a:rPr>
              <a:t>Proč </a:t>
            </a:r>
            <a:r>
              <a:rPr lang="cs-CZ" b="1" dirty="0">
                <a:effectLst>
                  <a:outerShdw blurRad="38100" dist="38100" dir="2700000" algn="tl">
                    <a:srgbClr val="000000">
                      <a:alpha val="43137"/>
                    </a:srgbClr>
                  </a:outerShdw>
                </a:effectLst>
              </a:rPr>
              <a:t>může loď plout na </a:t>
            </a:r>
            <a:r>
              <a:rPr lang="cs-CZ" b="1" dirty="0" smtClean="0">
                <a:effectLst>
                  <a:outerShdw blurRad="38100" dist="38100" dir="2700000" algn="tl">
                    <a:srgbClr val="000000">
                      <a:alpha val="43137"/>
                    </a:srgbClr>
                  </a:outerShdw>
                </a:effectLst>
              </a:rPr>
              <a:t>hladině, </a:t>
            </a:r>
            <a:r>
              <a:rPr lang="cs-CZ" b="1" dirty="0">
                <a:effectLst>
                  <a:outerShdw blurRad="38100" dist="38100" dir="2700000" algn="tl">
                    <a:srgbClr val="000000">
                      <a:alpha val="43137"/>
                    </a:srgbClr>
                  </a:outerShdw>
                </a:effectLst>
              </a:rPr>
              <a:t>když je zhotovena výhradně z </a:t>
            </a:r>
            <a:r>
              <a:rPr lang="cs-CZ" b="1" dirty="0" smtClean="0">
                <a:effectLst>
                  <a:outerShdw blurRad="38100" dist="38100" dir="2700000" algn="tl">
                    <a:srgbClr val="000000">
                      <a:alpha val="43137"/>
                    </a:srgbClr>
                  </a:outerShdw>
                </a:effectLst>
              </a:rPr>
              <a:t>oceli?</a:t>
            </a:r>
            <a:endParaRPr lang="cs-CZ" b="1" dirty="0">
              <a:effectLst>
                <a:outerShdw blurRad="38100" dist="38100" dir="2700000" algn="tl">
                  <a:srgbClr val="000000">
                    <a:alpha val="43137"/>
                  </a:srgbClr>
                </a:outerShdw>
              </a:effectLst>
            </a:endParaRPr>
          </a:p>
        </p:txBody>
      </p:sp>
      <p:sp>
        <p:nvSpPr>
          <p:cNvPr id="4" name="Zástupný symbol pro obsah 3"/>
          <p:cNvSpPr>
            <a:spLocks noGrp="1"/>
          </p:cNvSpPr>
          <p:nvPr>
            <p:ph idx="1"/>
          </p:nvPr>
        </p:nvSpPr>
        <p:spPr>
          <a:xfrm>
            <a:off x="395536" y="1700808"/>
            <a:ext cx="8229600" cy="4392488"/>
          </a:xfrm>
        </p:spPr>
        <p:txBody>
          <a:bodyPr>
            <a:normAutofit fontScale="92500"/>
          </a:bodyPr>
          <a:lstStyle/>
          <a:p>
            <a:r>
              <a:rPr lang="cs-CZ" sz="3600" b="1" dirty="0" smtClean="0">
                <a:solidFill>
                  <a:srgbClr val="FF0000"/>
                </a:solidFill>
              </a:rPr>
              <a:t>najdi hustotu oceli</a:t>
            </a:r>
          </a:p>
          <a:p>
            <a:r>
              <a:rPr lang="cs-CZ" sz="3600" b="1" dirty="0" smtClean="0">
                <a:solidFill>
                  <a:srgbClr val="FF0000"/>
                </a:solidFill>
              </a:rPr>
              <a:t>jak vypadá (je zhotovena) loď</a:t>
            </a:r>
          </a:p>
          <a:p>
            <a:pPr lvl="1"/>
            <a:r>
              <a:rPr lang="cs-CZ" sz="3400" dirty="0" smtClean="0">
                <a:solidFill>
                  <a:srgbClr val="002060"/>
                </a:solidFill>
              </a:rPr>
              <a:t>je dutá, kromě oceli obsahuje i vzduch – je to nestejnorodé těleso</a:t>
            </a:r>
            <a:endParaRPr lang="cs-CZ" sz="3400" dirty="0">
              <a:solidFill>
                <a:srgbClr val="002060"/>
              </a:solidFill>
            </a:endParaRPr>
          </a:p>
          <a:p>
            <a:pPr marL="457200" lvl="1" indent="-457200"/>
            <a:r>
              <a:rPr lang="cs-CZ" sz="3600" b="1" dirty="0" smtClean="0">
                <a:solidFill>
                  <a:srgbClr val="FF0000"/>
                </a:solidFill>
              </a:rPr>
              <a:t>vhodnou úpravou mohou plovat </a:t>
            </a:r>
            <a:r>
              <a:rPr lang="cs-CZ" sz="3600" b="1" dirty="0" smtClean="0">
                <a:solidFill>
                  <a:srgbClr val="FF0000"/>
                </a:solidFill>
              </a:rPr>
              <a:t>                           i </a:t>
            </a:r>
            <a:r>
              <a:rPr lang="cs-CZ" sz="3600" b="1" dirty="0" smtClean="0">
                <a:solidFill>
                  <a:srgbClr val="FF0000"/>
                </a:solidFill>
              </a:rPr>
              <a:t>tělesa zhotovená z materiálů o větší </a:t>
            </a:r>
            <a:r>
              <a:rPr lang="cs-CZ" sz="3600" b="1" dirty="0" smtClean="0">
                <a:solidFill>
                  <a:srgbClr val="FF0000"/>
                </a:solidFill>
              </a:rPr>
              <a:t>hustotě, </a:t>
            </a:r>
            <a:r>
              <a:rPr lang="cs-CZ" sz="3600" b="1" dirty="0" smtClean="0">
                <a:solidFill>
                  <a:srgbClr val="FF0000"/>
                </a:solidFill>
              </a:rPr>
              <a:t>než je hustota kapaliny</a:t>
            </a:r>
          </a:p>
          <a:p>
            <a:pPr marL="457200" lvl="1" indent="-457200"/>
            <a:r>
              <a:rPr lang="cs-CZ" sz="3600" b="1" dirty="0" smtClean="0">
                <a:solidFill>
                  <a:srgbClr val="FF0000"/>
                </a:solidFill>
              </a:rPr>
              <a:t>využití: lodě, pontony, ponorky, ….</a:t>
            </a:r>
          </a:p>
        </p:txBody>
      </p:sp>
    </p:spTree>
    <p:extLst>
      <p:ext uri="{BB962C8B-B14F-4D97-AF65-F5344CB8AC3E}">
        <p14:creationId xmlns:p14="http://schemas.microsoft.com/office/powerpoint/2010/main" xmlns="" val="79545919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20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20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20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20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4">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additive="base">
                                        <p:cTn id="29" dur="20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0" dur="20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152400"/>
            <a:ext cx="8229600" cy="2340496"/>
          </a:xfrm>
        </p:spPr>
        <p:txBody>
          <a:bodyPr>
            <a:normAutofit/>
          </a:bodyPr>
          <a:lstStyle/>
          <a:p>
            <a:r>
              <a:rPr lang="cs-CZ" sz="2800" dirty="0">
                <a:solidFill>
                  <a:srgbClr val="002060"/>
                </a:solidFill>
              </a:rPr>
              <a:t>Ponton je dutý plovák či speciální člun zkonstruovaný ke stavbě plovoucího mostu nebo jiných speciálních plovoucích staveb. Může být konstruován </a:t>
            </a:r>
            <a:r>
              <a:rPr lang="cs-CZ" sz="2800" dirty="0" smtClean="0">
                <a:solidFill>
                  <a:srgbClr val="002060"/>
                </a:solidFill>
              </a:rPr>
              <a:t>pomocí </a:t>
            </a:r>
            <a:r>
              <a:rPr lang="cs-CZ" sz="2800" dirty="0">
                <a:solidFill>
                  <a:srgbClr val="002060"/>
                </a:solidFill>
              </a:rPr>
              <a:t>vodotěsně uzavřených válců (např. trubky nebo barely) či pomocí krychlí z betonu nebo kovu</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67544" y="692696"/>
            <a:ext cx="4762500" cy="3571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95936" y="2996952"/>
            <a:ext cx="4762500" cy="3571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995936" y="2991351"/>
            <a:ext cx="4762500" cy="35718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11560" y="3174086"/>
            <a:ext cx="5034136" cy="33665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995936" y="1354141"/>
            <a:ext cx="4929016" cy="363988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831339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0-#ppt_w/2"/>
                                          </p:val>
                                        </p:tav>
                                        <p:tav tm="100000">
                                          <p:val>
                                            <p:strVal val="#ppt_x"/>
                                          </p:val>
                                        </p:tav>
                                      </p:tavLst>
                                    </p:anim>
                                    <p:anim calcmode="lin" valueType="num">
                                      <p:cBhvr additive="base">
                                        <p:cTn id="8" dur="20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6" fill="hold" grpId="1" nodeType="clickEffect">
                                  <p:stCondLst>
                                    <p:cond delay="0"/>
                                  </p:stCondLst>
                                  <p:childTnLst>
                                    <p:anim calcmode="lin" valueType="num">
                                      <p:cBhvr additive="base">
                                        <p:cTn id="12" dur="2000"/>
                                        <p:tgtEl>
                                          <p:spTgt spid="3"/>
                                        </p:tgtEl>
                                        <p:attrNameLst>
                                          <p:attrName>ppt_x</p:attrName>
                                        </p:attrNameLst>
                                      </p:cBhvr>
                                      <p:tavLst>
                                        <p:tav tm="0">
                                          <p:val>
                                            <p:strVal val="ppt_x"/>
                                          </p:val>
                                        </p:tav>
                                        <p:tav tm="100000">
                                          <p:val>
                                            <p:strVal val="1+ppt_w/2"/>
                                          </p:val>
                                        </p:tav>
                                      </p:tavLst>
                                    </p:anim>
                                    <p:anim calcmode="lin" valueType="num">
                                      <p:cBhvr additive="base">
                                        <p:cTn id="13" dur="2000"/>
                                        <p:tgtEl>
                                          <p:spTgt spid="3"/>
                                        </p:tgtEl>
                                        <p:attrNameLst>
                                          <p:attrName>ppt_y</p:attrName>
                                        </p:attrNameLst>
                                      </p:cBhvr>
                                      <p:tavLst>
                                        <p:tav tm="0">
                                          <p:val>
                                            <p:strVal val="ppt_y"/>
                                          </p:val>
                                        </p:tav>
                                        <p:tav tm="100000">
                                          <p:val>
                                            <p:strVal val="1+ppt_h/2"/>
                                          </p:val>
                                        </p:tav>
                                      </p:tavLst>
                                    </p:anim>
                                    <p:set>
                                      <p:cBhvr>
                                        <p:cTn id="14" dur="1" fill="hold">
                                          <p:stCondLst>
                                            <p:cond delay="1999"/>
                                          </p:stCondLst>
                                        </p:cTn>
                                        <p:tgtEl>
                                          <p:spTgt spid="3"/>
                                        </p:tgtEl>
                                        <p:attrNameLst>
                                          <p:attrName>style.visibility</p:attrName>
                                        </p:attrNameLst>
                                      </p:cBhvr>
                                      <p:to>
                                        <p:strVal val="hidden"/>
                                      </p:to>
                                    </p:set>
                                  </p:childTnLst>
                                </p:cTn>
                              </p:par>
                              <p:par>
                                <p:cTn id="15" presetID="30" presetClass="entr" presetSubtype="0" fill="hold" nodeType="with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1600" decel="100000"/>
                                        <p:tgtEl>
                                          <p:spTgt spid="1026"/>
                                        </p:tgtEl>
                                      </p:cBhvr>
                                    </p:animEffect>
                                    <p:anim calcmode="lin" valueType="num">
                                      <p:cBhvr>
                                        <p:cTn id="18" dur="1600" decel="100000" fill="hold"/>
                                        <p:tgtEl>
                                          <p:spTgt spid="1026"/>
                                        </p:tgtEl>
                                        <p:attrNameLst>
                                          <p:attrName>style.rotation</p:attrName>
                                        </p:attrNameLst>
                                      </p:cBhvr>
                                      <p:tavLst>
                                        <p:tav tm="0">
                                          <p:val>
                                            <p:fltVal val="-90"/>
                                          </p:val>
                                        </p:tav>
                                        <p:tav tm="100000">
                                          <p:val>
                                            <p:fltVal val="0"/>
                                          </p:val>
                                        </p:tav>
                                      </p:tavLst>
                                    </p:anim>
                                    <p:anim calcmode="lin" valueType="num">
                                      <p:cBhvr>
                                        <p:cTn id="19" dur="1600" decel="100000" fill="hold"/>
                                        <p:tgtEl>
                                          <p:spTgt spid="1026"/>
                                        </p:tgtEl>
                                        <p:attrNameLst>
                                          <p:attrName>ppt_x</p:attrName>
                                        </p:attrNameLst>
                                      </p:cBhvr>
                                      <p:tavLst>
                                        <p:tav tm="0">
                                          <p:val>
                                            <p:strVal val="#ppt_x+0.4"/>
                                          </p:val>
                                        </p:tav>
                                        <p:tav tm="100000">
                                          <p:val>
                                            <p:strVal val="#ppt_x-0.05"/>
                                          </p:val>
                                        </p:tav>
                                      </p:tavLst>
                                    </p:anim>
                                    <p:anim calcmode="lin" valueType="num">
                                      <p:cBhvr>
                                        <p:cTn id="20" dur="1600" decel="100000" fill="hold"/>
                                        <p:tgtEl>
                                          <p:spTgt spid="1026"/>
                                        </p:tgtEl>
                                        <p:attrNameLst>
                                          <p:attrName>ppt_y</p:attrName>
                                        </p:attrNameLst>
                                      </p:cBhvr>
                                      <p:tavLst>
                                        <p:tav tm="0">
                                          <p:val>
                                            <p:strVal val="#ppt_y-0.4"/>
                                          </p:val>
                                        </p:tav>
                                        <p:tav tm="100000">
                                          <p:val>
                                            <p:strVal val="#ppt_y+0.1"/>
                                          </p:val>
                                        </p:tav>
                                      </p:tavLst>
                                    </p:anim>
                                    <p:anim calcmode="lin" valueType="num">
                                      <p:cBhvr>
                                        <p:cTn id="21" dur="400" accel="100000" fill="hold">
                                          <p:stCondLst>
                                            <p:cond delay="1600"/>
                                          </p:stCondLst>
                                        </p:cTn>
                                        <p:tgtEl>
                                          <p:spTgt spid="1026"/>
                                        </p:tgtEl>
                                        <p:attrNameLst>
                                          <p:attrName>ppt_x</p:attrName>
                                        </p:attrNameLst>
                                      </p:cBhvr>
                                      <p:tavLst>
                                        <p:tav tm="0">
                                          <p:val>
                                            <p:strVal val="#ppt_x-0.05"/>
                                          </p:val>
                                        </p:tav>
                                        <p:tav tm="100000">
                                          <p:val>
                                            <p:strVal val="#ppt_x"/>
                                          </p:val>
                                        </p:tav>
                                      </p:tavLst>
                                    </p:anim>
                                    <p:anim calcmode="lin" valueType="num">
                                      <p:cBhvr>
                                        <p:cTn id="22" dur="400" accel="100000" fill="hold">
                                          <p:stCondLst>
                                            <p:cond delay="1600"/>
                                          </p:stCondLst>
                                        </p:cTn>
                                        <p:tgtEl>
                                          <p:spTgt spid="1026"/>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xit" presetSubtype="0" fill="hold" nodeType="clickEffect">
                                  <p:stCondLst>
                                    <p:cond delay="0"/>
                                  </p:stCondLst>
                                  <p:childTnLst>
                                    <p:animEffect transition="out" filter="fade">
                                      <p:cBhvr>
                                        <p:cTn id="26" dur="1600" accel="100000">
                                          <p:stCondLst>
                                            <p:cond delay="400"/>
                                          </p:stCondLst>
                                        </p:cTn>
                                        <p:tgtEl>
                                          <p:spTgt spid="1026"/>
                                        </p:tgtEl>
                                      </p:cBhvr>
                                    </p:animEffect>
                                    <p:anim calcmode="lin" valueType="num">
                                      <p:cBhvr>
                                        <p:cTn id="27" dur="1600" accel="100000">
                                          <p:stCondLst>
                                            <p:cond delay="400"/>
                                          </p:stCondLst>
                                        </p:cTn>
                                        <p:tgtEl>
                                          <p:spTgt spid="1026"/>
                                        </p:tgtEl>
                                        <p:attrNameLst>
                                          <p:attrName>style.rotation</p:attrName>
                                        </p:attrNameLst>
                                      </p:cBhvr>
                                      <p:tavLst>
                                        <p:tav tm="0">
                                          <p:val>
                                            <p:fltVal val="0"/>
                                          </p:val>
                                        </p:tav>
                                        <p:tav tm="100000">
                                          <p:val>
                                            <p:fltVal val="-90"/>
                                          </p:val>
                                        </p:tav>
                                      </p:tavLst>
                                    </p:anim>
                                    <p:anim calcmode="lin" valueType="num">
                                      <p:cBhvr>
                                        <p:cTn id="28" dur="400" decel="100000"/>
                                        <p:tgtEl>
                                          <p:spTgt spid="1026"/>
                                        </p:tgtEl>
                                        <p:attrNameLst>
                                          <p:attrName>ppt_x</p:attrName>
                                        </p:attrNameLst>
                                      </p:cBhvr>
                                      <p:tavLst>
                                        <p:tav tm="0">
                                          <p:val>
                                            <p:strVal val="ppt_x"/>
                                          </p:val>
                                        </p:tav>
                                        <p:tav tm="100000">
                                          <p:val>
                                            <p:strVal val="ppt_x-0.05"/>
                                          </p:val>
                                        </p:tav>
                                      </p:tavLst>
                                    </p:anim>
                                    <p:anim calcmode="lin" valueType="num">
                                      <p:cBhvr>
                                        <p:cTn id="29" dur="400" decel="100000"/>
                                        <p:tgtEl>
                                          <p:spTgt spid="1026"/>
                                        </p:tgtEl>
                                        <p:attrNameLst>
                                          <p:attrName>ppt_y</p:attrName>
                                        </p:attrNameLst>
                                      </p:cBhvr>
                                      <p:tavLst>
                                        <p:tav tm="0">
                                          <p:val>
                                            <p:strVal val="ppt_y"/>
                                          </p:val>
                                        </p:tav>
                                        <p:tav tm="100000">
                                          <p:val>
                                            <p:strVal val="ppt_y+0.1"/>
                                          </p:val>
                                        </p:tav>
                                      </p:tavLst>
                                    </p:anim>
                                    <p:anim calcmode="lin" valueType="num">
                                      <p:cBhvr>
                                        <p:cTn id="30" dur="1600" accel="100000">
                                          <p:stCondLst>
                                            <p:cond delay="400"/>
                                          </p:stCondLst>
                                        </p:cTn>
                                        <p:tgtEl>
                                          <p:spTgt spid="1026"/>
                                        </p:tgtEl>
                                        <p:attrNameLst>
                                          <p:attrName>ppt_x</p:attrName>
                                        </p:attrNameLst>
                                      </p:cBhvr>
                                      <p:tavLst>
                                        <p:tav tm="0">
                                          <p:val>
                                            <p:strVal val="ppt_x"/>
                                          </p:val>
                                        </p:tav>
                                        <p:tav tm="100000">
                                          <p:val>
                                            <p:strVal val="ppt_x+0.4+0.05"/>
                                          </p:val>
                                        </p:tav>
                                      </p:tavLst>
                                    </p:anim>
                                    <p:anim calcmode="lin" valueType="num">
                                      <p:cBhvr>
                                        <p:cTn id="31" dur="1600" accel="100000">
                                          <p:stCondLst>
                                            <p:cond delay="400"/>
                                          </p:stCondLst>
                                        </p:cTn>
                                        <p:tgtEl>
                                          <p:spTgt spid="1026"/>
                                        </p:tgtEl>
                                        <p:attrNameLst>
                                          <p:attrName>ppt_y</p:attrName>
                                        </p:attrNameLst>
                                      </p:cBhvr>
                                      <p:tavLst>
                                        <p:tav tm="0">
                                          <p:val>
                                            <p:strVal val="ppt_y"/>
                                          </p:val>
                                        </p:tav>
                                        <p:tav tm="100000">
                                          <p:val>
                                            <p:strVal val="ppt_y-0.4-0.1"/>
                                          </p:val>
                                        </p:tav>
                                      </p:tavLst>
                                    </p:anim>
                                    <p:set>
                                      <p:cBhvr>
                                        <p:cTn id="32" dur="1" fill="hold">
                                          <p:stCondLst>
                                            <p:cond delay="1999"/>
                                          </p:stCondLst>
                                        </p:cTn>
                                        <p:tgtEl>
                                          <p:spTgt spid="1026"/>
                                        </p:tgtEl>
                                        <p:attrNameLst>
                                          <p:attrName>style.visibility</p:attrName>
                                        </p:attrNameLst>
                                      </p:cBhvr>
                                      <p:to>
                                        <p:strVal val="hidden"/>
                                      </p:to>
                                    </p:set>
                                  </p:childTnLst>
                                </p:cTn>
                              </p:par>
                              <p:par>
                                <p:cTn id="33" presetID="30" presetClass="entr" presetSubtype="0" fill="hold" nodeType="withEffect">
                                  <p:stCondLst>
                                    <p:cond delay="0"/>
                                  </p:stCondLst>
                                  <p:childTnLst>
                                    <p:set>
                                      <p:cBhvr>
                                        <p:cTn id="34" dur="1" fill="hold">
                                          <p:stCondLst>
                                            <p:cond delay="0"/>
                                          </p:stCondLst>
                                        </p:cTn>
                                        <p:tgtEl>
                                          <p:spTgt spid="1027"/>
                                        </p:tgtEl>
                                        <p:attrNameLst>
                                          <p:attrName>style.visibility</p:attrName>
                                        </p:attrNameLst>
                                      </p:cBhvr>
                                      <p:to>
                                        <p:strVal val="visible"/>
                                      </p:to>
                                    </p:set>
                                    <p:animEffect transition="in" filter="fade">
                                      <p:cBhvr>
                                        <p:cTn id="35" dur="1600" decel="100000"/>
                                        <p:tgtEl>
                                          <p:spTgt spid="1027"/>
                                        </p:tgtEl>
                                      </p:cBhvr>
                                    </p:animEffect>
                                    <p:anim calcmode="lin" valueType="num">
                                      <p:cBhvr>
                                        <p:cTn id="36" dur="1600" decel="100000" fill="hold"/>
                                        <p:tgtEl>
                                          <p:spTgt spid="1027"/>
                                        </p:tgtEl>
                                        <p:attrNameLst>
                                          <p:attrName>style.rotation</p:attrName>
                                        </p:attrNameLst>
                                      </p:cBhvr>
                                      <p:tavLst>
                                        <p:tav tm="0">
                                          <p:val>
                                            <p:fltVal val="-90"/>
                                          </p:val>
                                        </p:tav>
                                        <p:tav tm="100000">
                                          <p:val>
                                            <p:fltVal val="0"/>
                                          </p:val>
                                        </p:tav>
                                      </p:tavLst>
                                    </p:anim>
                                    <p:anim calcmode="lin" valueType="num">
                                      <p:cBhvr>
                                        <p:cTn id="37" dur="1600" decel="100000" fill="hold"/>
                                        <p:tgtEl>
                                          <p:spTgt spid="1027"/>
                                        </p:tgtEl>
                                        <p:attrNameLst>
                                          <p:attrName>ppt_x</p:attrName>
                                        </p:attrNameLst>
                                      </p:cBhvr>
                                      <p:tavLst>
                                        <p:tav tm="0">
                                          <p:val>
                                            <p:strVal val="#ppt_x+0.4"/>
                                          </p:val>
                                        </p:tav>
                                        <p:tav tm="100000">
                                          <p:val>
                                            <p:strVal val="#ppt_x-0.05"/>
                                          </p:val>
                                        </p:tav>
                                      </p:tavLst>
                                    </p:anim>
                                    <p:anim calcmode="lin" valueType="num">
                                      <p:cBhvr>
                                        <p:cTn id="38" dur="1600" decel="100000" fill="hold"/>
                                        <p:tgtEl>
                                          <p:spTgt spid="1027"/>
                                        </p:tgtEl>
                                        <p:attrNameLst>
                                          <p:attrName>ppt_y</p:attrName>
                                        </p:attrNameLst>
                                      </p:cBhvr>
                                      <p:tavLst>
                                        <p:tav tm="0">
                                          <p:val>
                                            <p:strVal val="#ppt_y-0.4"/>
                                          </p:val>
                                        </p:tav>
                                        <p:tav tm="100000">
                                          <p:val>
                                            <p:strVal val="#ppt_y+0.1"/>
                                          </p:val>
                                        </p:tav>
                                      </p:tavLst>
                                    </p:anim>
                                    <p:anim calcmode="lin" valueType="num">
                                      <p:cBhvr>
                                        <p:cTn id="39" dur="400" accel="100000" fill="hold">
                                          <p:stCondLst>
                                            <p:cond delay="1600"/>
                                          </p:stCondLst>
                                        </p:cTn>
                                        <p:tgtEl>
                                          <p:spTgt spid="1027"/>
                                        </p:tgtEl>
                                        <p:attrNameLst>
                                          <p:attrName>ppt_x</p:attrName>
                                        </p:attrNameLst>
                                      </p:cBhvr>
                                      <p:tavLst>
                                        <p:tav tm="0">
                                          <p:val>
                                            <p:strVal val="#ppt_x-0.05"/>
                                          </p:val>
                                        </p:tav>
                                        <p:tav tm="100000">
                                          <p:val>
                                            <p:strVal val="#ppt_x"/>
                                          </p:val>
                                        </p:tav>
                                      </p:tavLst>
                                    </p:anim>
                                    <p:anim calcmode="lin" valueType="num">
                                      <p:cBhvr>
                                        <p:cTn id="40" dur="400" accel="100000" fill="hold">
                                          <p:stCondLst>
                                            <p:cond delay="1600"/>
                                          </p:stCondLst>
                                        </p:cTn>
                                        <p:tgtEl>
                                          <p:spTgt spid="1027"/>
                                        </p:tgtEl>
                                        <p:attrNameLst>
                                          <p:attrName>ppt_y</p:attrName>
                                        </p:attrNameLst>
                                      </p:cBhvr>
                                      <p:tavLst>
                                        <p:tav tm="0">
                                          <p:val>
                                            <p:strVal val="#ppt_y+0.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9" presetClass="exit" presetSubtype="0" fill="hold" nodeType="clickEffect">
                                  <p:stCondLst>
                                    <p:cond delay="0"/>
                                  </p:stCondLst>
                                  <p:childTnLst>
                                    <p:animEffect transition="out" filter="dissolve">
                                      <p:cBhvr>
                                        <p:cTn id="44" dur="2000"/>
                                        <p:tgtEl>
                                          <p:spTgt spid="1027"/>
                                        </p:tgtEl>
                                      </p:cBhvr>
                                    </p:animEffect>
                                    <p:set>
                                      <p:cBhvr>
                                        <p:cTn id="45" dur="1" fill="hold">
                                          <p:stCondLst>
                                            <p:cond delay="1999"/>
                                          </p:stCondLst>
                                        </p:cTn>
                                        <p:tgtEl>
                                          <p:spTgt spid="1027"/>
                                        </p:tgtEl>
                                        <p:attrNameLst>
                                          <p:attrName>style.visibility</p:attrName>
                                        </p:attrNameLst>
                                      </p:cBhvr>
                                      <p:to>
                                        <p:strVal val="hidden"/>
                                      </p:to>
                                    </p:set>
                                  </p:childTnLst>
                                </p:cTn>
                              </p:par>
                              <p:par>
                                <p:cTn id="46" presetID="9" presetClass="entr" presetSubtype="0" fill="hold" nodeType="withEffect">
                                  <p:stCondLst>
                                    <p:cond delay="0"/>
                                  </p:stCondLst>
                                  <p:childTnLst>
                                    <p:set>
                                      <p:cBhvr>
                                        <p:cTn id="47" dur="1" fill="hold">
                                          <p:stCondLst>
                                            <p:cond delay="0"/>
                                          </p:stCondLst>
                                        </p:cTn>
                                        <p:tgtEl>
                                          <p:spTgt spid="1028"/>
                                        </p:tgtEl>
                                        <p:attrNameLst>
                                          <p:attrName>style.visibility</p:attrName>
                                        </p:attrNameLst>
                                      </p:cBhvr>
                                      <p:to>
                                        <p:strVal val="visible"/>
                                      </p:to>
                                    </p:set>
                                    <p:animEffect transition="in" filter="dissolve">
                                      <p:cBhvr>
                                        <p:cTn id="48" dur="1750"/>
                                        <p:tgtEl>
                                          <p:spTgt spid="1028"/>
                                        </p:tgtEl>
                                      </p:cBhvr>
                                    </p:animEffect>
                                  </p:childTnLst>
                                </p:cTn>
                              </p:par>
                            </p:childTnLst>
                          </p:cTn>
                        </p:par>
                      </p:childTnLst>
                    </p:cTn>
                  </p:par>
                  <p:par>
                    <p:cTn id="49" fill="hold">
                      <p:stCondLst>
                        <p:cond delay="indefinite"/>
                      </p:stCondLst>
                      <p:childTnLst>
                        <p:par>
                          <p:cTn id="50" fill="hold">
                            <p:stCondLst>
                              <p:cond delay="0"/>
                            </p:stCondLst>
                            <p:childTnLst>
                              <p:par>
                                <p:cTn id="51" presetID="52" presetClass="exit" presetSubtype="0" fill="hold" nodeType="clickEffect">
                                  <p:stCondLst>
                                    <p:cond delay="0"/>
                                  </p:stCondLst>
                                  <p:childTnLst>
                                    <p:animScale>
                                      <p:cBhvr>
                                        <p:cTn id="52" dur="2000" accel="50000">
                                          <p:stCondLst>
                                            <p:cond delay="0"/>
                                          </p:stCondLst>
                                        </p:cTn>
                                        <p:tgtEl>
                                          <p:spTgt spid="1028"/>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53" dur="2000" accel="50000">
                                          <p:stCondLst>
                                            <p:cond delay="0"/>
                                          </p:stCondLst>
                                        </p:cTn>
                                        <p:tgtEl>
                                          <p:spTgt spid="1028"/>
                                        </p:tgtEl>
                                        <p:attrNameLst>
                                          <p:attrName>ppt_x</p:attrName>
                                          <p:attrName>ppt_y</p:attrName>
                                        </p:attrNameLst>
                                      </p:cBhvr>
                                    </p:animMotion>
                                    <p:animEffect transition="out" filter="fade">
                                      <p:cBhvr>
                                        <p:cTn id="54" dur="2000"/>
                                        <p:tgtEl>
                                          <p:spTgt spid="1028"/>
                                        </p:tgtEl>
                                      </p:cBhvr>
                                    </p:animEffect>
                                    <p:set>
                                      <p:cBhvr>
                                        <p:cTn id="55" dur="1" fill="hold">
                                          <p:stCondLst>
                                            <p:cond delay="1999"/>
                                          </p:stCondLst>
                                        </p:cTn>
                                        <p:tgtEl>
                                          <p:spTgt spid="1028"/>
                                        </p:tgtEl>
                                        <p:attrNameLst>
                                          <p:attrName>style.visibility</p:attrName>
                                        </p:attrNameLst>
                                      </p:cBhvr>
                                      <p:to>
                                        <p:strVal val="hidden"/>
                                      </p:to>
                                    </p:set>
                                  </p:childTnLst>
                                </p:cTn>
                              </p:par>
                              <p:par>
                                <p:cTn id="56" presetID="52" presetClass="entr" presetSubtype="0" fill="hold" nodeType="withEffect">
                                  <p:stCondLst>
                                    <p:cond delay="0"/>
                                  </p:stCondLst>
                                  <p:childTnLst>
                                    <p:set>
                                      <p:cBhvr>
                                        <p:cTn id="57" dur="1" fill="hold">
                                          <p:stCondLst>
                                            <p:cond delay="0"/>
                                          </p:stCondLst>
                                        </p:cTn>
                                        <p:tgtEl>
                                          <p:spTgt spid="1029"/>
                                        </p:tgtEl>
                                        <p:attrNameLst>
                                          <p:attrName>style.visibility</p:attrName>
                                        </p:attrNameLst>
                                      </p:cBhvr>
                                      <p:to>
                                        <p:strVal val="visible"/>
                                      </p:to>
                                    </p:set>
                                    <p:animScale>
                                      <p:cBhvr>
                                        <p:cTn id="58" dur="2000" decel="50000" fill="hold">
                                          <p:stCondLst>
                                            <p:cond delay="0"/>
                                          </p:stCondLst>
                                        </p:cTn>
                                        <p:tgtEl>
                                          <p:spTgt spid="1029"/>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9" dur="2000" decel="50000" fill="hold">
                                          <p:stCondLst>
                                            <p:cond delay="0"/>
                                          </p:stCondLst>
                                        </p:cTn>
                                        <p:tgtEl>
                                          <p:spTgt spid="1029"/>
                                        </p:tgtEl>
                                        <p:attrNameLst>
                                          <p:attrName>ppt_x</p:attrName>
                                          <p:attrName>ppt_y</p:attrName>
                                        </p:attrNameLst>
                                      </p:cBhvr>
                                    </p:animMotion>
                                    <p:animEffect transition="in" filter="fade">
                                      <p:cBhvr>
                                        <p:cTn id="60" dur="2000"/>
                                        <p:tgtEl>
                                          <p:spTgt spid="1029"/>
                                        </p:tgtEl>
                                      </p:cBhvr>
                                    </p:animEffect>
                                  </p:childTnLst>
                                </p:cTn>
                              </p:par>
                            </p:childTnLst>
                          </p:cTn>
                        </p:par>
                      </p:childTnLst>
                    </p:cTn>
                  </p:par>
                  <p:par>
                    <p:cTn id="61" fill="hold">
                      <p:stCondLst>
                        <p:cond delay="indefinite"/>
                      </p:stCondLst>
                      <p:childTnLst>
                        <p:par>
                          <p:cTn id="62" fill="hold">
                            <p:stCondLst>
                              <p:cond delay="0"/>
                            </p:stCondLst>
                            <p:childTnLst>
                              <p:par>
                                <p:cTn id="63" presetID="52" presetClass="exit" presetSubtype="0" fill="hold" nodeType="clickEffect">
                                  <p:stCondLst>
                                    <p:cond delay="0"/>
                                  </p:stCondLst>
                                  <p:childTnLst>
                                    <p:animScale>
                                      <p:cBhvr>
                                        <p:cTn id="64" dur="2000" accel="50000">
                                          <p:stCondLst>
                                            <p:cond delay="0"/>
                                          </p:stCondLst>
                                        </p:cTn>
                                        <p:tgtEl>
                                          <p:spTgt spid="1029"/>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65" dur="2000" accel="50000">
                                          <p:stCondLst>
                                            <p:cond delay="0"/>
                                          </p:stCondLst>
                                        </p:cTn>
                                        <p:tgtEl>
                                          <p:spTgt spid="1029"/>
                                        </p:tgtEl>
                                        <p:attrNameLst>
                                          <p:attrName>ppt_x</p:attrName>
                                          <p:attrName>ppt_y</p:attrName>
                                        </p:attrNameLst>
                                      </p:cBhvr>
                                    </p:animMotion>
                                    <p:animEffect transition="out" filter="fade">
                                      <p:cBhvr>
                                        <p:cTn id="66" dur="2000"/>
                                        <p:tgtEl>
                                          <p:spTgt spid="1029"/>
                                        </p:tgtEl>
                                      </p:cBhvr>
                                    </p:animEffect>
                                    <p:set>
                                      <p:cBhvr>
                                        <p:cTn id="67" dur="1" fill="hold">
                                          <p:stCondLst>
                                            <p:cond delay="1999"/>
                                          </p:stCondLst>
                                        </p:cTn>
                                        <p:tgtEl>
                                          <p:spTgt spid="1029"/>
                                        </p:tgtEl>
                                        <p:attrNameLst>
                                          <p:attrName>style.visibility</p:attrName>
                                        </p:attrNameLst>
                                      </p:cBhvr>
                                      <p:to>
                                        <p:strVal val="hidden"/>
                                      </p:to>
                                    </p:set>
                                  </p:childTnLst>
                                </p:cTn>
                              </p:par>
                              <p:par>
                                <p:cTn id="68" presetID="52" presetClass="entr" presetSubtype="0" fill="hold" nodeType="withEffect">
                                  <p:stCondLst>
                                    <p:cond delay="0"/>
                                  </p:stCondLst>
                                  <p:childTnLst>
                                    <p:set>
                                      <p:cBhvr>
                                        <p:cTn id="69" dur="1" fill="hold">
                                          <p:stCondLst>
                                            <p:cond delay="0"/>
                                          </p:stCondLst>
                                        </p:cTn>
                                        <p:tgtEl>
                                          <p:spTgt spid="1030"/>
                                        </p:tgtEl>
                                        <p:attrNameLst>
                                          <p:attrName>style.visibility</p:attrName>
                                        </p:attrNameLst>
                                      </p:cBhvr>
                                      <p:to>
                                        <p:strVal val="visible"/>
                                      </p:to>
                                    </p:set>
                                    <p:animScale>
                                      <p:cBhvr>
                                        <p:cTn id="70" dur="2000" decel="50000" fill="hold">
                                          <p:stCondLst>
                                            <p:cond delay="0"/>
                                          </p:stCondLst>
                                        </p:cTn>
                                        <p:tgtEl>
                                          <p:spTgt spid="1030"/>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1" dur="2000" decel="50000" fill="hold">
                                          <p:stCondLst>
                                            <p:cond delay="0"/>
                                          </p:stCondLst>
                                        </p:cTn>
                                        <p:tgtEl>
                                          <p:spTgt spid="1030"/>
                                        </p:tgtEl>
                                        <p:attrNameLst>
                                          <p:attrName>ppt_x</p:attrName>
                                          <p:attrName>ppt_y</p:attrName>
                                        </p:attrNameLst>
                                      </p:cBhvr>
                                    </p:animMotion>
                                    <p:animEffect transition="in" filter="fade">
                                      <p:cBhvr>
                                        <p:cTn id="72" dur="20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332656"/>
            <a:ext cx="8229600" cy="2160240"/>
          </a:xfrm>
        </p:spPr>
        <p:txBody>
          <a:bodyPr>
            <a:noAutofit/>
          </a:bodyPr>
          <a:lstStyle/>
          <a:p>
            <a:r>
              <a:rPr lang="cs-CZ" sz="2800" dirty="0">
                <a:solidFill>
                  <a:srgbClr val="002060"/>
                </a:solidFill>
              </a:rPr>
              <a:t>Loď je dopravní prostředek, druh plavidla, sloužící zpravidla k pohybu po vodní hladině </a:t>
            </a:r>
            <a:r>
              <a:rPr lang="cs-CZ" sz="2800" dirty="0" smtClean="0">
                <a:solidFill>
                  <a:srgbClr val="002060"/>
                </a:solidFill>
              </a:rPr>
              <a:t>na </a:t>
            </a:r>
            <a:r>
              <a:rPr lang="cs-CZ" sz="2800" dirty="0">
                <a:solidFill>
                  <a:srgbClr val="002060"/>
                </a:solidFill>
              </a:rPr>
              <a:t>principu Archimédova </a:t>
            </a:r>
            <a:r>
              <a:rPr lang="cs-CZ" sz="2800" dirty="0" smtClean="0">
                <a:solidFill>
                  <a:srgbClr val="002060"/>
                </a:solidFill>
              </a:rPr>
              <a:t>zákona. U každé lodi je důležitá značka </a:t>
            </a:r>
            <a:r>
              <a:rPr lang="cs-CZ" sz="2800" dirty="0" smtClean="0">
                <a:solidFill>
                  <a:srgbClr val="002060"/>
                </a:solidFill>
              </a:rPr>
              <a:t>                     na </a:t>
            </a:r>
            <a:r>
              <a:rPr lang="cs-CZ" sz="2800" dirty="0" smtClean="0">
                <a:solidFill>
                  <a:srgbClr val="002060"/>
                </a:solidFill>
              </a:rPr>
              <a:t>boku lodi, tzv. čára ponoru – je to maximální ponor, aby nedošlo k potopení</a:t>
            </a:r>
            <a:endParaRPr lang="cs-CZ" sz="2800" dirty="0">
              <a:solidFill>
                <a:srgbClr val="002060"/>
              </a:solidFill>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800708"/>
            <a:ext cx="5472608" cy="41044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411760" y="2109472"/>
            <a:ext cx="6072336" cy="42980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5634495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0-#ppt_w/2"/>
                                          </p:val>
                                        </p:tav>
                                        <p:tav tm="100000">
                                          <p:val>
                                            <p:strVal val="#ppt_x"/>
                                          </p:val>
                                        </p:tav>
                                      </p:tavLst>
                                    </p:anim>
                                    <p:anim calcmode="lin" valueType="num">
                                      <p:cBhvr additive="base">
                                        <p:cTn id="8" dur="20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6" fill="hold" grpId="1" nodeType="clickEffect">
                                  <p:stCondLst>
                                    <p:cond delay="0"/>
                                  </p:stCondLst>
                                  <p:childTnLst>
                                    <p:anim calcmode="lin" valueType="num">
                                      <p:cBhvr additive="base">
                                        <p:cTn id="12" dur="2000"/>
                                        <p:tgtEl>
                                          <p:spTgt spid="3"/>
                                        </p:tgtEl>
                                        <p:attrNameLst>
                                          <p:attrName>ppt_x</p:attrName>
                                        </p:attrNameLst>
                                      </p:cBhvr>
                                      <p:tavLst>
                                        <p:tav tm="0">
                                          <p:val>
                                            <p:strVal val="ppt_x"/>
                                          </p:val>
                                        </p:tav>
                                        <p:tav tm="100000">
                                          <p:val>
                                            <p:strVal val="1+ppt_w/2"/>
                                          </p:val>
                                        </p:tav>
                                      </p:tavLst>
                                    </p:anim>
                                    <p:anim calcmode="lin" valueType="num">
                                      <p:cBhvr additive="base">
                                        <p:cTn id="13" dur="2000"/>
                                        <p:tgtEl>
                                          <p:spTgt spid="3"/>
                                        </p:tgtEl>
                                        <p:attrNameLst>
                                          <p:attrName>ppt_y</p:attrName>
                                        </p:attrNameLst>
                                      </p:cBhvr>
                                      <p:tavLst>
                                        <p:tav tm="0">
                                          <p:val>
                                            <p:strVal val="ppt_y"/>
                                          </p:val>
                                        </p:tav>
                                        <p:tav tm="100000">
                                          <p:val>
                                            <p:strVal val="1+ppt_h/2"/>
                                          </p:val>
                                        </p:tav>
                                      </p:tavLst>
                                    </p:anim>
                                    <p:set>
                                      <p:cBhvr>
                                        <p:cTn id="14" dur="1" fill="hold">
                                          <p:stCondLst>
                                            <p:cond delay="1999"/>
                                          </p:stCondLst>
                                        </p:cTn>
                                        <p:tgtEl>
                                          <p:spTgt spid="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52"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animScale>
                                      <p:cBhvr>
                                        <p:cTn id="19" dur="2000" decel="50000" fill="hold">
                                          <p:stCondLst>
                                            <p:cond delay="0"/>
                                          </p:stCondLst>
                                        </p:cTn>
                                        <p:tgtEl>
                                          <p:spTgt spid="2050"/>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2000" decel="50000" fill="hold">
                                          <p:stCondLst>
                                            <p:cond delay="0"/>
                                          </p:stCondLst>
                                        </p:cTn>
                                        <p:tgtEl>
                                          <p:spTgt spid="2050"/>
                                        </p:tgtEl>
                                        <p:attrNameLst>
                                          <p:attrName>ppt_x</p:attrName>
                                          <p:attrName>ppt_y</p:attrName>
                                        </p:attrNameLst>
                                      </p:cBhvr>
                                    </p:animMotion>
                                    <p:animEffect transition="in" filter="fade">
                                      <p:cBhvr>
                                        <p:cTn id="21" dur="2000"/>
                                        <p:tgtEl>
                                          <p:spTgt spid="2050"/>
                                        </p:tgtEl>
                                      </p:cBhvr>
                                    </p:animEffect>
                                  </p:childTnLst>
                                </p:cTn>
                              </p:par>
                            </p:childTnLst>
                          </p:cTn>
                        </p:par>
                      </p:childTnLst>
                    </p:cTn>
                  </p:par>
                  <p:par>
                    <p:cTn id="22" fill="hold">
                      <p:stCondLst>
                        <p:cond delay="indefinite"/>
                      </p:stCondLst>
                      <p:childTnLst>
                        <p:par>
                          <p:cTn id="23" fill="hold">
                            <p:stCondLst>
                              <p:cond delay="0"/>
                            </p:stCondLst>
                            <p:childTnLst>
                              <p:par>
                                <p:cTn id="24" presetID="52" presetClass="exit" presetSubtype="0" fill="hold" nodeType="clickEffect">
                                  <p:stCondLst>
                                    <p:cond delay="0"/>
                                  </p:stCondLst>
                                  <p:childTnLst>
                                    <p:animScale>
                                      <p:cBhvr>
                                        <p:cTn id="25" dur="2000" accel="50000">
                                          <p:stCondLst>
                                            <p:cond delay="0"/>
                                          </p:stCondLst>
                                        </p:cTn>
                                        <p:tgtEl>
                                          <p:spTgt spid="2050"/>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26" dur="2000" accel="50000">
                                          <p:stCondLst>
                                            <p:cond delay="0"/>
                                          </p:stCondLst>
                                        </p:cTn>
                                        <p:tgtEl>
                                          <p:spTgt spid="2050"/>
                                        </p:tgtEl>
                                        <p:attrNameLst>
                                          <p:attrName>ppt_x</p:attrName>
                                          <p:attrName>ppt_y</p:attrName>
                                        </p:attrNameLst>
                                      </p:cBhvr>
                                    </p:animMotion>
                                    <p:animEffect transition="out" filter="fade">
                                      <p:cBhvr>
                                        <p:cTn id="27" dur="2000"/>
                                        <p:tgtEl>
                                          <p:spTgt spid="2050"/>
                                        </p:tgtEl>
                                      </p:cBhvr>
                                    </p:animEffect>
                                    <p:set>
                                      <p:cBhvr>
                                        <p:cTn id="28" dur="1" fill="hold">
                                          <p:stCondLst>
                                            <p:cond delay="1999"/>
                                          </p:stCondLst>
                                        </p:cTn>
                                        <p:tgtEl>
                                          <p:spTgt spid="2050"/>
                                        </p:tgtEl>
                                        <p:attrNameLst>
                                          <p:attrName>style.visibility</p:attrName>
                                        </p:attrNameLst>
                                      </p:cBhvr>
                                      <p:to>
                                        <p:strVal val="hidden"/>
                                      </p:to>
                                    </p:set>
                                  </p:childTnLst>
                                </p:cTn>
                              </p:par>
                              <p:par>
                                <p:cTn id="29" presetID="52" presetClass="entr" presetSubtype="0" fill="hold" nodeType="withEffect">
                                  <p:stCondLst>
                                    <p:cond delay="0"/>
                                  </p:stCondLst>
                                  <p:childTnLst>
                                    <p:set>
                                      <p:cBhvr>
                                        <p:cTn id="30" dur="1" fill="hold">
                                          <p:stCondLst>
                                            <p:cond delay="0"/>
                                          </p:stCondLst>
                                        </p:cTn>
                                        <p:tgtEl>
                                          <p:spTgt spid="2051"/>
                                        </p:tgtEl>
                                        <p:attrNameLst>
                                          <p:attrName>style.visibility</p:attrName>
                                        </p:attrNameLst>
                                      </p:cBhvr>
                                      <p:to>
                                        <p:strVal val="visible"/>
                                      </p:to>
                                    </p:set>
                                    <p:animScale>
                                      <p:cBhvr>
                                        <p:cTn id="31" dur="2000" decel="50000" fill="hold">
                                          <p:stCondLst>
                                            <p:cond delay="0"/>
                                          </p:stCondLst>
                                        </p:cTn>
                                        <p:tgtEl>
                                          <p:spTgt spid="205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2" dur="2000" decel="50000" fill="hold">
                                          <p:stCondLst>
                                            <p:cond delay="0"/>
                                          </p:stCondLst>
                                        </p:cTn>
                                        <p:tgtEl>
                                          <p:spTgt spid="2051"/>
                                        </p:tgtEl>
                                        <p:attrNameLst>
                                          <p:attrName>ppt_x</p:attrName>
                                          <p:attrName>ppt_y</p:attrName>
                                        </p:attrNameLst>
                                      </p:cBhvr>
                                    </p:animMotion>
                                    <p:animEffect transition="in" filter="fade">
                                      <p:cBhvr>
                                        <p:cTn id="33" dur="20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67544" y="476672"/>
            <a:ext cx="8229600" cy="1579240"/>
          </a:xfrm>
        </p:spPr>
        <p:txBody>
          <a:bodyPr>
            <a:normAutofit/>
          </a:bodyPr>
          <a:lstStyle/>
          <a:p>
            <a:r>
              <a:rPr lang="cs-CZ" sz="2800" dirty="0">
                <a:solidFill>
                  <a:srgbClr val="002060"/>
                </a:solidFill>
              </a:rPr>
              <a:t>Ponorka je plavidlo schopné plout pod </a:t>
            </a:r>
            <a:r>
              <a:rPr lang="cs-CZ" sz="2800" dirty="0" smtClean="0">
                <a:solidFill>
                  <a:srgbClr val="002060"/>
                </a:solidFill>
              </a:rPr>
              <a:t>vodou. </a:t>
            </a:r>
            <a:r>
              <a:rPr lang="cs-CZ" sz="2800" dirty="0" smtClean="0">
                <a:solidFill>
                  <a:srgbClr val="002060"/>
                </a:solidFill>
              </a:rPr>
              <a:t>Má                         v </a:t>
            </a:r>
            <a:r>
              <a:rPr lang="cs-CZ" sz="2800" dirty="0">
                <a:solidFill>
                  <a:srgbClr val="002060"/>
                </a:solidFill>
              </a:rPr>
              <a:t>trupu podélné dutiny (</a:t>
            </a:r>
            <a:r>
              <a:rPr lang="cs-CZ" sz="2800" dirty="0" smtClean="0">
                <a:solidFill>
                  <a:srgbClr val="002060"/>
                </a:solidFill>
              </a:rPr>
              <a:t>vyrovnávací </a:t>
            </a:r>
            <a:r>
              <a:rPr lang="cs-CZ" sz="2800" dirty="0">
                <a:solidFill>
                  <a:srgbClr val="002060"/>
                </a:solidFill>
              </a:rPr>
              <a:t>nádrže), které lze naplnit vzduchem nebo </a:t>
            </a:r>
            <a:r>
              <a:rPr lang="cs-CZ" sz="2800" dirty="0" smtClean="0">
                <a:solidFill>
                  <a:srgbClr val="002060"/>
                </a:solidFill>
              </a:rPr>
              <a:t>vodou.</a:t>
            </a:r>
            <a:endParaRPr lang="cs-CZ" sz="2800" dirty="0">
              <a:solidFill>
                <a:srgbClr val="002060"/>
              </a:solidFill>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7" y="1268760"/>
            <a:ext cx="6041839" cy="401215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59662" y="2204864"/>
            <a:ext cx="5512183" cy="4134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56443840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0-#ppt_w/2"/>
                                          </p:val>
                                        </p:tav>
                                        <p:tav tm="100000">
                                          <p:val>
                                            <p:strVal val="#ppt_x"/>
                                          </p:val>
                                        </p:tav>
                                      </p:tavLst>
                                    </p:anim>
                                    <p:anim calcmode="lin" valueType="num">
                                      <p:cBhvr additive="base">
                                        <p:cTn id="8" dur="20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6" fill="hold" grpId="1" nodeType="clickEffect">
                                  <p:stCondLst>
                                    <p:cond delay="0"/>
                                  </p:stCondLst>
                                  <p:childTnLst>
                                    <p:anim calcmode="lin" valueType="num">
                                      <p:cBhvr additive="base">
                                        <p:cTn id="12" dur="2000"/>
                                        <p:tgtEl>
                                          <p:spTgt spid="3"/>
                                        </p:tgtEl>
                                        <p:attrNameLst>
                                          <p:attrName>ppt_x</p:attrName>
                                        </p:attrNameLst>
                                      </p:cBhvr>
                                      <p:tavLst>
                                        <p:tav tm="0">
                                          <p:val>
                                            <p:strVal val="ppt_x"/>
                                          </p:val>
                                        </p:tav>
                                        <p:tav tm="100000">
                                          <p:val>
                                            <p:strVal val="1+ppt_w/2"/>
                                          </p:val>
                                        </p:tav>
                                      </p:tavLst>
                                    </p:anim>
                                    <p:anim calcmode="lin" valueType="num">
                                      <p:cBhvr additive="base">
                                        <p:cTn id="13" dur="2000"/>
                                        <p:tgtEl>
                                          <p:spTgt spid="3"/>
                                        </p:tgtEl>
                                        <p:attrNameLst>
                                          <p:attrName>ppt_y</p:attrName>
                                        </p:attrNameLst>
                                      </p:cBhvr>
                                      <p:tavLst>
                                        <p:tav tm="0">
                                          <p:val>
                                            <p:strVal val="ppt_y"/>
                                          </p:val>
                                        </p:tav>
                                        <p:tav tm="100000">
                                          <p:val>
                                            <p:strVal val="1+ppt_h/2"/>
                                          </p:val>
                                        </p:tav>
                                      </p:tavLst>
                                    </p:anim>
                                    <p:set>
                                      <p:cBhvr>
                                        <p:cTn id="14" dur="1" fill="hold">
                                          <p:stCondLst>
                                            <p:cond delay="1999"/>
                                          </p:stCondLst>
                                        </p:cTn>
                                        <p:tgtEl>
                                          <p:spTgt spid="3"/>
                                        </p:tgtEl>
                                        <p:attrNameLst>
                                          <p:attrName>style.visibility</p:attrName>
                                        </p:attrNameLst>
                                      </p:cBhvr>
                                      <p:to>
                                        <p:strVal val="hidden"/>
                                      </p:to>
                                    </p:set>
                                  </p:childTnLst>
                                </p:cTn>
                              </p:par>
                              <p:par>
                                <p:cTn id="15" presetID="52" presetClass="entr" presetSubtype="0" fill="hold" nodeType="withEffect">
                                  <p:stCondLst>
                                    <p:cond delay="0"/>
                                  </p:stCondLst>
                                  <p:childTnLst>
                                    <p:set>
                                      <p:cBhvr>
                                        <p:cTn id="16" dur="1" fill="hold">
                                          <p:stCondLst>
                                            <p:cond delay="0"/>
                                          </p:stCondLst>
                                        </p:cTn>
                                        <p:tgtEl>
                                          <p:spTgt spid="3074"/>
                                        </p:tgtEl>
                                        <p:attrNameLst>
                                          <p:attrName>style.visibility</p:attrName>
                                        </p:attrNameLst>
                                      </p:cBhvr>
                                      <p:to>
                                        <p:strVal val="visible"/>
                                      </p:to>
                                    </p:set>
                                    <p:animScale>
                                      <p:cBhvr>
                                        <p:cTn id="17" dur="2000" decel="50000" fill="hold">
                                          <p:stCondLst>
                                            <p:cond delay="0"/>
                                          </p:stCondLst>
                                        </p:cTn>
                                        <p:tgtEl>
                                          <p:spTgt spid="307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2000" decel="50000" fill="hold">
                                          <p:stCondLst>
                                            <p:cond delay="0"/>
                                          </p:stCondLst>
                                        </p:cTn>
                                        <p:tgtEl>
                                          <p:spTgt spid="3074"/>
                                        </p:tgtEl>
                                        <p:attrNameLst>
                                          <p:attrName>ppt_x</p:attrName>
                                          <p:attrName>ppt_y</p:attrName>
                                        </p:attrNameLst>
                                      </p:cBhvr>
                                    </p:animMotion>
                                    <p:animEffect transition="in" filter="fade">
                                      <p:cBhvr>
                                        <p:cTn id="19" dur="2000"/>
                                        <p:tgtEl>
                                          <p:spTgt spid="3074"/>
                                        </p:tgtEl>
                                      </p:cBhvr>
                                    </p:animEffect>
                                  </p:childTnLst>
                                </p:cTn>
                              </p:par>
                            </p:childTnLst>
                          </p:cTn>
                        </p:par>
                      </p:childTnLst>
                    </p:cTn>
                  </p:par>
                  <p:par>
                    <p:cTn id="20" fill="hold">
                      <p:stCondLst>
                        <p:cond delay="indefinite"/>
                      </p:stCondLst>
                      <p:childTnLst>
                        <p:par>
                          <p:cTn id="21" fill="hold">
                            <p:stCondLst>
                              <p:cond delay="0"/>
                            </p:stCondLst>
                            <p:childTnLst>
                              <p:par>
                                <p:cTn id="22" presetID="52" presetClass="exit" presetSubtype="0" fill="hold" nodeType="clickEffect">
                                  <p:stCondLst>
                                    <p:cond delay="0"/>
                                  </p:stCondLst>
                                  <p:childTnLst>
                                    <p:animScale>
                                      <p:cBhvr>
                                        <p:cTn id="23" dur="2000" accel="50000">
                                          <p:stCondLst>
                                            <p:cond delay="0"/>
                                          </p:stCondLst>
                                        </p:cTn>
                                        <p:tgtEl>
                                          <p:spTgt spid="3074"/>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24" dur="2000" accel="50000">
                                          <p:stCondLst>
                                            <p:cond delay="0"/>
                                          </p:stCondLst>
                                        </p:cTn>
                                        <p:tgtEl>
                                          <p:spTgt spid="3074"/>
                                        </p:tgtEl>
                                        <p:attrNameLst>
                                          <p:attrName>ppt_x</p:attrName>
                                          <p:attrName>ppt_y</p:attrName>
                                        </p:attrNameLst>
                                      </p:cBhvr>
                                    </p:animMotion>
                                    <p:animEffect transition="out" filter="fade">
                                      <p:cBhvr>
                                        <p:cTn id="25" dur="2000"/>
                                        <p:tgtEl>
                                          <p:spTgt spid="3074"/>
                                        </p:tgtEl>
                                      </p:cBhvr>
                                    </p:animEffect>
                                    <p:set>
                                      <p:cBhvr>
                                        <p:cTn id="26" dur="1" fill="hold">
                                          <p:stCondLst>
                                            <p:cond delay="1999"/>
                                          </p:stCondLst>
                                        </p:cTn>
                                        <p:tgtEl>
                                          <p:spTgt spid="3074"/>
                                        </p:tgtEl>
                                        <p:attrNameLst>
                                          <p:attrName>style.visibility</p:attrName>
                                        </p:attrNameLst>
                                      </p:cBhvr>
                                      <p:to>
                                        <p:strVal val="hidden"/>
                                      </p:to>
                                    </p:set>
                                  </p:childTnLst>
                                </p:cTn>
                              </p:par>
                              <p:par>
                                <p:cTn id="27" presetID="52" presetClass="entr" presetSubtype="0" fill="hold" nodeType="withEffect">
                                  <p:stCondLst>
                                    <p:cond delay="0"/>
                                  </p:stCondLst>
                                  <p:childTnLst>
                                    <p:set>
                                      <p:cBhvr>
                                        <p:cTn id="28" dur="1" fill="hold">
                                          <p:stCondLst>
                                            <p:cond delay="0"/>
                                          </p:stCondLst>
                                        </p:cTn>
                                        <p:tgtEl>
                                          <p:spTgt spid="3075"/>
                                        </p:tgtEl>
                                        <p:attrNameLst>
                                          <p:attrName>style.visibility</p:attrName>
                                        </p:attrNameLst>
                                      </p:cBhvr>
                                      <p:to>
                                        <p:strVal val="visible"/>
                                      </p:to>
                                    </p:set>
                                    <p:animScale>
                                      <p:cBhvr>
                                        <p:cTn id="29" dur="2000" decel="50000" fill="hold">
                                          <p:stCondLst>
                                            <p:cond delay="0"/>
                                          </p:stCondLst>
                                        </p:cTn>
                                        <p:tgtEl>
                                          <p:spTgt spid="307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2000" decel="50000" fill="hold">
                                          <p:stCondLst>
                                            <p:cond delay="0"/>
                                          </p:stCondLst>
                                        </p:cTn>
                                        <p:tgtEl>
                                          <p:spTgt spid="3075"/>
                                        </p:tgtEl>
                                        <p:attrNameLst>
                                          <p:attrName>ppt_x</p:attrName>
                                          <p:attrName>ppt_y</p:attrName>
                                        </p:attrNameLst>
                                      </p:cBhvr>
                                    </p:animMotion>
                                    <p:animEffect transition="in" filter="fade">
                                      <p:cBhvr>
                                        <p:cTn id="31" dur="2000"/>
                                        <p:tgtEl>
                                          <p:spTgt spid="30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152400"/>
            <a:ext cx="8229600" cy="2124472"/>
          </a:xfrm>
        </p:spPr>
        <p:txBody>
          <a:bodyPr>
            <a:normAutofit/>
          </a:bodyPr>
          <a:lstStyle/>
          <a:p>
            <a:r>
              <a:rPr lang="cs-CZ" sz="2800" dirty="0">
                <a:solidFill>
                  <a:srgbClr val="002060"/>
                </a:solidFill>
              </a:rPr>
              <a:t>Batyskaf je druh ponorky, určený k ponorům do velkých hloubek . </a:t>
            </a:r>
            <a:r>
              <a:rPr lang="cs-CZ" sz="2800" dirty="0" smtClean="0">
                <a:solidFill>
                  <a:srgbClr val="002060"/>
                </a:solidFill>
              </a:rPr>
              <a:t>Plavidlo se skládá z </a:t>
            </a:r>
            <a:r>
              <a:rPr lang="cs-CZ" sz="2800" dirty="0">
                <a:solidFill>
                  <a:srgbClr val="002060"/>
                </a:solidFill>
              </a:rPr>
              <a:t>dostatečně pevné kulové kabiny a plováku, který ji nadnáší. Plovák </a:t>
            </a:r>
            <a:r>
              <a:rPr lang="cs-CZ" sz="2800" dirty="0" smtClean="0">
                <a:solidFill>
                  <a:srgbClr val="002060"/>
                </a:solidFill>
              </a:rPr>
              <a:t>je </a:t>
            </a:r>
            <a:r>
              <a:rPr lang="cs-CZ" sz="2800" dirty="0">
                <a:solidFill>
                  <a:srgbClr val="002060"/>
                </a:solidFill>
              </a:rPr>
              <a:t>vyroben </a:t>
            </a:r>
            <a:r>
              <a:rPr lang="cs-CZ" sz="2800" dirty="0" smtClean="0">
                <a:solidFill>
                  <a:srgbClr val="002060"/>
                </a:solidFill>
              </a:rPr>
              <a:t>             z </a:t>
            </a:r>
            <a:r>
              <a:rPr lang="cs-CZ" sz="2800" dirty="0">
                <a:solidFill>
                  <a:srgbClr val="002060"/>
                </a:solidFill>
              </a:rPr>
              <a:t>plechu a naplněn </a:t>
            </a:r>
            <a:r>
              <a:rPr lang="cs-CZ" sz="2800" dirty="0" smtClean="0">
                <a:solidFill>
                  <a:srgbClr val="002060"/>
                </a:solidFill>
              </a:rPr>
              <a:t>benzínem.</a:t>
            </a:r>
            <a:endParaRPr lang="cs-CZ" sz="2800" dirty="0">
              <a:solidFill>
                <a:srgbClr val="002060"/>
              </a:solidFill>
            </a:endParaRP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714717" y="2204864"/>
            <a:ext cx="5940629" cy="397112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15616" y="893261"/>
            <a:ext cx="3672408" cy="56427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927361" y="893261"/>
            <a:ext cx="5721326" cy="448428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6716559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2000" fill="hold"/>
                                        <p:tgtEl>
                                          <p:spTgt spid="3"/>
                                        </p:tgtEl>
                                        <p:attrNameLst>
                                          <p:attrName>ppt_x</p:attrName>
                                        </p:attrNameLst>
                                      </p:cBhvr>
                                      <p:tavLst>
                                        <p:tav tm="0">
                                          <p:val>
                                            <p:strVal val="0-#ppt_w/2"/>
                                          </p:val>
                                        </p:tav>
                                        <p:tav tm="100000">
                                          <p:val>
                                            <p:strVal val="#ppt_x"/>
                                          </p:val>
                                        </p:tav>
                                      </p:tavLst>
                                    </p:anim>
                                    <p:anim calcmode="lin" valueType="num">
                                      <p:cBhvr additive="base">
                                        <p:cTn id="8" dur="20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2" presetClass="exit" presetSubtype="0" fill="hold" grpId="1" nodeType="clickEffect">
                                  <p:stCondLst>
                                    <p:cond delay="0"/>
                                  </p:stCondLst>
                                  <p:childTnLst>
                                    <p:animScale>
                                      <p:cBhvr>
                                        <p:cTn id="12" dur="2000" accel="50000">
                                          <p:stCondLst>
                                            <p:cond delay="0"/>
                                          </p:stCondLst>
                                        </p:cTn>
                                        <p:tgtEl>
                                          <p:spTgt spid="3"/>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13" dur="2000" accel="50000">
                                          <p:stCondLst>
                                            <p:cond delay="0"/>
                                          </p:stCondLst>
                                        </p:cTn>
                                        <p:tgtEl>
                                          <p:spTgt spid="3"/>
                                        </p:tgtEl>
                                        <p:attrNameLst>
                                          <p:attrName>ppt_x</p:attrName>
                                          <p:attrName>ppt_y</p:attrName>
                                        </p:attrNameLst>
                                      </p:cBhvr>
                                    </p:animMotion>
                                    <p:animEffect transition="out" filter="fade">
                                      <p:cBhvr>
                                        <p:cTn id="14" dur="2000"/>
                                        <p:tgtEl>
                                          <p:spTgt spid="3"/>
                                        </p:tgtEl>
                                      </p:cBhvr>
                                    </p:animEffect>
                                    <p:set>
                                      <p:cBhvr>
                                        <p:cTn id="15" dur="1" fill="hold">
                                          <p:stCondLst>
                                            <p:cond delay="1999"/>
                                          </p:stCondLst>
                                        </p:cTn>
                                        <p:tgtEl>
                                          <p:spTgt spid="3"/>
                                        </p:tgtEl>
                                        <p:attrNameLst>
                                          <p:attrName>style.visibility</p:attrName>
                                        </p:attrNameLst>
                                      </p:cBhvr>
                                      <p:to>
                                        <p:strVal val="hidden"/>
                                      </p:to>
                                    </p:set>
                                  </p:childTnLst>
                                </p:cTn>
                              </p:par>
                              <p:par>
                                <p:cTn id="16" presetID="52" presetClass="entr" presetSubtype="0" fill="hold" nodeType="withEffect">
                                  <p:stCondLst>
                                    <p:cond delay="0"/>
                                  </p:stCondLst>
                                  <p:childTnLst>
                                    <p:set>
                                      <p:cBhvr>
                                        <p:cTn id="17" dur="1" fill="hold">
                                          <p:stCondLst>
                                            <p:cond delay="0"/>
                                          </p:stCondLst>
                                        </p:cTn>
                                        <p:tgtEl>
                                          <p:spTgt spid="4099"/>
                                        </p:tgtEl>
                                        <p:attrNameLst>
                                          <p:attrName>style.visibility</p:attrName>
                                        </p:attrNameLst>
                                      </p:cBhvr>
                                      <p:to>
                                        <p:strVal val="visible"/>
                                      </p:to>
                                    </p:set>
                                    <p:animScale>
                                      <p:cBhvr>
                                        <p:cTn id="18" dur="2000" decel="50000" fill="hold">
                                          <p:stCondLst>
                                            <p:cond delay="0"/>
                                          </p:stCondLst>
                                        </p:cTn>
                                        <p:tgtEl>
                                          <p:spTgt spid="4099"/>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9" dur="2000" decel="50000" fill="hold">
                                          <p:stCondLst>
                                            <p:cond delay="0"/>
                                          </p:stCondLst>
                                        </p:cTn>
                                        <p:tgtEl>
                                          <p:spTgt spid="4099"/>
                                        </p:tgtEl>
                                        <p:attrNameLst>
                                          <p:attrName>ppt_x</p:attrName>
                                          <p:attrName>ppt_y</p:attrName>
                                        </p:attrNameLst>
                                      </p:cBhvr>
                                    </p:animMotion>
                                    <p:animEffect transition="in" filter="fade">
                                      <p:cBhvr>
                                        <p:cTn id="20" dur="2000"/>
                                        <p:tgtEl>
                                          <p:spTgt spid="4099"/>
                                        </p:tgtEl>
                                      </p:cBhvr>
                                    </p:animEffect>
                                  </p:childTnLst>
                                </p:cTn>
                              </p:par>
                            </p:childTnLst>
                          </p:cTn>
                        </p:par>
                      </p:childTnLst>
                    </p:cTn>
                  </p:par>
                  <p:par>
                    <p:cTn id="21" fill="hold">
                      <p:stCondLst>
                        <p:cond delay="indefinite"/>
                      </p:stCondLst>
                      <p:childTnLst>
                        <p:par>
                          <p:cTn id="22" fill="hold">
                            <p:stCondLst>
                              <p:cond delay="0"/>
                            </p:stCondLst>
                            <p:childTnLst>
                              <p:par>
                                <p:cTn id="23" presetID="52" presetClass="exit" presetSubtype="0" fill="hold" nodeType="clickEffect">
                                  <p:stCondLst>
                                    <p:cond delay="0"/>
                                  </p:stCondLst>
                                  <p:childTnLst>
                                    <p:animScale>
                                      <p:cBhvr>
                                        <p:cTn id="24" dur="1000" accel="50000">
                                          <p:stCondLst>
                                            <p:cond delay="0"/>
                                          </p:stCondLst>
                                        </p:cTn>
                                        <p:tgtEl>
                                          <p:spTgt spid="4099"/>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25" dur="1000" accel="50000">
                                          <p:stCondLst>
                                            <p:cond delay="0"/>
                                          </p:stCondLst>
                                        </p:cTn>
                                        <p:tgtEl>
                                          <p:spTgt spid="4099"/>
                                        </p:tgtEl>
                                        <p:attrNameLst>
                                          <p:attrName>ppt_x</p:attrName>
                                          <p:attrName>ppt_y</p:attrName>
                                        </p:attrNameLst>
                                      </p:cBhvr>
                                    </p:animMotion>
                                    <p:animEffect transition="out" filter="fade">
                                      <p:cBhvr>
                                        <p:cTn id="26" dur="1000"/>
                                        <p:tgtEl>
                                          <p:spTgt spid="4099"/>
                                        </p:tgtEl>
                                      </p:cBhvr>
                                    </p:animEffect>
                                    <p:set>
                                      <p:cBhvr>
                                        <p:cTn id="27" dur="1" fill="hold">
                                          <p:stCondLst>
                                            <p:cond delay="999"/>
                                          </p:stCondLst>
                                        </p:cTn>
                                        <p:tgtEl>
                                          <p:spTgt spid="4099"/>
                                        </p:tgtEl>
                                        <p:attrNameLst>
                                          <p:attrName>style.visibility</p:attrName>
                                        </p:attrNameLst>
                                      </p:cBhvr>
                                      <p:to>
                                        <p:strVal val="hidden"/>
                                      </p:to>
                                    </p:set>
                                  </p:childTnLst>
                                </p:cTn>
                              </p:par>
                              <p:par>
                                <p:cTn id="28" presetID="52" presetClass="entr" presetSubtype="0" fill="hold" nodeType="withEffect">
                                  <p:stCondLst>
                                    <p:cond delay="0"/>
                                  </p:stCondLst>
                                  <p:childTnLst>
                                    <p:set>
                                      <p:cBhvr>
                                        <p:cTn id="29" dur="1" fill="hold">
                                          <p:stCondLst>
                                            <p:cond delay="0"/>
                                          </p:stCondLst>
                                        </p:cTn>
                                        <p:tgtEl>
                                          <p:spTgt spid="4098"/>
                                        </p:tgtEl>
                                        <p:attrNameLst>
                                          <p:attrName>style.visibility</p:attrName>
                                        </p:attrNameLst>
                                      </p:cBhvr>
                                      <p:to>
                                        <p:strVal val="visible"/>
                                      </p:to>
                                    </p:set>
                                    <p:animScale>
                                      <p:cBhvr>
                                        <p:cTn id="30" dur="2000" decel="50000" fill="hold">
                                          <p:stCondLst>
                                            <p:cond delay="0"/>
                                          </p:stCondLst>
                                        </p:cTn>
                                        <p:tgtEl>
                                          <p:spTgt spid="409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1" dur="2000" decel="50000" fill="hold">
                                          <p:stCondLst>
                                            <p:cond delay="0"/>
                                          </p:stCondLst>
                                        </p:cTn>
                                        <p:tgtEl>
                                          <p:spTgt spid="4098"/>
                                        </p:tgtEl>
                                        <p:attrNameLst>
                                          <p:attrName>ppt_x</p:attrName>
                                          <p:attrName>ppt_y</p:attrName>
                                        </p:attrNameLst>
                                      </p:cBhvr>
                                    </p:animMotion>
                                    <p:animEffect transition="in" filter="fade">
                                      <p:cBhvr>
                                        <p:cTn id="32" dur="2000"/>
                                        <p:tgtEl>
                                          <p:spTgt spid="4098"/>
                                        </p:tgtEl>
                                      </p:cBhvr>
                                    </p:animEffect>
                                  </p:childTnLst>
                                </p:cTn>
                              </p:par>
                            </p:childTnLst>
                          </p:cTn>
                        </p:par>
                      </p:childTnLst>
                    </p:cTn>
                  </p:par>
                  <p:par>
                    <p:cTn id="33" fill="hold">
                      <p:stCondLst>
                        <p:cond delay="indefinite"/>
                      </p:stCondLst>
                      <p:childTnLst>
                        <p:par>
                          <p:cTn id="34" fill="hold">
                            <p:stCondLst>
                              <p:cond delay="0"/>
                            </p:stCondLst>
                            <p:childTnLst>
                              <p:par>
                                <p:cTn id="35" presetID="52" presetClass="exit" presetSubtype="0" fill="hold" nodeType="clickEffect">
                                  <p:stCondLst>
                                    <p:cond delay="0"/>
                                  </p:stCondLst>
                                  <p:childTnLst>
                                    <p:animScale>
                                      <p:cBhvr>
                                        <p:cTn id="36" dur="2000" accel="50000">
                                          <p:stCondLst>
                                            <p:cond delay="0"/>
                                          </p:stCondLst>
                                        </p:cTn>
                                        <p:tgtEl>
                                          <p:spTgt spid="4098"/>
                                        </p:tgtEl>
                                      </p:cBhvr>
                                      <p:from x="100000" y="100000"/>
                                      <p:to x="250000" y="250000"/>
                                    </p:animScale>
                                    <p:animMotion origin="layout" path="M 0.0000 0.0000 C 0.03802 0.0 0.1441 0.02341 0.1826 0.0915 C 0.22118 0.15964 0.24705 0.31256 0.2318 0.4083 C 0.21649 0.50394 0.20747 0.57948 0.0908 0.6661 C -0.02552 0.75279 -0.37517 0.88508 -0.4674 0.9289" pathEditMode="relative" ptsTypes="">
                                      <p:cBhvr>
                                        <p:cTn id="37" dur="2000" accel="50000">
                                          <p:stCondLst>
                                            <p:cond delay="0"/>
                                          </p:stCondLst>
                                        </p:cTn>
                                        <p:tgtEl>
                                          <p:spTgt spid="4098"/>
                                        </p:tgtEl>
                                        <p:attrNameLst>
                                          <p:attrName>ppt_x</p:attrName>
                                          <p:attrName>ppt_y</p:attrName>
                                        </p:attrNameLst>
                                      </p:cBhvr>
                                    </p:animMotion>
                                    <p:animEffect transition="out" filter="fade">
                                      <p:cBhvr>
                                        <p:cTn id="38" dur="2000"/>
                                        <p:tgtEl>
                                          <p:spTgt spid="4098"/>
                                        </p:tgtEl>
                                      </p:cBhvr>
                                    </p:animEffect>
                                    <p:set>
                                      <p:cBhvr>
                                        <p:cTn id="39" dur="1" fill="hold">
                                          <p:stCondLst>
                                            <p:cond delay="1999"/>
                                          </p:stCondLst>
                                        </p:cTn>
                                        <p:tgtEl>
                                          <p:spTgt spid="4098"/>
                                        </p:tgtEl>
                                        <p:attrNameLst>
                                          <p:attrName>style.visibility</p:attrName>
                                        </p:attrNameLst>
                                      </p:cBhvr>
                                      <p:to>
                                        <p:strVal val="hidden"/>
                                      </p:to>
                                    </p:set>
                                  </p:childTnLst>
                                </p:cTn>
                              </p:par>
                              <p:par>
                                <p:cTn id="40" presetID="52" presetClass="entr" presetSubtype="0" fill="hold" nodeType="withEffect">
                                  <p:stCondLst>
                                    <p:cond delay="0"/>
                                  </p:stCondLst>
                                  <p:childTnLst>
                                    <p:set>
                                      <p:cBhvr>
                                        <p:cTn id="41" dur="1" fill="hold">
                                          <p:stCondLst>
                                            <p:cond delay="0"/>
                                          </p:stCondLst>
                                        </p:cTn>
                                        <p:tgtEl>
                                          <p:spTgt spid="4100"/>
                                        </p:tgtEl>
                                        <p:attrNameLst>
                                          <p:attrName>style.visibility</p:attrName>
                                        </p:attrNameLst>
                                      </p:cBhvr>
                                      <p:to>
                                        <p:strVal val="visible"/>
                                      </p:to>
                                    </p:set>
                                    <p:animScale>
                                      <p:cBhvr>
                                        <p:cTn id="42" dur="2000" decel="50000" fill="hold">
                                          <p:stCondLst>
                                            <p:cond delay="0"/>
                                          </p:stCondLst>
                                        </p:cTn>
                                        <p:tgtEl>
                                          <p:spTgt spid="4100"/>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3" dur="2000" decel="50000" fill="hold">
                                          <p:stCondLst>
                                            <p:cond delay="0"/>
                                          </p:stCondLst>
                                        </p:cTn>
                                        <p:tgtEl>
                                          <p:spTgt spid="4100"/>
                                        </p:tgtEl>
                                        <p:attrNameLst>
                                          <p:attrName>ppt_x</p:attrName>
                                          <p:attrName>ppt_y</p:attrName>
                                        </p:attrNameLst>
                                      </p:cBhvr>
                                    </p:animMotion>
                                    <p:animEffect transition="in" filter="fade">
                                      <p:cBhvr>
                                        <p:cTn id="44" dur="2000"/>
                                        <p:tgtEl>
                                          <p:spTgt spid="4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457200" y="1524000"/>
            <a:ext cx="8229600" cy="1832992"/>
          </a:xfrm>
        </p:spPr>
        <p:txBody>
          <a:bodyPr>
            <a:normAutofit/>
          </a:bodyPr>
          <a:lstStyle/>
          <a:p>
            <a:r>
              <a:rPr lang="cs-CZ" sz="3600" dirty="0" smtClean="0">
                <a:solidFill>
                  <a:srgbClr val="002060"/>
                </a:solidFill>
              </a:rPr>
              <a:t>na příští hodinu přinést kelímek </a:t>
            </a:r>
            <a:r>
              <a:rPr lang="cs-CZ" sz="3600" dirty="0" smtClean="0">
                <a:solidFill>
                  <a:srgbClr val="002060"/>
                </a:solidFill>
              </a:rPr>
              <a:t>               od </a:t>
            </a:r>
            <a:r>
              <a:rPr lang="cs-CZ" sz="3600" dirty="0" smtClean="0">
                <a:solidFill>
                  <a:srgbClr val="002060"/>
                </a:solidFill>
              </a:rPr>
              <a:t>jogurtu (každý)</a:t>
            </a:r>
            <a:endParaRPr lang="cs-CZ" sz="3600" dirty="0">
              <a:solidFill>
                <a:srgbClr val="002060"/>
              </a:solidFill>
            </a:endParaRPr>
          </a:p>
        </p:txBody>
      </p:sp>
      <p:sp>
        <p:nvSpPr>
          <p:cNvPr id="3" name="Nadpis 2"/>
          <p:cNvSpPr>
            <a:spLocks noGrp="1"/>
          </p:cNvSpPr>
          <p:nvPr>
            <p:ph type="title"/>
          </p:nvPr>
        </p:nvSpPr>
        <p:spPr/>
        <p:txBody>
          <a:bodyPr/>
          <a:lstStyle/>
          <a:p>
            <a:r>
              <a:rPr lang="cs-CZ" dirty="0" smtClean="0"/>
              <a:t>DÚ</a:t>
            </a:r>
            <a:endParaRPr lang="cs-CZ" dirty="0"/>
          </a:p>
        </p:txBody>
      </p:sp>
    </p:spTree>
    <p:extLst>
      <p:ext uri="{BB962C8B-B14F-4D97-AF65-F5344CB8AC3E}">
        <p14:creationId xmlns:p14="http://schemas.microsoft.com/office/powerpoint/2010/main" xmlns="" val="2250085294"/>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r>
              <a:rPr lang="cs-CZ" sz="1400" dirty="0">
                <a:hlinkClick r:id="rId2"/>
              </a:rPr>
              <a:t>http://www.ponton.lv/img/pontoni/plastmasas/N-Joesuu.jpg</a:t>
            </a:r>
            <a:endParaRPr lang="cs-CZ" sz="1400" dirty="0"/>
          </a:p>
          <a:p>
            <a:r>
              <a:rPr lang="cs-CZ" sz="1400" dirty="0">
                <a:hlinkClick r:id="rId3"/>
              </a:rPr>
              <a:t>http://www.prefa.cz/404-zelezobetonove-prefabrikovane-pontony#</a:t>
            </a:r>
            <a:endParaRPr lang="cs-CZ" sz="1400" dirty="0"/>
          </a:p>
          <a:p>
            <a:r>
              <a:rPr lang="cs-CZ" sz="1400" dirty="0">
                <a:hlinkClick r:id="rId4"/>
              </a:rPr>
              <a:t>http://aquachobotnicky.plavecke-pomucky.cz/data/20110117-a1c9fa87c5b.jpg</a:t>
            </a:r>
            <a:endParaRPr lang="cs-CZ" sz="1400" dirty="0"/>
          </a:p>
          <a:p>
            <a:r>
              <a:rPr lang="cs-CZ" sz="1400" dirty="0">
                <a:hlinkClick r:id="rId5"/>
              </a:rPr>
              <a:t>http://www.hobbyn.com.pl/obrazki/lodzie/ponton2.jpg</a:t>
            </a:r>
            <a:endParaRPr lang="cs-CZ" sz="1400" dirty="0"/>
          </a:p>
          <a:p>
            <a:r>
              <a:rPr lang="cs-CZ" sz="1400" dirty="0">
                <a:hlinkClick r:id="rId6"/>
              </a:rPr>
              <a:t>http://media1.webgarden.name/images/media1:4aec81a35e4cb.jpg/actor01-container.jpg</a:t>
            </a:r>
            <a:endParaRPr lang="cs-CZ" sz="1400" dirty="0"/>
          </a:p>
          <a:p>
            <a:r>
              <a:rPr lang="cs-CZ" sz="1400" dirty="0">
                <a:hlinkClick r:id="rId7"/>
              </a:rPr>
              <a:t>http://</a:t>
            </a:r>
            <a:r>
              <a:rPr lang="cs-CZ" sz="1400" dirty="0" smtClean="0">
                <a:hlinkClick r:id="rId7"/>
              </a:rPr>
              <a:t>www.hracholusky.com/kemp/img/lod1-big.jpg</a:t>
            </a:r>
            <a:endParaRPr lang="cs-CZ" sz="1400" dirty="0" smtClean="0">
              <a:hlinkClick r:id="rId8"/>
            </a:endParaRPr>
          </a:p>
          <a:p>
            <a:r>
              <a:rPr lang="cs-CZ" sz="1400" dirty="0" smtClean="0">
                <a:hlinkClick r:id="rId8"/>
              </a:rPr>
              <a:t>http</a:t>
            </a:r>
            <a:r>
              <a:rPr lang="cs-CZ" sz="1400" dirty="0">
                <a:hlinkClick r:id="rId8"/>
              </a:rPr>
              <a:t>://www.valka.cz/html_images/4_2005/image1113039869.jpg</a:t>
            </a:r>
            <a:endParaRPr lang="cs-CZ" sz="1400" dirty="0"/>
          </a:p>
          <a:p>
            <a:r>
              <a:rPr lang="cs-CZ" sz="1400" dirty="0">
                <a:hlinkClick r:id="rId9"/>
              </a:rPr>
              <a:t>http://</a:t>
            </a:r>
            <a:r>
              <a:rPr lang="cs-CZ" sz="1400" dirty="0" smtClean="0">
                <a:hlinkClick r:id="rId9"/>
              </a:rPr>
              <a:t>www.emag.cz/g2/magazin/4594/1143801.jpg</a:t>
            </a:r>
            <a:endParaRPr lang="cs-CZ" sz="1400" dirty="0" smtClean="0">
              <a:hlinkClick r:id="rId10"/>
            </a:endParaRPr>
          </a:p>
          <a:p>
            <a:r>
              <a:rPr lang="cs-CZ" sz="1400" dirty="0" smtClean="0">
                <a:hlinkClick r:id="rId10"/>
              </a:rPr>
              <a:t>http</a:t>
            </a:r>
            <a:r>
              <a:rPr lang="cs-CZ" sz="1400" dirty="0">
                <a:hlinkClick r:id="rId10"/>
              </a:rPr>
              <a:t>://</a:t>
            </a:r>
            <a:r>
              <a:rPr lang="cs-CZ" sz="1400" dirty="0" smtClean="0">
                <a:hlinkClick r:id="rId10"/>
              </a:rPr>
              <a:t>www.bbc.co.uk/polish/specials/images/1256_titanic/212383_2.jpg</a:t>
            </a:r>
            <a:endParaRPr lang="cs-CZ" sz="1400" dirty="0" smtClean="0"/>
          </a:p>
          <a:p>
            <a:r>
              <a:rPr lang="cs-CZ" sz="1400" dirty="0">
                <a:hlinkClick r:id="rId11"/>
              </a:rPr>
              <a:t>http://</a:t>
            </a:r>
            <a:r>
              <a:rPr lang="cs-CZ" sz="1400" dirty="0" smtClean="0">
                <a:hlinkClick r:id="rId11"/>
              </a:rPr>
              <a:t>upload.wikimedia.org/wikipedia/commons/5/5e/Bathyscaphe_Trieste_hoisted.jpg</a:t>
            </a:r>
            <a:endParaRPr lang="cs-CZ" sz="1400" dirty="0" smtClean="0"/>
          </a:p>
          <a:p>
            <a:pPr marL="342900" lvl="0" indent="-342900">
              <a:spcBef>
                <a:spcPct val="20000"/>
              </a:spcBef>
              <a:buClrTx/>
              <a:buSzTx/>
              <a:buFont typeface="Arial" pitchFamily="34" charset="0"/>
              <a:buChar char="•"/>
              <a:defRPr/>
            </a:pPr>
            <a:endParaRPr lang="cs-CZ" sz="1400" dirty="0" smtClean="0">
              <a:solidFill>
                <a:prstClr val="black"/>
              </a:solidFill>
              <a:latin typeface="Calibri"/>
            </a:endParaRPr>
          </a:p>
          <a:p>
            <a:pPr marL="342900" lvl="0" indent="-342900">
              <a:spcBef>
                <a:spcPct val="20000"/>
              </a:spcBef>
              <a:buClrTx/>
              <a:buSzTx/>
              <a:buFont typeface="Arial" pitchFamily="34" charset="0"/>
              <a:buChar char="•"/>
              <a:defRPr/>
            </a:pPr>
            <a:r>
              <a:rPr lang="cs-CZ" sz="1600" dirty="0" smtClean="0">
                <a:solidFill>
                  <a:srgbClr val="002060"/>
                </a:solidFill>
                <a:latin typeface="Calibri"/>
              </a:rPr>
              <a:t>Obrázky </a:t>
            </a:r>
            <a:r>
              <a:rPr lang="cs-CZ" sz="1600" dirty="0">
                <a:solidFill>
                  <a:srgbClr val="002060"/>
                </a:solidFill>
                <a:latin typeface="Calibri"/>
              </a:rPr>
              <a:t>jsou z galerie MS Office</a:t>
            </a:r>
          </a:p>
          <a:p>
            <a:pPr marL="342900" lvl="0" indent="-342900">
              <a:spcBef>
                <a:spcPct val="20000"/>
              </a:spcBef>
              <a:buClrTx/>
              <a:buSzTx/>
              <a:buFont typeface="Arial" charset="0"/>
              <a:buChar char="•"/>
              <a:defRPr/>
            </a:pPr>
            <a:r>
              <a:rPr lang="cs-CZ" sz="1600" dirty="0">
                <a:solidFill>
                  <a:srgbClr val="002060"/>
                </a:solidFill>
                <a:latin typeface="Calibri"/>
              </a:rPr>
              <a:t>fotografie autorky</a:t>
            </a:r>
          </a:p>
          <a:p>
            <a:pPr marL="0" indent="0">
              <a:buNone/>
            </a:pPr>
            <a:endParaRPr lang="cs-CZ" sz="1400" dirty="0"/>
          </a:p>
        </p:txBody>
      </p:sp>
      <p:sp>
        <p:nvSpPr>
          <p:cNvPr id="4" name="Nadpis 1"/>
          <p:cNvSpPr>
            <a:spLocks noGrp="1"/>
          </p:cNvSpPr>
          <p:nvPr>
            <p:ph type="title"/>
          </p:nvPr>
        </p:nvSpPr>
        <p:spPr/>
        <p:txBody>
          <a:bodyPr/>
          <a:lstStyle/>
          <a:p>
            <a:pPr algn="l" eaLnBrk="1" hangingPunct="1"/>
            <a:r>
              <a:rPr lang="cs-CZ" dirty="0" smtClean="0">
                <a:solidFill>
                  <a:srgbClr val="002060"/>
                </a:solidFill>
              </a:rPr>
              <a:t>Použité zdroje:</a:t>
            </a:r>
          </a:p>
        </p:txBody>
      </p:sp>
    </p:spTree>
    <p:extLst>
      <p:ext uri="{BB962C8B-B14F-4D97-AF65-F5344CB8AC3E}">
        <p14:creationId xmlns:p14="http://schemas.microsoft.com/office/powerpoint/2010/main" xmlns="" val="3395353157"/>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algn="l" eaLnBrk="1" hangingPunct="1"/>
            <a:r>
              <a:rPr lang="cs-CZ" dirty="0" smtClean="0"/>
              <a:t>Použité zdroje:</a:t>
            </a:r>
          </a:p>
        </p:txBody>
      </p:sp>
      <p:sp>
        <p:nvSpPr>
          <p:cNvPr id="10243" name="Zástupný symbol pro obsah 2"/>
          <p:cNvSpPr>
            <a:spLocks noGrp="1"/>
          </p:cNvSpPr>
          <p:nvPr>
            <p:ph idx="1"/>
          </p:nvPr>
        </p:nvSpPr>
        <p:spPr>
          <a:xfrm>
            <a:off x="457200" y="1268413"/>
            <a:ext cx="8229600" cy="5184775"/>
          </a:xfrm>
        </p:spPr>
        <p:txBody>
          <a:bodyPr rtlCol="0">
            <a:normAutofit/>
          </a:bodyPr>
          <a:lstStyle/>
          <a:p>
            <a:pPr marL="0" indent="0" eaLnBrk="1" fontAlgn="auto" hangingPunct="1">
              <a:spcAft>
                <a:spcPts val="0"/>
              </a:spcAft>
              <a:buFont typeface="Arial" pitchFamily="34" charset="0"/>
              <a:buNone/>
              <a:defRPr/>
            </a:pPr>
            <a:endParaRPr lang="cs-CZ" sz="2400" dirty="0" smtClean="0"/>
          </a:p>
          <a:p>
            <a:pPr eaLnBrk="1" fontAlgn="auto" hangingPunct="1">
              <a:spcAft>
                <a:spcPts val="0"/>
              </a:spcAft>
              <a:buFont typeface="Arial" pitchFamily="34" charset="0"/>
              <a:buChar char="•"/>
              <a:defRPr/>
            </a:pPr>
            <a:r>
              <a:rPr lang="cs-CZ" sz="2400" dirty="0"/>
              <a:t>Není-li uvedeno jinak je materiál dílem autorky podle učebních osnov odpovídajících ŠVP vyučovaných podle učebnic</a:t>
            </a:r>
            <a:r>
              <a:rPr lang="cs-CZ" sz="2400" dirty="0" smtClean="0"/>
              <a:t>:</a:t>
            </a:r>
          </a:p>
          <a:p>
            <a:pPr marL="0" indent="0" eaLnBrk="1" fontAlgn="auto" hangingPunct="1">
              <a:spcAft>
                <a:spcPts val="0"/>
              </a:spcAft>
              <a:buFont typeface="Arial" pitchFamily="34" charset="0"/>
              <a:buNone/>
              <a:defRPr/>
            </a:pPr>
            <a:r>
              <a:rPr lang="cs-CZ" sz="2400" dirty="0"/>
              <a:t>BOHUNĚK, Jiří a Růžena KOLÁŘOVÁ. </a:t>
            </a:r>
            <a:r>
              <a:rPr lang="cs-CZ" sz="2400" i="1" dirty="0"/>
              <a:t>Fyzika pro 7. ročník základní školy</a:t>
            </a:r>
            <a:r>
              <a:rPr lang="cs-CZ" sz="2400" dirty="0"/>
              <a:t> [učebnice]. dotisk 1. vydání. Praha: Prometheus, spol. s r. o., 2002. učebnice pro základní školy. ISBN 80-7196-119-1. </a:t>
            </a:r>
            <a:endParaRPr lang="cs-CZ" sz="2400" dirty="0" smtClean="0"/>
          </a:p>
          <a:p>
            <a:pPr marL="0" indent="0" eaLnBrk="1" fontAlgn="auto" hangingPunct="1">
              <a:spcAft>
                <a:spcPts val="0"/>
              </a:spcAft>
              <a:buFont typeface="Arial" pitchFamily="34" charset="0"/>
              <a:buNone/>
              <a:defRPr/>
            </a:pPr>
            <a:endParaRPr lang="cs-CZ" sz="2400" dirty="0"/>
          </a:p>
          <a:p>
            <a:pPr marL="0" indent="0" eaLnBrk="1" fontAlgn="auto" hangingPunct="1">
              <a:spcAft>
                <a:spcPts val="0"/>
              </a:spcAft>
              <a:buFont typeface="Arial" pitchFamily="34" charset="0"/>
              <a:buNone/>
              <a:defRPr/>
            </a:pPr>
            <a:r>
              <a:rPr lang="cs-CZ" sz="2400" dirty="0" smtClean="0"/>
              <a:t>Citováno dne 29. 5. 2012</a:t>
            </a:r>
          </a:p>
          <a:p>
            <a:pPr marL="0" indent="0" eaLnBrk="1" fontAlgn="auto" hangingPunct="1">
              <a:spcAft>
                <a:spcPts val="0"/>
              </a:spcAft>
              <a:buFont typeface="Arial" pitchFamily="34" charset="0"/>
              <a:buNone/>
              <a:defRPr/>
            </a:pPr>
            <a:r>
              <a:rPr lang="cs-CZ" sz="2400" dirty="0" smtClean="0"/>
              <a:t>                         </a:t>
            </a:r>
            <a:endParaRPr lang="cs-CZ" sz="2400" dirty="0"/>
          </a:p>
        </p:txBody>
      </p:sp>
    </p:spTree>
    <p:extLst>
      <p:ext uri="{BB962C8B-B14F-4D97-AF65-F5344CB8AC3E}">
        <p14:creationId xmlns:p14="http://schemas.microsoft.com/office/powerpoint/2010/main" xmlns="" val="3260776312"/>
      </p:ext>
    </p:extLst>
  </p:cSld>
  <p:clrMapOvr>
    <a:masterClrMapping/>
  </p:clrMapOvr>
  <p:transition spd="slow">
    <p:fad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ír">
  <a:themeElements>
    <a:clrScheme name="Vlastní 7">
      <a:dk1>
        <a:srgbClr val="FF9900"/>
      </a:dk1>
      <a:lt1>
        <a:srgbClr val="FFFF66"/>
      </a:lt1>
      <a:dk2>
        <a:srgbClr val="FFC000"/>
      </a:dk2>
      <a:lt2>
        <a:srgbClr val="FFC000"/>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pí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í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553</Words>
  <Application>Microsoft Office PowerPoint</Application>
  <PresentationFormat>Předvádění na obrazovce (4:3)</PresentationFormat>
  <Paragraphs>78</Paragraphs>
  <Slides>15</Slides>
  <Notes>1</Notes>
  <HiddenSlides>0</HiddenSlides>
  <MMClips>0</MMClips>
  <ScaleCrop>false</ScaleCrop>
  <HeadingPairs>
    <vt:vector size="4" baseType="variant">
      <vt:variant>
        <vt:lpstr>Motiv</vt:lpstr>
      </vt:variant>
      <vt:variant>
        <vt:i4>2</vt:i4>
      </vt:variant>
      <vt:variant>
        <vt:lpstr>Nadpisy snímků</vt:lpstr>
      </vt:variant>
      <vt:variant>
        <vt:i4>15</vt:i4>
      </vt:variant>
    </vt:vector>
  </HeadingPairs>
  <TitlesOfParts>
    <vt:vector size="17" baseType="lpstr">
      <vt:lpstr>Papír</vt:lpstr>
      <vt:lpstr>Motiv sady Office</vt:lpstr>
      <vt:lpstr>Název školy: ZŠ Klášterec nad Ohří, Krátká 676 Autor: Mgr. Zdeňka Horská Název materiálu: VY_32_INOVACE_19_19_ Chování těles v kapalině Číslo projektu: CZ.1.07/1.4.00/21.1115  </vt:lpstr>
      <vt:lpstr>Chování těles                         v kapalině</vt:lpstr>
      <vt:lpstr>Snímek 3</vt:lpstr>
      <vt:lpstr>důsledky Archimédova zákona – chování těles ponořených do kapaliny</vt:lpstr>
      <vt:lpstr>Snímek 5</vt:lpstr>
      <vt:lpstr>zapiš do tabulky:</vt:lpstr>
      <vt:lpstr>odpověz (podle tabulek zdůvodni):</vt:lpstr>
      <vt:lpstr>Proč může loď plout na hladině, když je zhotovena výhradně z oceli?</vt:lpstr>
      <vt:lpstr>Ponton je dutý plovák či speciální člun zkonstruovaný ke stavbě plovoucího mostu nebo jiných speciálních plovoucích staveb. Může být konstruován pomocí vodotěsně uzavřených válců (např. trubky nebo barely) či pomocí krychlí z betonu nebo kovu</vt:lpstr>
      <vt:lpstr>Loď je dopravní prostředek, druh plavidla, sloužící zpravidla k pohybu po vodní hladině na principu Archimédova zákona. U každé lodi je důležitá značka                      na boku lodi, tzv. čára ponoru – je to maximální ponor, aby nedošlo k potopení</vt:lpstr>
      <vt:lpstr>Ponorka je plavidlo schopné plout pod vodou. Má                         v trupu podélné dutiny (vyrovnávací nádrže), které lze naplnit vzduchem nebo vodou.</vt:lpstr>
      <vt:lpstr>Batyskaf je druh ponorky, určený k ponorům do velkých hloubek . Plavidlo se skládá z dostatečně pevné kulové kabiny a plováku, který ji nadnáší. Plovák je vyroben              z plechu a naplněn benzínem.</vt:lpstr>
      <vt:lpstr>DÚ</vt:lpstr>
      <vt:lpstr>Použité zdroje:</vt:lpstr>
      <vt:lpstr>Použité zdroje: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Chování těles v kapalině</dc:title>
  <dc:creator>Kabinet</dc:creator>
  <cp:lastModifiedBy>Dum</cp:lastModifiedBy>
  <cp:revision>19</cp:revision>
  <dcterms:created xsi:type="dcterms:W3CDTF">2012-05-29T06:39:42Z</dcterms:created>
  <dcterms:modified xsi:type="dcterms:W3CDTF">2012-07-14T21:19:22Z</dcterms:modified>
</cp:coreProperties>
</file>